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1"/>
  </p:notesMasterIdLst>
  <p:sldIdLst>
    <p:sldId id="257" r:id="rId2"/>
    <p:sldId id="859" r:id="rId3"/>
    <p:sldId id="762" r:id="rId4"/>
    <p:sldId id="408" r:id="rId5"/>
    <p:sldId id="779" r:id="rId6"/>
    <p:sldId id="773" r:id="rId7"/>
    <p:sldId id="763" r:id="rId8"/>
    <p:sldId id="764" r:id="rId9"/>
    <p:sldId id="765" r:id="rId10"/>
    <p:sldId id="766" r:id="rId11"/>
    <p:sldId id="785" r:id="rId12"/>
    <p:sldId id="874" r:id="rId13"/>
    <p:sldId id="381" r:id="rId14"/>
    <p:sldId id="382" r:id="rId15"/>
    <p:sldId id="383" r:id="rId16"/>
    <p:sldId id="384" r:id="rId17"/>
    <p:sldId id="876" r:id="rId18"/>
    <p:sldId id="385" r:id="rId19"/>
    <p:sldId id="386" r:id="rId20"/>
    <p:sldId id="387" r:id="rId21"/>
    <p:sldId id="388" r:id="rId22"/>
    <p:sldId id="389" r:id="rId23"/>
    <p:sldId id="390" r:id="rId24"/>
    <p:sldId id="861" r:id="rId25"/>
    <p:sldId id="391" r:id="rId26"/>
    <p:sldId id="392" r:id="rId27"/>
    <p:sldId id="393" r:id="rId28"/>
    <p:sldId id="394" r:id="rId29"/>
    <p:sldId id="767" r:id="rId30"/>
    <p:sldId id="768" r:id="rId31"/>
    <p:sldId id="786" r:id="rId32"/>
    <p:sldId id="787" r:id="rId33"/>
    <p:sldId id="820" r:id="rId34"/>
    <p:sldId id="821" r:id="rId35"/>
    <p:sldId id="823" r:id="rId36"/>
    <p:sldId id="377" r:id="rId37"/>
    <p:sldId id="378" r:id="rId38"/>
    <p:sldId id="379" r:id="rId39"/>
    <p:sldId id="819" r:id="rId40"/>
    <p:sldId id="824" r:id="rId41"/>
    <p:sldId id="825" r:id="rId42"/>
    <p:sldId id="788" r:id="rId43"/>
    <p:sldId id="826" r:id="rId44"/>
    <p:sldId id="827" r:id="rId45"/>
    <p:sldId id="370" r:id="rId46"/>
    <p:sldId id="364" r:id="rId47"/>
    <p:sldId id="828" r:id="rId48"/>
    <p:sldId id="829" r:id="rId49"/>
    <p:sldId id="401" r:id="rId50"/>
    <p:sldId id="371" r:id="rId51"/>
    <p:sldId id="830" r:id="rId52"/>
    <p:sldId id="831" r:id="rId53"/>
    <p:sldId id="832" r:id="rId54"/>
    <p:sldId id="833" r:id="rId55"/>
    <p:sldId id="834" r:id="rId56"/>
    <p:sldId id="835" r:id="rId57"/>
    <p:sldId id="836" r:id="rId58"/>
    <p:sldId id="837" r:id="rId59"/>
    <p:sldId id="356" r:id="rId60"/>
    <p:sldId id="838" r:id="rId61"/>
    <p:sldId id="839" r:id="rId62"/>
    <p:sldId id="841" r:id="rId63"/>
    <p:sldId id="840" r:id="rId64"/>
    <p:sldId id="288" r:id="rId65"/>
    <p:sldId id="289" r:id="rId66"/>
    <p:sldId id="842" r:id="rId67"/>
    <p:sldId id="769" r:id="rId68"/>
    <p:sldId id="862" r:id="rId69"/>
    <p:sldId id="873" r:id="rId70"/>
  </p:sldIdLst>
  <p:sldSz cx="12192000" cy="6858000"/>
  <p:notesSz cx="6858000" cy="9144000"/>
  <p:defaultTextStyle>
    <a:defPPr>
      <a:defRPr lang="en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6327"/>
  </p:normalViewPr>
  <p:slideViewPr>
    <p:cSldViewPr snapToGrid="0" snapToObjects="1">
      <p:cViewPr varScale="1">
        <p:scale>
          <a:sx n="128" d="100"/>
          <a:sy n="128" d="100"/>
        </p:scale>
        <p:origin x="4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765CCC-61BF-3B4C-B5E1-58C8E86001F6}" type="datetimeFigureOut">
              <a:rPr lang="en-CN" smtClean="0"/>
              <a:t>2022/2/22</a:t>
            </a:fld>
            <a:endParaRPr lang="en-C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A5CAE5-976E-0648-847F-F276C0D0D9BF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442452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5CA887-7947-6549-8D76-493BB46BBC8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5922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D731F-0794-4484-B254-A031584E219C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75147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D731F-0794-4484-B254-A031584E219C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75967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D731F-0794-4484-B254-A031584E219C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25068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D731F-0794-4484-B254-A031584E219C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94672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D731F-0794-4484-B254-A031584E219C}" type="slidenum">
              <a:rPr lang="zh-CN" altLang="en-US" smtClean="0"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446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D731F-0794-4484-B254-A031584E219C}" type="slidenum">
              <a:rPr lang="zh-CN" altLang="en-US" smtClean="0"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79717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D731F-0794-4484-B254-A031584E219C}" type="slidenum">
              <a:rPr lang="zh-CN" altLang="en-US" smtClean="0"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41857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D731F-0794-4484-B254-A031584E219C}" type="slidenum">
              <a:rPr lang="zh-CN" altLang="en-US" smtClean="0"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38299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D731F-0794-4484-B254-A031584E219C}" type="slidenum">
              <a:rPr lang="zh-CN" altLang="en-US" smtClean="0"/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205929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D731F-0794-4484-B254-A031584E219C}" type="slidenum">
              <a:rPr lang="zh-CN" altLang="en-US" smtClean="0"/>
              <a:t>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30053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5CA887-7947-6549-8D76-493BB46BBC8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31088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D731F-0794-4484-B254-A031584E219C}" type="slidenum">
              <a:rPr lang="zh-CN" altLang="en-US" smtClean="0"/>
              <a:t>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827363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D731F-0794-4484-B254-A031584E219C}" type="slidenum">
              <a:rPr lang="zh-CN" altLang="en-US" smtClean="0"/>
              <a:t>56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491204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D731F-0794-4484-B254-A031584E219C}" type="slidenum">
              <a:rPr lang="zh-CN" altLang="en-US" smtClean="0"/>
              <a:t>57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102413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D731F-0794-4484-B254-A031584E219C}" type="slidenum">
              <a:rPr lang="zh-CN" altLang="en-US" smtClean="0"/>
              <a:t>58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850217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D731F-0794-4484-B254-A031584E219C}" type="slidenum">
              <a:rPr lang="zh-CN" altLang="en-US" smtClean="0"/>
              <a:t>60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967580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D731F-0794-4484-B254-A031584E219C}" type="slidenum">
              <a:rPr lang="zh-CN" altLang="en-US" smtClean="0"/>
              <a:t>61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101026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D731F-0794-4484-B254-A031584E219C}" type="slidenum">
              <a:rPr lang="zh-CN" altLang="en-US" smtClean="0"/>
              <a:t>62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031903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D731F-0794-4484-B254-A031584E219C}" type="slidenum">
              <a:rPr lang="zh-CN" altLang="en-US" smtClean="0"/>
              <a:t>63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465233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5CA887-7947-6549-8D76-493BB46BBC87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33927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5CA887-7947-6549-8D76-493BB46BBC87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2229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5CA887-7947-6549-8D76-493BB46BBC8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76544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5CA887-7947-6549-8D76-493BB46BBC87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8419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5CA887-7947-6549-8D76-493BB46BBC8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8522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5CA887-7947-6549-8D76-493BB46BBC8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6411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5CA887-7947-6549-8D76-493BB46BBC87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8146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5CA887-7947-6549-8D76-493BB46BBC87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1959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5CA887-7947-6549-8D76-493BB46BBC87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8115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5CA887-7947-6549-8D76-493BB46BBC87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4737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4D3DDD-1F4F-AA4A-8458-2C78A305B6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3FF9E5-27F6-474F-A9F7-D2F1754435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ADDFEF-0A4B-7B4E-B32E-49C7C1A672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2EC41-67BE-2548-931B-AE8A675F08B6}" type="datetimeFigureOut">
              <a:rPr lang="en-CN" smtClean="0"/>
              <a:t>2022/2/22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B63E4E-8007-654D-927A-9F785F7183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373F5B-92D4-634F-8F7D-6F4C23329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9D75C-27CF-894C-BF68-52A3A1DAE739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0825407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00ED2B-5583-1540-AA17-4C321795C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C78BE02-86C8-C54D-8392-519BD94DE7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F3C28A-5B3E-B24D-8FE8-836F459A0F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2EC41-67BE-2548-931B-AE8A675F08B6}" type="datetimeFigureOut">
              <a:rPr lang="en-CN" smtClean="0"/>
              <a:t>2022/2/22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1E0104-3772-C943-A48B-30AB8D4CCE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CDD7D4-BA56-2C4E-A794-CE466F730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9D75C-27CF-894C-BF68-52A3A1DAE739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6791374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A42CCC9-BF86-B046-B752-541399684F9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CB4FFB4-E7F8-C942-A2C7-89EDEF627E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CE7DEA-56A6-7645-8413-F36C4A7F61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2EC41-67BE-2548-931B-AE8A675F08B6}" type="datetimeFigureOut">
              <a:rPr lang="en-CN" smtClean="0"/>
              <a:t>2022/2/22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84CC97-E61A-6946-848B-15E3C42BE2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16AB0D-7704-7248-8C0F-AC50FD322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9D75C-27CF-894C-BF68-52A3A1DAE739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6260940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内容占位符 21">
            <a:extLst>
              <a:ext uri="{FF2B5EF4-FFF2-40B4-BE49-F238E27FC236}">
                <a16:creationId xmlns:a16="http://schemas.microsoft.com/office/drawing/2014/main" id="{A332AC4C-771A-4924-90A9-1BC13F9940B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16" name="标题 15">
            <a:extLst>
              <a:ext uri="{FF2B5EF4-FFF2-40B4-BE49-F238E27FC236}">
                <a16:creationId xmlns:a16="http://schemas.microsoft.com/office/drawing/2014/main" id="{74226BFD-793D-4EF9-B0A2-1EA3BB6E5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17" name="日期占位符 16">
            <a:extLst>
              <a:ext uri="{FF2B5EF4-FFF2-40B4-BE49-F238E27FC236}">
                <a16:creationId xmlns:a16="http://schemas.microsoft.com/office/drawing/2014/main" id="{6A2920D2-6550-4D18-92FF-494FA3FB6E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5ED1F-86A9-E84F-A04B-A4F176FC17EA}" type="datetimeFigureOut">
              <a:rPr lang="en-US" smtClean="0"/>
              <a:t>2/22/22</a:t>
            </a:fld>
            <a:endParaRPr lang="en-US"/>
          </a:p>
        </p:txBody>
      </p:sp>
      <p:sp>
        <p:nvSpPr>
          <p:cNvPr id="18" name="页脚占位符 17">
            <a:extLst>
              <a:ext uri="{FF2B5EF4-FFF2-40B4-BE49-F238E27FC236}">
                <a16:creationId xmlns:a16="http://schemas.microsoft.com/office/drawing/2014/main" id="{956F8EED-7866-4ED9-86C2-E0E51B40C0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灯片编号占位符 18">
            <a:extLst>
              <a:ext uri="{FF2B5EF4-FFF2-40B4-BE49-F238E27FC236}">
                <a16:creationId xmlns:a16="http://schemas.microsoft.com/office/drawing/2014/main" id="{48E52127-E137-4686-B7C5-2AA9EF45BF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2540A-1D90-FC48-AE8E-2244CCA8C7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6301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F436EB-3DCB-3146-BE98-1B7F7E710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7920D5-475F-4D4A-BCEF-A4A8660ACC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73A8B0-9DD9-7748-A62C-34D79DCEED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2EC41-67BE-2548-931B-AE8A675F08B6}" type="datetimeFigureOut">
              <a:rPr lang="en-CN" smtClean="0"/>
              <a:t>2022/2/22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9F4E31-6B05-D743-888C-388823D7D5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D64FA7-6C79-8C43-8937-DC210BE68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9D75C-27CF-894C-BF68-52A3A1DAE739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415908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6A3B8-54A9-3847-B6EC-4DE4FCAE3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4EDF3D-0A80-E349-A91F-6437595051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5ACC4-861C-CC4A-91BB-B36784E983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2EC41-67BE-2548-931B-AE8A675F08B6}" type="datetimeFigureOut">
              <a:rPr lang="en-CN" smtClean="0"/>
              <a:t>2022/2/22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C69B7A-BB25-0F48-9A81-B5D6684CC3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C335D7-1A4C-C74D-900D-B5CB55990D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9D75C-27CF-894C-BF68-52A3A1DAE739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3476427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99B379-65AF-764E-A225-9829900FE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BFDD73-0704-B945-83B8-AE5F46D22E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025A90-56A2-C147-9B1C-EAF6E964C0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60B0A1-D2AD-B74A-A9FD-15F852347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2EC41-67BE-2548-931B-AE8A675F08B6}" type="datetimeFigureOut">
              <a:rPr lang="en-CN" smtClean="0"/>
              <a:t>2022/2/22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356E8A-1837-F047-B400-3A34C5A279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405298-6E26-524C-9F93-78CF15C4D9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9D75C-27CF-894C-BF68-52A3A1DAE739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4008559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2A228-B027-E541-AA76-87E707A897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6F15D3-34D2-1541-8E11-DFE9CEDFF2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932388-7CD7-774B-BCF2-5C97F34217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CFAE04-7EB7-3745-84A0-5D42DDEB19C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E67F582-1599-624A-ADA8-D45F74B9D5A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CF1849D-528F-E24F-AC44-6773A0645F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2EC41-67BE-2548-931B-AE8A675F08B6}" type="datetimeFigureOut">
              <a:rPr lang="en-CN" smtClean="0"/>
              <a:t>2022/2/22</a:t>
            </a:fld>
            <a:endParaRPr lang="en-C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40150F3-B2EC-F547-A462-82BDC9ACC7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A7844DC-CDC8-5443-9316-94AE7D846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9D75C-27CF-894C-BF68-52A3A1DAE739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553354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231E2-019F-5947-A5EA-FCB6CB1A4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8031B80-9B34-534E-8F8E-F512A69112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2EC41-67BE-2548-931B-AE8A675F08B6}" type="datetimeFigureOut">
              <a:rPr lang="en-CN" smtClean="0"/>
              <a:t>2022/2/22</a:t>
            </a:fld>
            <a:endParaRPr lang="en-C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E562C3-F685-D34B-BD3E-DC6A87AA26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D5361A-8A90-F44B-BA86-4FA9E3664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9D75C-27CF-894C-BF68-52A3A1DAE739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2036256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CC4931C-A3B8-6347-9C9D-4D974AEA06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2EC41-67BE-2548-931B-AE8A675F08B6}" type="datetimeFigureOut">
              <a:rPr lang="en-CN" smtClean="0"/>
              <a:t>2022/2/22</a:t>
            </a:fld>
            <a:endParaRPr lang="en-C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4498248-A7BA-9649-8B8E-6A730C3DED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D47107-69CF-3147-8F7C-42D393D542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9D75C-27CF-894C-BF68-52A3A1DAE739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7134644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2A6C39-3FEA-604E-8F05-34CA49092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794E0B-0388-6943-9FC2-369E4B89D4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BC6541-58D2-3E46-A79C-82A6652529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7809FD-C51A-1949-B973-AA77807C38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2EC41-67BE-2548-931B-AE8A675F08B6}" type="datetimeFigureOut">
              <a:rPr lang="en-CN" smtClean="0"/>
              <a:t>2022/2/22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CD0017-8A17-7C41-B0FE-A336E30597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5F9347-7AA4-F143-85EC-49F128C975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9D75C-27CF-894C-BF68-52A3A1DAE739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1029595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CF8C64-39EA-3947-9571-7328F7A909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C891489-BA7C-B64F-8661-C2D389598AE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999009-1B70-8340-8548-8340589014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A7E178-C866-6B48-A525-2EE8631F48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2EC41-67BE-2548-931B-AE8A675F08B6}" type="datetimeFigureOut">
              <a:rPr lang="en-CN" smtClean="0"/>
              <a:t>2022/2/22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6AA09F-2460-F846-9364-2B48776EBF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DAE30C-4876-564C-9739-39ACCE5C5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9D75C-27CF-894C-BF68-52A3A1DAE739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5383525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C816808-3E21-764F-AB63-6C7B7D471B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A0DBCD-1008-1B40-A88A-0EB572BE9C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312FA8-12C3-9A4C-B0CD-EF0CE7163D0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72EC41-67BE-2548-931B-AE8A675F08B6}" type="datetimeFigureOut">
              <a:rPr lang="en-CN" smtClean="0"/>
              <a:t>2022/2/22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B9D98A-A19A-4648-A2EA-68726BDB0B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AFCF3A-5525-E441-A8C6-52CD34F9F7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89D75C-27CF-894C-BF68-52A3A1DAE739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2524469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tiff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0.png"/><Relationship Id="rId2" Type="http://schemas.openxmlformats.org/officeDocument/2006/relationships/image" Target="../media/image981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0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99.png"/><Relationship Id="rId4" Type="http://schemas.openxmlformats.org/officeDocument/2006/relationships/image" Target="../media/image98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0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29.png"/><Relationship Id="rId4" Type="http://schemas.openxmlformats.org/officeDocument/2006/relationships/image" Target="../media/image128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0.png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4.jpeg"/><Relationship Id="rId5" Type="http://schemas.openxmlformats.org/officeDocument/2006/relationships/image" Target="../media/image23.jpeg"/><Relationship Id="rId4" Type="http://schemas.openxmlformats.org/officeDocument/2006/relationships/image" Target="../media/image22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1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0.png"/><Relationship Id="rId5" Type="http://schemas.openxmlformats.org/officeDocument/2006/relationships/image" Target="../media/image142.png"/><Relationship Id="rId4" Type="http://schemas.openxmlformats.org/officeDocument/2006/relationships/image" Target="../media/image2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1.png"/><Relationship Id="rId3" Type="http://schemas.openxmlformats.org/officeDocument/2006/relationships/image" Target="../media/image192.png"/><Relationship Id="rId7" Type="http://schemas.openxmlformats.org/officeDocument/2006/relationships/image" Target="../media/image2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1.png"/><Relationship Id="rId5" Type="http://schemas.openxmlformats.org/officeDocument/2006/relationships/image" Target="../media/image211.png"/><Relationship Id="rId4" Type="http://schemas.openxmlformats.org/officeDocument/2006/relationships/image" Target="../media/image202.png"/><Relationship Id="rId9" Type="http://schemas.openxmlformats.org/officeDocument/2006/relationships/image" Target="../media/image25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1.png"/><Relationship Id="rId2" Type="http://schemas.openxmlformats.org/officeDocument/2006/relationships/image" Target="../media/image43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51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1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1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1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1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1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10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2.png"/><Relationship Id="rId5" Type="http://schemas.openxmlformats.org/officeDocument/2006/relationships/image" Target="../media/image292.png"/><Relationship Id="rId4" Type="http://schemas.openxmlformats.org/officeDocument/2006/relationships/image" Target="../media/image82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0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eepgraphlearning.github.io/project/reasoning" TargetMode="Externa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eepGraphLearning/RNNLogic" TargetMode="External"/><Relationship Id="rId2" Type="http://schemas.openxmlformats.org/officeDocument/2006/relationships/hyperlink" Target="https://github.com/uclnlp/ntp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DeepGraphLearning/NBFNet" TargetMode="External"/><Relationship Id="rId5" Type="http://schemas.openxmlformats.org/officeDocument/2006/relationships/hyperlink" Target="https://github.com/xwhan/DeepPath" TargetMode="External"/><Relationship Id="rId4" Type="http://schemas.openxmlformats.org/officeDocument/2006/relationships/hyperlink" Target="https://github.com/fanyangxyz/Neural-LP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0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09D9AC-0A48-5C41-84B3-605D2ED017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5193" y="494241"/>
            <a:ext cx="11141614" cy="1653837"/>
          </a:xfrm>
        </p:spPr>
        <p:txBody>
          <a:bodyPr>
            <a:normAutofit fontScale="90000"/>
          </a:bodyPr>
          <a:lstStyle/>
          <a:p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Reasoning on Knowledge Graphs: Symbolic or Neural?</a:t>
            </a:r>
            <a:endParaRPr lang="en-US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17F857-EA1C-A54A-AEA4-25926C5432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69423" y="2508599"/>
            <a:ext cx="9358809" cy="2412845"/>
          </a:xfrm>
        </p:spPr>
        <p:txBody>
          <a:bodyPr>
            <a:normAutofit/>
          </a:bodyPr>
          <a:lstStyle/>
          <a:p>
            <a:r>
              <a:rPr lang="en-US" altLang="zh-Han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Meng Qu</a:t>
            </a:r>
            <a:r>
              <a:rPr lang="en-US" altLang="zh-Hans" sz="3200" b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1,2</a:t>
            </a:r>
            <a:r>
              <a:rPr lang="en-US" altLang="zh-Han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Han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Zhaocheng</a:t>
            </a:r>
            <a:r>
              <a:rPr lang="en-US" altLang="zh-Han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Zhu</a:t>
            </a:r>
            <a:r>
              <a:rPr lang="en-US" altLang="zh-Hans" sz="3200" b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1,2</a:t>
            </a:r>
            <a:r>
              <a:rPr lang="en-US" altLang="zh-Han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Jian Tang</a:t>
            </a:r>
            <a:r>
              <a:rPr lang="en-US" altLang="zh-Hans" sz="3200" b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1,3,4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Mila-Quebec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Institute</a:t>
            </a:r>
            <a:r>
              <a:rPr lang="en-US" altLang="zh-CN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University of Montreal</a:t>
            </a:r>
            <a:r>
              <a:rPr lang="en-US" altLang="zh-CN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  <a:p>
            <a:r>
              <a:rPr lang="en-US" altLang="zh-Han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CIFAR AI Chair</a:t>
            </a:r>
            <a:r>
              <a:rPr lang="en-US" altLang="zh-Hans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HEC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Montreal</a:t>
            </a:r>
            <a:r>
              <a:rPr lang="en-US" altLang="zh-CN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Han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Feb 23, 2022</a:t>
            </a: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7D93B392-D06E-4C6B-81F4-512CE1B40C14}"/>
              </a:ext>
            </a:extLst>
          </p:cNvPr>
          <p:cNvGrpSpPr/>
          <p:nvPr/>
        </p:nvGrpSpPr>
        <p:grpSpPr>
          <a:xfrm>
            <a:off x="2266981" y="5062354"/>
            <a:ext cx="7658037" cy="1380590"/>
            <a:chOff x="2146046" y="4675022"/>
            <a:chExt cx="7658037" cy="1380590"/>
          </a:xfrm>
        </p:grpSpPr>
        <p:pic>
          <p:nvPicPr>
            <p:cNvPr id="12" name="图片 11" descr="形状&#10;&#10;描述已自动生成">
              <a:extLst>
                <a:ext uri="{FF2B5EF4-FFF2-40B4-BE49-F238E27FC236}">
                  <a16:creationId xmlns:a16="http://schemas.microsoft.com/office/drawing/2014/main" id="{B5D5C59C-EFE7-42C5-8CD1-A36951B9EF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46046" y="4675022"/>
              <a:ext cx="2749708" cy="1380590"/>
            </a:xfrm>
            <a:prstGeom prst="rect">
              <a:avLst/>
            </a:prstGeom>
          </p:spPr>
        </p:pic>
        <p:pic>
          <p:nvPicPr>
            <p:cNvPr id="13" name="图片 12" descr="文本&#10;&#10;低可信度描述已自动生成">
              <a:extLst>
                <a:ext uri="{FF2B5EF4-FFF2-40B4-BE49-F238E27FC236}">
                  <a16:creationId xmlns:a16="http://schemas.microsoft.com/office/drawing/2014/main" id="{61D95034-F6CB-4693-BFBB-0A38E1E8B0E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21341" y="4866553"/>
              <a:ext cx="2608594" cy="997525"/>
            </a:xfrm>
            <a:prstGeom prst="rect">
              <a:avLst/>
            </a:prstGeom>
          </p:spPr>
        </p:pic>
        <p:pic>
          <p:nvPicPr>
            <p:cNvPr id="14" name="Picture 4">
              <a:extLst>
                <a:ext uri="{FF2B5EF4-FFF2-40B4-BE49-F238E27FC236}">
                  <a16:creationId xmlns:a16="http://schemas.microsoft.com/office/drawing/2014/main" id="{6593253B-C903-4CF7-A0F5-439568ED86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35666"/>
            <a:stretch/>
          </p:blipFill>
          <p:spPr>
            <a:xfrm>
              <a:off x="7934804" y="4764032"/>
              <a:ext cx="1869279" cy="12025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276322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365E21-D03D-D242-943B-814889A059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CN" dirty="0"/>
              <a:t>Differentiable ILP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0E9005C-6A8E-5540-B4D6-EC40D79B4179}"/>
                  </a:ext>
                </a:extLst>
              </p:cNvPr>
              <p:cNvSpPr>
                <a:spLocks noGrp="1"/>
              </p:cNvSpPr>
              <p:nvPr>
                <p:ph idx="4294967295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Adjust rule weights to minimize the difference between the ground-truth atom value and predicted atom value</a:t>
                </a:r>
              </a:p>
              <a:p>
                <a:pPr lvl="1"/>
                <a:r>
                  <a:rPr lang="en-US" dirty="0"/>
                  <a:t>Example:</a:t>
                </a:r>
              </a:p>
              <a:p>
                <a:pPr lvl="2"/>
                <a:r>
                  <a:rPr lang="en-US" sz="2400" dirty="0"/>
                  <a:t>Positive example (the value is 1):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𝑁𝑎𝑡𝑖𝑜𝑛𝑎𝑙𝑖𝑡𝑦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𝐵𝑜𝑏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𝐶𝑎𝑛𝑎𝑑𝑎</m:t>
                        </m:r>
                      </m:e>
                    </m:d>
                  </m:oMath>
                </a14:m>
                <a:endParaRPr lang="en-US" sz="2400" i="1" dirty="0"/>
              </a:p>
              <a:p>
                <a:pPr lvl="2"/>
                <a:r>
                  <a:rPr lang="en-US" sz="2400" dirty="0"/>
                  <a:t>Negative example (the value is 0):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𝑁𝑎𝑡𝑖𝑜𝑛𝑎𝑙𝑖𝑡𝑦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𝐵𝑜𝑏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𝑈𝑆𝐴</m:t>
                        </m:r>
                      </m:e>
                    </m:d>
                  </m:oMath>
                </a14:m>
                <a:endParaRPr lang="en-US" sz="2400" i="1" dirty="0"/>
              </a:p>
              <a:p>
                <a:pPr lvl="2"/>
                <a:r>
                  <a:rPr lang="en-US" sz="2400" dirty="0"/>
                  <a:t>Predicted values:</a:t>
                </a:r>
                <a:endParaRPr lang="en-CN" sz="2400" dirty="0"/>
              </a:p>
              <a:p>
                <a:pPr lvl="3"/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𝑣𝑎𝑙𝑢𝑒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𝑁𝑎𝑡𝑖𝑜𝑛𝑎𝑙𝑖𝑡𝑦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𝐵𝑜𝑏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𝐶𝑎𝑛𝑎𝑑𝑎</m:t>
                            </m:r>
                          </m:e>
                        </m:d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</m:d>
                  </m:oMath>
                </a14:m>
                <a:endParaRPr lang="en-US" sz="20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3"/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𝑣𝑎𝑙𝑢𝑒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𝑁𝑎𝑡𝑖𝑜𝑛𝑎𝑙𝑖𝑡𝑦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𝐵𝑜𝑏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𝑈𝑆𝐴</m:t>
                            </m:r>
                          </m:e>
                        </m:d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</m:d>
                  </m:oMath>
                </a14:m>
                <a:endParaRPr lang="en-US" sz="2000" i="1" dirty="0"/>
              </a:p>
              <a:p>
                <a:pPr lvl="2"/>
                <a:r>
                  <a:rPr lang="en-US" sz="2400" dirty="0"/>
                  <a:t>Cross-entropy loss:</a:t>
                </a:r>
                <a:endParaRPr lang="en-CN" sz="2400" dirty="0"/>
              </a:p>
              <a:p>
                <a:pPr lvl="3"/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=−</m:t>
                    </m:r>
                    <m:func>
                      <m:func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200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d>
                          </m:e>
                        </m:d>
                      </m:e>
                    </m:func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unc>
                      <m:func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200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d>
                          </m:e>
                        </m:d>
                      </m:e>
                    </m:func>
                  </m:oMath>
                </a14:m>
                <a:endParaRPr lang="en-US" sz="2000" dirty="0"/>
              </a:p>
              <a:p>
                <a:pPr lvl="3"/>
                <a:endParaRPr lang="en-US" sz="2000" dirty="0"/>
              </a:p>
              <a:p>
                <a:pPr lvl="3"/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0E9005C-6A8E-5540-B4D6-EC40D79B41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4294967295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3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本框 5">
            <a:extLst>
              <a:ext uri="{FF2B5EF4-FFF2-40B4-BE49-F238E27FC236}">
                <a16:creationId xmlns:a16="http://schemas.microsoft.com/office/drawing/2014/main" id="{F69C2FA6-441D-4A30-BFC8-0A6AD73A1FC2}"/>
              </a:ext>
            </a:extLst>
          </p:cNvPr>
          <p:cNvSpPr txBox="1"/>
          <p:nvPr/>
        </p:nvSpPr>
        <p:spPr>
          <a:xfrm>
            <a:off x="838200" y="6070013"/>
            <a:ext cx="10515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dirty="0">
                <a:solidFill>
                  <a:srgbClr val="222222"/>
                </a:solidFill>
                <a:effectLst/>
              </a:rPr>
              <a:t>Richard Evans and Edward </a:t>
            </a:r>
            <a:r>
              <a:rPr lang="en-US" altLang="zh-CN" b="0" i="0" dirty="0" err="1">
                <a:solidFill>
                  <a:srgbClr val="222222"/>
                </a:solidFill>
                <a:effectLst/>
              </a:rPr>
              <a:t>Grefenstette</a:t>
            </a:r>
            <a:r>
              <a:rPr lang="en-US" altLang="zh-CN" b="0" i="0" dirty="0">
                <a:solidFill>
                  <a:srgbClr val="222222"/>
                </a:solidFill>
                <a:effectLst/>
              </a:rPr>
              <a:t>. Learning explanatory rules from noisy data. </a:t>
            </a:r>
            <a:r>
              <a:rPr lang="en-US" altLang="zh-CN" b="0" i="1" dirty="0">
                <a:solidFill>
                  <a:srgbClr val="222222"/>
                </a:solidFill>
                <a:effectLst/>
              </a:rPr>
              <a:t>JAIR</a:t>
            </a:r>
            <a:r>
              <a:rPr lang="en-US" altLang="zh-CN" b="0" dirty="0">
                <a:solidFill>
                  <a:srgbClr val="222222"/>
                </a:solidFill>
                <a:effectLst/>
              </a:rPr>
              <a:t> 2018.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148957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71CD76-9B6B-421D-BF1D-29D29D802E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dirty="0"/>
              <a:t>Neural Theorem Prover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5224A01-D226-49A4-B693-32F923F01798}"/>
                  </a:ext>
                </a:extLst>
              </p:cNvPr>
              <p:cNvSpPr>
                <a:spLocks noGrp="1"/>
              </p:cNvSpPr>
              <p:nvPr>
                <p:ph idx="4294967295"/>
              </p:nvPr>
            </p:nvSpPr>
            <p:spPr>
              <a:xfrm>
                <a:off x="838200" y="1825625"/>
                <a:ext cx="10515600" cy="4859260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dirty="0"/>
                  <a:t>Key ideas:</a:t>
                </a:r>
              </a:p>
              <a:p>
                <a:pPr lvl="1"/>
                <a:r>
                  <a:rPr lang="en-US" altLang="zh-CN" dirty="0"/>
                  <a:t>Use </a:t>
                </a:r>
                <a:r>
                  <a:rPr lang="en-US" altLang="zh-CN" b="1" dirty="0">
                    <a:solidFill>
                      <a:srgbClr val="0000FF"/>
                    </a:solidFill>
                  </a:rPr>
                  <a:t>attention mechanism</a:t>
                </a:r>
                <a:r>
                  <a:rPr lang="en-US" altLang="zh-CN" dirty="0"/>
                  <a:t> to generate chain-like rules (usually short),</a:t>
                </a:r>
              </a:p>
              <a:p>
                <a:pPr lvl="2"/>
                <a:r>
                  <a:rPr lang="en-US" altLang="zh-CN" dirty="0"/>
                  <a:t>e.g.,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Grandfather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Father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𝑍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Father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𝑍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</m:e>
                    </m:d>
                  </m:oMath>
                </a14:m>
                <a:endParaRPr lang="en-CN" dirty="0"/>
              </a:p>
              <a:p>
                <a:pPr lvl="1"/>
                <a:endParaRPr lang="en-US" dirty="0"/>
              </a:p>
              <a:p>
                <a:pPr lvl="1"/>
                <a:r>
                  <a:rPr lang="en-CN" dirty="0"/>
                  <a:t>Use backward chaining for reasoning with three basic operations:</a:t>
                </a:r>
                <a:endParaRPr lang="en-US" dirty="0"/>
              </a:p>
              <a:p>
                <a:pPr lvl="2"/>
                <a:r>
                  <a:rPr lang="en-CN" dirty="0"/>
                  <a:t>Unification, AND, OR</a:t>
                </a:r>
                <a:endParaRPr lang="en-US" dirty="0"/>
              </a:p>
              <a:p>
                <a:pPr lvl="1"/>
                <a:endParaRPr lang="en-US" dirty="0"/>
              </a:p>
              <a:p>
                <a:pPr lvl="1"/>
                <a:r>
                  <a:rPr lang="en-CN" dirty="0"/>
                  <a:t>Maximize likelihood of positive examples and minmize likelihood of negative examples</a:t>
                </a:r>
              </a:p>
              <a:p>
                <a:endParaRPr lang="en-CN" dirty="0"/>
              </a:p>
              <a:p>
                <a:pPr lvl="1"/>
                <a:endParaRPr lang="en-US" altLang="zh-CN" sz="2800" dirty="0"/>
              </a:p>
              <a:p>
                <a:pPr lvl="1"/>
                <a:endParaRPr lang="en-US" altLang="zh-CN" sz="2800" dirty="0"/>
              </a:p>
              <a:p>
                <a:pPr lvl="1"/>
                <a:endParaRPr lang="en-US" altLang="zh-CN" sz="2800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5224A01-D226-49A4-B693-32F923F0179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4294967295"/>
              </p:nvPr>
            </p:nvSpPr>
            <p:spPr>
              <a:xfrm>
                <a:off x="838200" y="1825625"/>
                <a:ext cx="10515600" cy="4859260"/>
              </a:xfrm>
              <a:blipFill>
                <a:blip r:embed="rId2"/>
                <a:stretch>
                  <a:fillRect l="-1043" t="-2130" r="-6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本框 4">
            <a:extLst>
              <a:ext uri="{FF2B5EF4-FFF2-40B4-BE49-F238E27FC236}">
                <a16:creationId xmlns:a16="http://schemas.microsoft.com/office/drawing/2014/main" id="{E417B6B7-9C8F-48A0-8C37-A9845E47C09C}"/>
              </a:ext>
            </a:extLst>
          </p:cNvPr>
          <p:cNvSpPr txBox="1"/>
          <p:nvPr/>
        </p:nvSpPr>
        <p:spPr>
          <a:xfrm>
            <a:off x="838200" y="6042229"/>
            <a:ext cx="10515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dirty="0">
                <a:solidFill>
                  <a:srgbClr val="222222"/>
                </a:solidFill>
                <a:effectLst/>
              </a:rPr>
              <a:t>Tim </a:t>
            </a:r>
            <a:r>
              <a:rPr lang="en-US" altLang="zh-CN" b="0" i="0" dirty="0" err="1">
                <a:solidFill>
                  <a:srgbClr val="222222"/>
                </a:solidFill>
                <a:effectLst/>
              </a:rPr>
              <a:t>Rocktäschel</a:t>
            </a:r>
            <a:r>
              <a:rPr lang="en-US" altLang="zh-CN" b="0" i="0" dirty="0">
                <a:solidFill>
                  <a:srgbClr val="222222"/>
                </a:solidFill>
                <a:effectLst/>
              </a:rPr>
              <a:t> and Sebastian Riedel. End-to-end differentiable proving. </a:t>
            </a:r>
            <a:r>
              <a:rPr lang="en-US" altLang="zh-CN" b="0" i="1" dirty="0">
                <a:solidFill>
                  <a:srgbClr val="222222"/>
                </a:solidFill>
                <a:effectLst/>
              </a:rPr>
              <a:t>NIPS</a:t>
            </a:r>
            <a:r>
              <a:rPr lang="en-US" altLang="zh-CN" b="0" dirty="0">
                <a:solidFill>
                  <a:srgbClr val="222222"/>
                </a:solidFill>
                <a:effectLst/>
              </a:rPr>
              <a:t> 2017.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370008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71CD76-9B6B-421D-BF1D-29D29D802E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dirty="0"/>
              <a:t>Neural Theorem Prover</a:t>
            </a:r>
            <a:endParaRPr lang="zh-CN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551DD7-FA53-8C4A-8E7E-AF549768F0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9704" y="1479078"/>
            <a:ext cx="9152592" cy="449832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D1CECCE9-8C50-4229-9B62-3B1931485BC9}"/>
              </a:ext>
            </a:extLst>
          </p:cNvPr>
          <p:cNvSpPr txBox="1"/>
          <p:nvPr/>
        </p:nvSpPr>
        <p:spPr>
          <a:xfrm>
            <a:off x="838200" y="6042229"/>
            <a:ext cx="10515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dirty="0">
                <a:solidFill>
                  <a:srgbClr val="222222"/>
                </a:solidFill>
                <a:effectLst/>
              </a:rPr>
              <a:t>Tim </a:t>
            </a:r>
            <a:r>
              <a:rPr lang="en-US" altLang="zh-CN" b="0" i="0" dirty="0" err="1">
                <a:solidFill>
                  <a:srgbClr val="222222"/>
                </a:solidFill>
                <a:effectLst/>
              </a:rPr>
              <a:t>Rocktäschel</a:t>
            </a:r>
            <a:r>
              <a:rPr lang="en-US" altLang="zh-CN" b="0" i="0" dirty="0">
                <a:solidFill>
                  <a:srgbClr val="222222"/>
                </a:solidFill>
                <a:effectLst/>
              </a:rPr>
              <a:t> and Sebastian Riedel. End-to-end differentiable proving. </a:t>
            </a:r>
            <a:r>
              <a:rPr lang="en-US" altLang="zh-CN" b="0" i="1" dirty="0">
                <a:solidFill>
                  <a:srgbClr val="222222"/>
                </a:solidFill>
                <a:effectLst/>
              </a:rPr>
              <a:t>NIPS</a:t>
            </a:r>
            <a:r>
              <a:rPr lang="en-US" altLang="zh-CN" b="0" dirty="0">
                <a:solidFill>
                  <a:srgbClr val="222222"/>
                </a:solidFill>
                <a:effectLst/>
              </a:rPr>
              <a:t> 2017.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16094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DA0689-1925-F743-AFDE-EF91E8C554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CN" dirty="0"/>
              <a:t>RNNLogic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46410B-4C54-1445-97F9-A786A9077A46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CN" dirty="0"/>
              <a:t>A new rule learning approach RNNLogic:</a:t>
            </a:r>
          </a:p>
          <a:p>
            <a:pPr lvl="1"/>
            <a:r>
              <a:rPr lang="en-CN" dirty="0"/>
              <a:t>Treating a set of logic rules as a latent variable</a:t>
            </a:r>
          </a:p>
          <a:p>
            <a:pPr lvl="1"/>
            <a:r>
              <a:rPr lang="en-CN" dirty="0"/>
              <a:t>A rule generator for generating candidate logic rules (prior)</a:t>
            </a:r>
          </a:p>
          <a:p>
            <a:pPr lvl="1"/>
            <a:r>
              <a:rPr lang="en-CN" dirty="0"/>
              <a:t>A reasoning predictor with logic rules (likelihood)</a:t>
            </a:r>
          </a:p>
          <a:p>
            <a:r>
              <a:rPr lang="en-CN" dirty="0"/>
              <a:t>RNNLogic is able to effectively perform search in the search space</a:t>
            </a:r>
          </a:p>
          <a:p>
            <a:r>
              <a:rPr lang="en-CN" dirty="0"/>
              <a:t>An effective EM algorithm for optimizing RNNLogic</a:t>
            </a:r>
          </a:p>
          <a:p>
            <a:r>
              <a:rPr lang="en-CN" dirty="0"/>
              <a:t>Outperforms many competitive rule learning methods and knowledge graph embedding methods on several benckmark datasets</a:t>
            </a:r>
          </a:p>
          <a:p>
            <a:endParaRPr lang="en-CN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1A06806-0E64-44B1-9025-2065AFE46A90}"/>
              </a:ext>
            </a:extLst>
          </p:cNvPr>
          <p:cNvSpPr txBox="1"/>
          <p:nvPr/>
        </p:nvSpPr>
        <p:spPr>
          <a:xfrm>
            <a:off x="874058" y="5932598"/>
            <a:ext cx="105155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dirty="0">
                <a:solidFill>
                  <a:srgbClr val="222222"/>
                </a:solidFill>
                <a:effectLst/>
              </a:rPr>
              <a:t>Meng Qu* and </a:t>
            </a:r>
            <a:r>
              <a:rPr lang="en-US" altLang="zh-CN" b="0" i="0" dirty="0" err="1">
                <a:solidFill>
                  <a:srgbClr val="222222"/>
                </a:solidFill>
                <a:effectLst/>
              </a:rPr>
              <a:t>Junkun</a:t>
            </a:r>
            <a:r>
              <a:rPr lang="en-US" altLang="zh-CN" b="0" i="0" dirty="0">
                <a:solidFill>
                  <a:srgbClr val="222222"/>
                </a:solidFill>
                <a:effectLst/>
              </a:rPr>
              <a:t> Chen* et al. </a:t>
            </a:r>
            <a:r>
              <a:rPr lang="en-US" altLang="zh-CN" dirty="0" err="1">
                <a:solidFill>
                  <a:srgbClr val="222222"/>
                </a:solidFill>
              </a:rPr>
              <a:t>RNNLogic</a:t>
            </a:r>
            <a:r>
              <a:rPr lang="en-US" altLang="zh-CN" b="0" i="0" dirty="0">
                <a:solidFill>
                  <a:srgbClr val="222222"/>
                </a:solidFill>
                <a:effectLst/>
              </a:rPr>
              <a:t>: Learning logic rules for reasoning on knowledge graphs. </a:t>
            </a:r>
            <a:r>
              <a:rPr lang="en-US" altLang="zh-CN" b="0" i="1" dirty="0">
                <a:solidFill>
                  <a:srgbClr val="222222"/>
                </a:solidFill>
                <a:effectLst/>
              </a:rPr>
              <a:t>ICLR 2021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460524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9E2A64-AF7E-7C41-A8B1-DBD5EC29BE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CN" dirty="0"/>
              <a:t>Chain-like Rules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7DE34B1-4C8F-1E47-BF84-6244D34D7E00}"/>
                  </a:ext>
                </a:extLst>
              </p:cNvPr>
              <p:cNvSpPr>
                <a:spLocks noGrp="1"/>
              </p:cNvSpPr>
              <p:nvPr>
                <p:ph idx="4294967295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/>
              <a:lstStyle/>
              <a:p>
                <a:r>
                  <a:rPr lang="en-CN" dirty="0"/>
                  <a:t>Rules with a chain structure: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…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e>
                    </m:d>
                  </m:oMath>
                </a14:m>
                <a:endParaRPr lang="en-CN" i="1" dirty="0"/>
              </a:p>
              <a:p>
                <a:r>
                  <a:rPr lang="en-CN" dirty="0"/>
                  <a:t>Example: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𝑁𝑎𝑡𝑖𝑜𝑛𝑎𝑙𝑖𝑡𝑦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𝐿𝑖𝑣𝑒𝐼𝑛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𝑍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∧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𝐶𝑖𝑡𝑦𝑂𝑓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𝑍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</m:e>
                    </m:d>
                  </m:oMath>
                </a14:m>
                <a:endParaRPr lang="en-CN" i="1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𝐺𝑟𝑎𝑛𝑑𝐹𝑎𝑡h𝑒𝑟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𝐹𝑎𝑡h𝑒𝑟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𝑍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∧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𝐹𝑎𝑡h𝑒𝑟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𝑍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</m:e>
                    </m:d>
                  </m:oMath>
                </a14:m>
                <a:endParaRPr lang="en-CN" i="1" dirty="0"/>
              </a:p>
              <a:p>
                <a:r>
                  <a:rPr lang="en-CN" dirty="0"/>
                  <a:t>Chain-like rules capture:</a:t>
                </a:r>
              </a:p>
              <a:p>
                <a:pPr lvl="1"/>
                <a:r>
                  <a:rPr lang="en-CN" dirty="0"/>
                  <a:t>Composition</a:t>
                </a:r>
              </a:p>
              <a:p>
                <a:pPr lvl="1"/>
                <a:r>
                  <a:rPr lang="en-CN" dirty="0"/>
                  <a:t>Symmetric relations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</m:e>
                    </m:d>
                  </m:oMath>
                </a14:m>
                <a:r>
                  <a:rPr lang="en-US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 </a:t>
                </a:r>
                <a:r>
                  <a:rPr lang="en-US" altLang="zh-CN" i="0" dirty="0">
                    <a:latin typeface="+mj-lt"/>
                    <a:ea typeface="Cambria Math" panose="02040503050406030204" pitchFamily="18" charset="0"/>
                  </a:rPr>
                  <a:t>with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dirty="0"/>
                  <a:t> the inverse relation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endParaRPr lang="en-CN" dirty="0"/>
              </a:p>
              <a:p>
                <a:pPr lvl="1"/>
                <a:r>
                  <a:rPr lang="en-CN" dirty="0"/>
                  <a:t>Inverse relations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𝑟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</m:e>
                    </m:d>
                  </m:oMath>
                </a14:m>
                <a:r>
                  <a:rPr lang="en-US" dirty="0"/>
                  <a:t>     with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</m:oMath>
                </a14:m>
                <a:r>
                  <a:rPr lang="en-US" dirty="0"/>
                  <a:t> the inverse relation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sub>
                    </m:sSub>
                  </m:oMath>
                </a14:m>
                <a:endParaRPr lang="en-CN" i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7DE34B1-4C8F-1E47-BF84-6244D34D7E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4294967295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53CBF2D7-81CB-4359-B760-9639D69934FF}"/>
              </a:ext>
            </a:extLst>
          </p:cNvPr>
          <p:cNvSpPr txBox="1"/>
          <p:nvPr/>
        </p:nvSpPr>
        <p:spPr>
          <a:xfrm>
            <a:off x="874058" y="5932598"/>
            <a:ext cx="105155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dirty="0">
                <a:solidFill>
                  <a:srgbClr val="222222"/>
                </a:solidFill>
                <a:effectLst/>
              </a:rPr>
              <a:t>Meng Qu* and </a:t>
            </a:r>
            <a:r>
              <a:rPr lang="en-US" altLang="zh-CN" b="0" i="0" dirty="0" err="1">
                <a:solidFill>
                  <a:srgbClr val="222222"/>
                </a:solidFill>
                <a:effectLst/>
              </a:rPr>
              <a:t>Junkun</a:t>
            </a:r>
            <a:r>
              <a:rPr lang="en-US" altLang="zh-CN" b="0" i="0" dirty="0">
                <a:solidFill>
                  <a:srgbClr val="222222"/>
                </a:solidFill>
                <a:effectLst/>
              </a:rPr>
              <a:t> Chen* et al. </a:t>
            </a:r>
            <a:r>
              <a:rPr lang="en-US" altLang="zh-CN" dirty="0" err="1">
                <a:solidFill>
                  <a:srgbClr val="222222"/>
                </a:solidFill>
              </a:rPr>
              <a:t>RNNLogic</a:t>
            </a:r>
            <a:r>
              <a:rPr lang="en-US" altLang="zh-CN" b="0" i="0" dirty="0">
                <a:solidFill>
                  <a:srgbClr val="222222"/>
                </a:solidFill>
                <a:effectLst/>
              </a:rPr>
              <a:t>: Learning logic rules for reasoning on knowledge graphs. </a:t>
            </a:r>
            <a:r>
              <a:rPr lang="en-US" altLang="zh-CN" b="0" i="1" dirty="0">
                <a:solidFill>
                  <a:srgbClr val="222222"/>
                </a:solidFill>
                <a:effectLst/>
              </a:rPr>
              <a:t>ICLR 2021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284921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7F746-9242-4D45-AD62-A9D54E30A6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CN" dirty="0"/>
              <a:t>Probabilistic Formalization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5CD29C-2A88-BC41-B479-562775AA64CD}"/>
                  </a:ext>
                </a:extLst>
              </p:cNvPr>
              <p:cNvSpPr>
                <a:spLocks noGrp="1"/>
              </p:cNvSpPr>
              <p:nvPr>
                <p:ph idx="4294967295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/>
              <a:lstStyle/>
              <a:p>
                <a:r>
                  <a:rPr lang="en-CN" dirty="0"/>
                  <a:t>Problem</a:t>
                </a:r>
              </a:p>
              <a:p>
                <a:pPr lvl="1"/>
                <a:r>
                  <a:rPr lang="en-CN" dirty="0"/>
                  <a:t>Input: a query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,?</m:t>
                        </m:r>
                      </m:e>
                    </m:d>
                  </m:oMath>
                </a14:m>
                <a:r>
                  <a:rPr lang="en-CN" dirty="0"/>
                  <a:t>, a knowledge graph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𝒢</m:t>
                    </m:r>
                  </m:oMath>
                </a14:m>
                <a:endParaRPr lang="en-CN" dirty="0"/>
              </a:p>
              <a:p>
                <a:pPr lvl="1"/>
                <a:r>
                  <a:rPr lang="en-CN" dirty="0"/>
                  <a:t>Output: the answer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b="0" dirty="0"/>
                  <a:t>, the goal is to model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𝒢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</m:d>
                  </m:oMath>
                </a14:m>
                <a:endParaRPr lang="en-CN" dirty="0"/>
              </a:p>
              <a:p>
                <a:r>
                  <a:rPr lang="en-CN" dirty="0"/>
                  <a:t>Probabilistic formalization</a:t>
                </a:r>
              </a:p>
              <a:p>
                <a:pPr lvl="1"/>
                <a:r>
                  <a:rPr lang="en-CN" dirty="0"/>
                  <a:t>Treat a set of chain-like logic rules as a latent variable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endParaRPr lang="en-CN" dirty="0"/>
              </a:p>
              <a:p>
                <a:pPr lvl="1"/>
                <a:endParaRPr lang="en-CN" dirty="0"/>
              </a:p>
              <a:p>
                <a:pPr lvl="1"/>
                <a:endParaRPr lang="en-CN" dirty="0"/>
              </a:p>
              <a:p>
                <a:pPr lvl="1"/>
                <a:endParaRPr lang="en-CN" dirty="0"/>
              </a:p>
              <a:p>
                <a:pPr lvl="1"/>
                <a:r>
                  <a:rPr lang="en-CN" dirty="0"/>
                  <a:t>Objective function: 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max</m:t>
                        </m:r>
                      </m:e>
                      <m:li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lim>
                    </m:limLow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𝒪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𝒢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𝒂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∼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data</m:t>
                            </m:r>
                          </m:sub>
                        </m:sSub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𝒂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𝒢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𝒒</m:t>
                                </m:r>
                              </m:e>
                            </m:d>
                          </m:e>
                        </m:func>
                      </m:e>
                    </m:d>
                  </m:oMath>
                </a14:m>
                <a:endParaRPr lang="en-CN" dirty="0"/>
              </a:p>
              <a:p>
                <a:pPr lvl="1"/>
                <a:endParaRPr lang="en-CN" dirty="0"/>
              </a:p>
              <a:p>
                <a:pPr lvl="1"/>
                <a:endParaRPr lang="en-CN" dirty="0"/>
              </a:p>
              <a:p>
                <a:pPr marL="457200" lvl="1" indent="0">
                  <a:buNone/>
                </a:pPr>
                <a:endParaRPr lang="en-C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5CD29C-2A88-BC41-B479-562775AA64C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4294967295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组合 6">
            <a:extLst>
              <a:ext uri="{FF2B5EF4-FFF2-40B4-BE49-F238E27FC236}">
                <a16:creationId xmlns:a16="http://schemas.microsoft.com/office/drawing/2014/main" id="{51DC7390-1E7C-467A-9DD0-EA55F849EF9C}"/>
              </a:ext>
            </a:extLst>
          </p:cNvPr>
          <p:cNvGrpSpPr/>
          <p:nvPr/>
        </p:nvGrpSpPr>
        <p:grpSpPr>
          <a:xfrm>
            <a:off x="1944264" y="3984656"/>
            <a:ext cx="7765809" cy="1165096"/>
            <a:chOff x="1892125" y="4052841"/>
            <a:chExt cx="7765809" cy="116509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8DF28856-5DF0-8A44-B2B4-DC06B0D029AA}"/>
                    </a:ext>
                  </a:extLst>
                </p:cNvPr>
                <p:cNvSpPr txBox="1"/>
                <p:nvPr/>
              </p:nvSpPr>
              <p:spPr>
                <a:xfrm>
                  <a:off x="2781214" y="4052841"/>
                  <a:ext cx="6629571" cy="7630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𝒢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𝒒</m:t>
                            </m:r>
                          </m:e>
                        </m:d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𝒛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𝒂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𝒢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𝒛</m:t>
                                </m:r>
                              </m:e>
                            </m:d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𝒛</m:t>
                                </m:r>
                              </m:e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𝒒</m:t>
                                </m:r>
                              </m:e>
                            </m:d>
                          </m:e>
                        </m:nary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𝔼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𝒛</m:t>
                                </m:r>
                              </m:e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𝒒</m:t>
                                </m:r>
                              </m:e>
                            </m:d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𝒂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𝒢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𝒒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𝒛</m:t>
                                </m:r>
                              </m:e>
                            </m:d>
                          </m:e>
                        </m:d>
                      </m:oMath>
                    </m:oMathPara>
                  </a14:m>
                  <a:endParaRPr lang="en-CN" dirty="0"/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8DF28856-5DF0-8A44-B2B4-DC06B0D029A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81214" y="4052841"/>
                  <a:ext cx="6629571" cy="763029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8CDD1EF1-08B2-E246-8BD5-DEA0A2C28072}"/>
                    </a:ext>
                  </a:extLst>
                </p:cNvPr>
                <p:cNvSpPr txBox="1"/>
                <p:nvPr/>
              </p:nvSpPr>
              <p:spPr>
                <a:xfrm>
                  <a:off x="6459686" y="4848605"/>
                  <a:ext cx="319824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CN" dirty="0">
                      <a:solidFill>
                        <a:schemeClr val="accent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Prior from a Rule Generator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𝜃</m:t>
                          </m:r>
                        </m:sub>
                      </m:sSub>
                    </m:oMath>
                  </a14:m>
                  <a:endParaRPr lang="en-CN" dirty="0">
                    <a:solidFill>
                      <a:schemeClr val="accent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8CDD1EF1-08B2-E246-8BD5-DEA0A2C2807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59686" y="4848605"/>
                  <a:ext cx="3198248" cy="369332"/>
                </a:xfrm>
                <a:prstGeom prst="rect">
                  <a:avLst/>
                </a:prstGeom>
                <a:blipFill>
                  <a:blip r:embed="rId4"/>
                  <a:stretch>
                    <a:fillRect l="-1524" t="-8197" b="-2459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C1830D00-F6D7-794E-BE2E-35E2E1656D4E}"/>
                    </a:ext>
                  </a:extLst>
                </p:cNvPr>
                <p:cNvSpPr txBox="1"/>
                <p:nvPr/>
              </p:nvSpPr>
              <p:spPr>
                <a:xfrm>
                  <a:off x="1892125" y="4831914"/>
                  <a:ext cx="425142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CN" dirty="0">
                      <a:solidFill>
                        <a:schemeClr val="accent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Likelihood from a Reasoning Predictor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𝑤</m:t>
                          </m:r>
                        </m:sub>
                      </m:sSub>
                    </m:oMath>
                  </a14:m>
                  <a:endParaRPr lang="en-CN" dirty="0">
                    <a:solidFill>
                      <a:schemeClr val="accent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C1830D00-F6D7-794E-BE2E-35E2E1656D4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92125" y="4831914"/>
                  <a:ext cx="4251420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1291" t="-8197" b="-2459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47176FBF-9887-A045-8680-AC74E7E5EDE9}"/>
                </a:ext>
              </a:extLst>
            </p:cNvPr>
            <p:cNvCxnSpPr/>
            <p:nvPr/>
          </p:nvCxnSpPr>
          <p:spPr>
            <a:xfrm flipH="1">
              <a:off x="4831307" y="4587500"/>
              <a:ext cx="668741" cy="261105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7D80F747-4FBB-8E48-9FD7-5073F145FDF4}"/>
                </a:ext>
              </a:extLst>
            </p:cNvPr>
            <p:cNvCxnSpPr>
              <a:cxnSpLocks/>
            </p:cNvCxnSpPr>
            <p:nvPr/>
          </p:nvCxnSpPr>
          <p:spPr>
            <a:xfrm>
              <a:off x="6389138" y="4587500"/>
              <a:ext cx="685312" cy="261105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08F34413-AB17-4035-AC2B-7BABE2C2346B}"/>
              </a:ext>
            </a:extLst>
          </p:cNvPr>
          <p:cNvSpPr txBox="1"/>
          <p:nvPr/>
        </p:nvSpPr>
        <p:spPr>
          <a:xfrm>
            <a:off x="874058" y="5932598"/>
            <a:ext cx="105155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dirty="0">
                <a:solidFill>
                  <a:srgbClr val="222222"/>
                </a:solidFill>
                <a:effectLst/>
              </a:rPr>
              <a:t>Meng Qu* and </a:t>
            </a:r>
            <a:r>
              <a:rPr lang="en-US" altLang="zh-CN" b="0" i="0" dirty="0" err="1">
                <a:solidFill>
                  <a:srgbClr val="222222"/>
                </a:solidFill>
                <a:effectLst/>
              </a:rPr>
              <a:t>Junkun</a:t>
            </a:r>
            <a:r>
              <a:rPr lang="en-US" altLang="zh-CN" b="0" i="0" dirty="0">
                <a:solidFill>
                  <a:srgbClr val="222222"/>
                </a:solidFill>
                <a:effectLst/>
              </a:rPr>
              <a:t> Chen* et al. </a:t>
            </a:r>
            <a:r>
              <a:rPr lang="en-US" altLang="zh-CN" dirty="0" err="1">
                <a:solidFill>
                  <a:srgbClr val="222222"/>
                </a:solidFill>
              </a:rPr>
              <a:t>RNNLogic</a:t>
            </a:r>
            <a:r>
              <a:rPr lang="en-US" altLang="zh-CN" b="0" i="0" dirty="0">
                <a:solidFill>
                  <a:srgbClr val="222222"/>
                </a:solidFill>
                <a:effectLst/>
              </a:rPr>
              <a:t>: Learning logic rules for reasoning on knowledge graphs. </a:t>
            </a:r>
            <a:r>
              <a:rPr lang="en-US" altLang="zh-CN" b="0" i="1" dirty="0">
                <a:solidFill>
                  <a:srgbClr val="222222"/>
                </a:solidFill>
                <a:effectLst/>
              </a:rPr>
              <a:t>ICLR 2021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209629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46B083C-5CAE-EE4C-914E-A4391A7A5CC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365125"/>
                <a:ext cx="10515600" cy="1325563"/>
              </a:xfrm>
            </p:spPr>
            <p:txBody>
              <a:bodyPr/>
              <a:lstStyle/>
              <a:p>
                <a:r>
                  <a:rPr lang="en-CN" dirty="0"/>
                  <a:t>Rule Generator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</m:d>
                  </m:oMath>
                </a14:m>
                <a:endParaRPr lang="en-CN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46B083C-5CAE-EE4C-914E-A4391A7A5C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9671BAB-6829-F349-ADBF-F9A4B1AD12B2}"/>
                  </a:ext>
                </a:extLst>
              </p:cNvPr>
              <p:cNvSpPr>
                <a:spLocks noGrp="1"/>
              </p:cNvSpPr>
              <p:nvPr>
                <p:ph idx="4294967295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>
                <a:normAutofit/>
              </a:bodyPr>
              <a:lstStyle/>
              <a:p>
                <a:r>
                  <a:rPr lang="en-CN" dirty="0"/>
                  <a:t>Each chain-like rule can be represented as a sequence of relations: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𝑟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∧…∧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e>
                    </m:d>
                  </m:oMath>
                </a14:m>
                <a:endParaRPr lang="en-CN" sz="2400" i="1" dirty="0"/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…,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𝐸𝑁𝐷</m:t>
                            </m:r>
                          </m:sub>
                        </m:sSub>
                      </m:e>
                    </m:d>
                  </m:oMath>
                </a14:m>
                <a:r>
                  <a:rPr lang="en-CN" sz="2400" dirty="0"/>
                  <a:t>  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𝐸𝑁𝐷</m:t>
                        </m:r>
                      </m:sub>
                    </m:sSub>
                  </m:oMath>
                </a14:m>
                <a:r>
                  <a:rPr lang="en-CN" sz="2400" dirty="0"/>
                  <a:t> is a special ending relation</a:t>
                </a:r>
              </a:p>
              <a:p>
                <a:endParaRPr lang="en-US" dirty="0"/>
              </a:p>
              <a:p>
                <a:r>
                  <a:rPr lang="en-US" dirty="0"/>
                  <a:t>Such sequences can be effectively generated by an RNN</a:t>
                </a:r>
              </a:p>
              <a:p>
                <a:pPr lvl="1"/>
                <a:r>
                  <a:rPr lang="en-US" dirty="0"/>
                  <a:t>The probability of each rule can be simultaneously computed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𝑟𝑢𝑙𝑒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RN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N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𝑟𝑢𝑙𝑒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</m:oMath>
                </a14:m>
                <a:endParaRPr lang="en-C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9671BAB-6829-F349-ADBF-F9A4B1AD12B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4294967295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3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A8DD91FD-03A9-45D0-A119-F73660791C24}"/>
              </a:ext>
            </a:extLst>
          </p:cNvPr>
          <p:cNvSpPr txBox="1"/>
          <p:nvPr/>
        </p:nvSpPr>
        <p:spPr>
          <a:xfrm>
            <a:off x="874058" y="5932598"/>
            <a:ext cx="105155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dirty="0">
                <a:solidFill>
                  <a:srgbClr val="222222"/>
                </a:solidFill>
                <a:effectLst/>
              </a:rPr>
              <a:t>Meng Qu* and </a:t>
            </a:r>
            <a:r>
              <a:rPr lang="en-US" altLang="zh-CN" b="0" i="0" dirty="0" err="1">
                <a:solidFill>
                  <a:srgbClr val="222222"/>
                </a:solidFill>
                <a:effectLst/>
              </a:rPr>
              <a:t>Junkun</a:t>
            </a:r>
            <a:r>
              <a:rPr lang="en-US" altLang="zh-CN" b="0" i="0" dirty="0">
                <a:solidFill>
                  <a:srgbClr val="222222"/>
                </a:solidFill>
                <a:effectLst/>
              </a:rPr>
              <a:t> Chen* et al. </a:t>
            </a:r>
            <a:r>
              <a:rPr lang="en-US" altLang="zh-CN" dirty="0" err="1">
                <a:solidFill>
                  <a:srgbClr val="222222"/>
                </a:solidFill>
              </a:rPr>
              <a:t>RNNLogic</a:t>
            </a:r>
            <a:r>
              <a:rPr lang="en-US" altLang="zh-CN" b="0" i="0" dirty="0">
                <a:solidFill>
                  <a:srgbClr val="222222"/>
                </a:solidFill>
                <a:effectLst/>
              </a:rPr>
              <a:t>: Learning logic rules for reasoning on knowledge graphs. </a:t>
            </a:r>
            <a:r>
              <a:rPr lang="en-US" altLang="zh-CN" b="0" i="1" dirty="0">
                <a:solidFill>
                  <a:srgbClr val="222222"/>
                </a:solidFill>
                <a:effectLst/>
              </a:rPr>
              <a:t>ICLR 2021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891627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CF325918-5A99-4057-95D4-3130A8B628C9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Such sequences can be effectively generated by an RNN</a:t>
                </a:r>
              </a:p>
              <a:p>
                <a:pPr lvl="1"/>
                <a:r>
                  <a:rPr lang="en-US" altLang="zh-CN" dirty="0"/>
                  <a:t>The probability of each rule can be simultaneously computed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𝑟𝑢𝑙𝑒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RN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N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𝑟𝑢𝑙𝑒</m:t>
                        </m:r>
                      </m:e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</m:oMath>
                </a14:m>
                <a:endParaRPr lang="en-CN" altLang="zh-CN" dirty="0"/>
              </a:p>
              <a:p>
                <a:endParaRPr lang="en-US" altLang="zh-CN" dirty="0"/>
              </a:p>
              <a:p>
                <a:r>
                  <a:rPr lang="en-US" altLang="zh-CN" dirty="0"/>
                  <a:t>For a query 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𝒒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,?</m:t>
                        </m:r>
                      </m:e>
                    </m:d>
                  </m:oMath>
                </a14:m>
                <a:r>
                  <a:rPr lang="en-US" altLang="zh-CN" dirty="0"/>
                  <a:t>, define the prior over a set of rules 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r>
                  <a:rPr lang="en-US" altLang="zh-CN" dirty="0"/>
                  <a:t> as: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Mu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RN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Cambria Math" panose="02040503050406030204" pitchFamily="18" charset="0"/>
                              </a:rPr>
                              <m:t>N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⋅</m:t>
                            </m:r>
                          </m:e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d>
                      </m:e>
                    </m:d>
                  </m:oMath>
                </a14:m>
                <a:r>
                  <a:rPr lang="en-US" altLang="zh-CN" dirty="0"/>
                  <a:t>   where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Mu</m:t>
                    </m:r>
                  </m:oMath>
                </a14:m>
                <a:r>
                  <a:rPr lang="en-US" altLang="zh-CN" dirty="0"/>
                  <a:t> is a multinomial distribution</a:t>
                </a:r>
              </a:p>
              <a:p>
                <a:pPr lvl="1"/>
                <a:r>
                  <a:rPr lang="en-US" altLang="zh-CN" dirty="0"/>
                  <a:t>Generative process of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</m:acc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∼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</m:d>
                  </m:oMath>
                </a14:m>
                <a:r>
                  <a:rPr lang="en-US" altLang="zh-CN" dirty="0"/>
                  <a:t>:</a:t>
                </a:r>
              </a:p>
              <a:p>
                <a:pPr lvl="2"/>
                <a:r>
                  <a:rPr lang="en-US" altLang="zh-CN" sz="2400" dirty="0"/>
                  <a:t>Generate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altLang="zh-CN" sz="2400" dirty="0"/>
                  <a:t> chain-like rules with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>
                        <a:latin typeface="Cambria Math" panose="02040503050406030204" pitchFamily="18" charset="0"/>
                      </a:rPr>
                      <m:t>RN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</a:rPr>
                          <m:t>N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US" altLang="zh-CN" sz="2400" dirty="0"/>
                  <a:t>, form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sz="2400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</m:acc>
                  </m:oMath>
                </a14:m>
                <a:r>
                  <a:rPr lang="en-US" altLang="zh-CN" sz="2400" dirty="0"/>
                  <a:t> with these rules.</a:t>
                </a: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CF325918-5A99-4057-95D4-3130A8B628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标题 2">
                <a:extLst>
                  <a:ext uri="{FF2B5EF4-FFF2-40B4-BE49-F238E27FC236}">
                    <a16:creationId xmlns:a16="http://schemas.microsoft.com/office/drawing/2014/main" id="{1520A002-1675-46ED-ADED-84D901918C6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CN" altLang="zh-CN" dirty="0"/>
                  <a:t>Rule Generator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</m:d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标题 2">
                <a:extLst>
                  <a:ext uri="{FF2B5EF4-FFF2-40B4-BE49-F238E27FC236}">
                    <a16:creationId xmlns:a16="http://schemas.microsoft.com/office/drawing/2014/main" id="{1520A002-1675-46ED-ADED-84D901918C6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80999228-329E-4894-9E2C-D090C9C002CA}"/>
              </a:ext>
            </a:extLst>
          </p:cNvPr>
          <p:cNvSpPr txBox="1"/>
          <p:nvPr/>
        </p:nvSpPr>
        <p:spPr>
          <a:xfrm>
            <a:off x="874058" y="5932598"/>
            <a:ext cx="105155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dirty="0">
                <a:solidFill>
                  <a:srgbClr val="222222"/>
                </a:solidFill>
                <a:effectLst/>
              </a:rPr>
              <a:t>Meng Qu* and </a:t>
            </a:r>
            <a:r>
              <a:rPr lang="en-US" altLang="zh-CN" b="0" i="0" dirty="0" err="1">
                <a:solidFill>
                  <a:srgbClr val="222222"/>
                </a:solidFill>
                <a:effectLst/>
              </a:rPr>
              <a:t>Junkun</a:t>
            </a:r>
            <a:r>
              <a:rPr lang="en-US" altLang="zh-CN" b="0" i="0" dirty="0">
                <a:solidFill>
                  <a:srgbClr val="222222"/>
                </a:solidFill>
                <a:effectLst/>
              </a:rPr>
              <a:t> Chen* et al. </a:t>
            </a:r>
            <a:r>
              <a:rPr lang="en-US" altLang="zh-CN" dirty="0" err="1">
                <a:solidFill>
                  <a:srgbClr val="222222"/>
                </a:solidFill>
              </a:rPr>
              <a:t>RNNLogic</a:t>
            </a:r>
            <a:r>
              <a:rPr lang="en-US" altLang="zh-CN" b="0" i="0" dirty="0">
                <a:solidFill>
                  <a:srgbClr val="222222"/>
                </a:solidFill>
                <a:effectLst/>
              </a:rPr>
              <a:t>: Learning logic rules for reasoning on knowledge graphs. </a:t>
            </a:r>
            <a:r>
              <a:rPr lang="en-US" altLang="zh-CN" b="0" i="1" dirty="0">
                <a:solidFill>
                  <a:srgbClr val="222222"/>
                </a:solidFill>
                <a:effectLst/>
              </a:rPr>
              <a:t>ICLR 2021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352389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AD3CD3A-4719-D943-A02B-028445C088A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365125"/>
                <a:ext cx="10515600" cy="1325563"/>
              </a:xfrm>
            </p:spPr>
            <p:txBody>
              <a:bodyPr/>
              <a:lstStyle/>
              <a:p>
                <a:r>
                  <a:rPr lang="en-CN" dirty="0"/>
                  <a:t>Reasoning Predictor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sub>
                    </m:sSub>
                    <m:d>
                      <m:d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𝒢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𝒒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</m:d>
                  </m:oMath>
                </a14:m>
                <a:endParaRPr lang="en-CN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AD3CD3A-4719-D943-A02B-028445C088A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DF6319-CFFF-D345-B89B-02B1508467EC}"/>
                  </a:ext>
                </a:extLst>
              </p:cNvPr>
              <p:cNvSpPr>
                <a:spLocks noGrp="1"/>
              </p:cNvSpPr>
              <p:nvPr>
                <p:ph idx="4294967295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/>
              <a:lstStyle/>
              <a:p>
                <a:r>
                  <a:rPr lang="en-CN" dirty="0"/>
                  <a:t>For each query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,?</m:t>
                        </m:r>
                      </m:e>
                    </m:d>
                  </m:oMath>
                </a14:m>
                <a:r>
                  <a:rPr lang="en-CN" dirty="0"/>
                  <a:t>, we can use rules in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r>
                  <a:rPr lang="en-CN" dirty="0"/>
                  <a:t> to get a search tree:</a:t>
                </a:r>
              </a:p>
              <a:p>
                <a:pPr lvl="1"/>
                <a:r>
                  <a:rPr lang="en-CN" dirty="0"/>
                  <a:t>Query: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𝐵𝑜𝑏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𝑁𝑎𝑡𝑖𝑜𝑛𝑎𝑙𝑖𝑡𝑦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?</m:t>
                        </m:r>
                      </m:e>
                    </m:d>
                  </m:oMath>
                </a14:m>
                <a:endParaRPr lang="en-CN" i="1" dirty="0"/>
              </a:p>
              <a:p>
                <a:pPr lvl="1"/>
                <a:r>
                  <a:rPr lang="en-CN" dirty="0"/>
                  <a:t>Logic rules in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r>
                  <a:rPr lang="en-CN" dirty="0"/>
                  <a:t>: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𝑁𝑎𝑡𝑖𝑜𝑛𝑎𝑙𝑖𝑡𝑦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𝐵𝑜𝑟𝑛𝐼𝑛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∧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𝐶𝑎𝑝𝑖𝑡𝑎𝑙𝑂𝑓</m:t>
                    </m:r>
                  </m:oMath>
                </a14:m>
                <a:r>
                  <a:rPr lang="en-CN" dirty="0"/>
                  <a:t>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𝑁𝑎𝑡𝑖𝑜𝑛𝑎𝑙𝑖𝑡𝑦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en-US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𝑉𝑖𝑠𝑖𝑡𝑒𝑑</m:t>
                    </m:r>
                    <m:r>
                      <a:rPr lang="en-US" i="1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∧</m:t>
                    </m:r>
                    <m:r>
                      <a:rPr lang="en-US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𝐶𝑖𝑡𝑦𝑂𝑓</m:t>
                    </m:r>
                  </m:oMath>
                </a14:m>
                <a:endParaRPr lang="en-CN" i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DF6319-CFFF-D345-B89B-02B1508467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4294967295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3"/>
                <a:stretch>
                  <a:fillRect l="-1043" t="-2381" r="-58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组合 3">
            <a:extLst>
              <a:ext uri="{FF2B5EF4-FFF2-40B4-BE49-F238E27FC236}">
                <a16:creationId xmlns:a16="http://schemas.microsoft.com/office/drawing/2014/main" id="{68F0D463-8DA2-45B4-9AE7-CDB3CAE102E4}"/>
              </a:ext>
            </a:extLst>
          </p:cNvPr>
          <p:cNvGrpSpPr/>
          <p:nvPr/>
        </p:nvGrpSpPr>
        <p:grpSpPr>
          <a:xfrm>
            <a:off x="1196287" y="3413318"/>
            <a:ext cx="4513848" cy="2482213"/>
            <a:chOff x="1264328" y="3773494"/>
            <a:chExt cx="5060923" cy="278305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6027110-8C66-D84C-932A-FD6CC7365DAA}"/>
                </a:ext>
              </a:extLst>
            </p:cNvPr>
            <p:cNvSpPr txBox="1"/>
            <p:nvPr/>
          </p:nvSpPr>
          <p:spPr>
            <a:xfrm>
              <a:off x="1264328" y="4673323"/>
              <a:ext cx="589870" cy="3795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N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Bob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DF23AAA-F141-C34A-BFD9-F2859A53DEDF}"/>
                </a:ext>
              </a:extLst>
            </p:cNvPr>
            <p:cNvSpPr txBox="1"/>
            <p:nvPr/>
          </p:nvSpPr>
          <p:spPr>
            <a:xfrm>
              <a:off x="3650946" y="3973520"/>
              <a:ext cx="668950" cy="3795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N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Paris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435560C-63DB-2242-80EB-134245061C3A}"/>
                </a:ext>
              </a:extLst>
            </p:cNvPr>
            <p:cNvSpPr txBox="1"/>
            <p:nvPr/>
          </p:nvSpPr>
          <p:spPr>
            <a:xfrm>
              <a:off x="3650946" y="4673323"/>
              <a:ext cx="679590" cy="3795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Lyon</a:t>
              </a:r>
              <a:endParaRPr lang="en-CN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83B71CF-5440-A540-89C7-EAFFE897F83C}"/>
                </a:ext>
              </a:extLst>
            </p:cNvPr>
            <p:cNvSpPr txBox="1"/>
            <p:nvPr/>
          </p:nvSpPr>
          <p:spPr>
            <a:xfrm>
              <a:off x="5490951" y="3973520"/>
              <a:ext cx="834300" cy="3795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N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France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DE4D4EC-34CE-4543-8EDF-4C337B59864C}"/>
                </a:ext>
              </a:extLst>
            </p:cNvPr>
            <p:cNvSpPr txBox="1"/>
            <p:nvPr/>
          </p:nvSpPr>
          <p:spPr>
            <a:xfrm>
              <a:off x="3465029" y="5442709"/>
              <a:ext cx="1053570" cy="3795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N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Montreal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B579AB7-C70F-CF44-AF1E-5AE93CBC6E47}"/>
                </a:ext>
              </a:extLst>
            </p:cNvPr>
            <p:cNvSpPr txBox="1"/>
            <p:nvPr/>
          </p:nvSpPr>
          <p:spPr>
            <a:xfrm>
              <a:off x="5375534" y="5442709"/>
              <a:ext cx="897205" cy="3795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N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Canada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19AD2BD-5D5D-CE42-8ED2-6C52B3821E34}"/>
                </a:ext>
              </a:extLst>
            </p:cNvPr>
            <p:cNvSpPr txBox="1"/>
            <p:nvPr/>
          </p:nvSpPr>
          <p:spPr>
            <a:xfrm>
              <a:off x="3625298" y="6176963"/>
              <a:ext cx="690517" cy="3795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N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NYC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241716E-85B1-054B-B419-1025A7511E2D}"/>
                </a:ext>
              </a:extLst>
            </p:cNvPr>
            <p:cNvSpPr txBox="1"/>
            <p:nvPr/>
          </p:nvSpPr>
          <p:spPr>
            <a:xfrm>
              <a:off x="5490951" y="6176963"/>
              <a:ext cx="665356" cy="3795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N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USA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8461B6F7-EEAC-EF4D-AD4A-D4A90B48DD53}"/>
                </a:ext>
              </a:extLst>
            </p:cNvPr>
            <p:cNvCxnSpPr>
              <a:stCxn id="5" idx="3"/>
              <a:endCxn id="6" idx="1"/>
            </p:cNvCxnSpPr>
            <p:nvPr/>
          </p:nvCxnSpPr>
          <p:spPr>
            <a:xfrm flipV="1">
              <a:off x="1854198" y="4163314"/>
              <a:ext cx="1796749" cy="699802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815B34CB-B0D3-0548-B7EB-63F35E06E112}"/>
                </a:ext>
              </a:extLst>
            </p:cNvPr>
            <p:cNvCxnSpPr>
              <a:cxnSpLocks/>
              <a:stCxn id="6" idx="3"/>
              <a:endCxn id="8" idx="1"/>
            </p:cNvCxnSpPr>
            <p:nvPr/>
          </p:nvCxnSpPr>
          <p:spPr>
            <a:xfrm>
              <a:off x="4319896" y="4163314"/>
              <a:ext cx="117105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FF445E16-43E6-894E-93BF-FF5AAF11A6EA}"/>
                </a:ext>
              </a:extLst>
            </p:cNvPr>
            <p:cNvCxnSpPr>
              <a:cxnSpLocks/>
              <a:stCxn id="5" idx="3"/>
              <a:endCxn id="7" idx="1"/>
            </p:cNvCxnSpPr>
            <p:nvPr/>
          </p:nvCxnSpPr>
          <p:spPr>
            <a:xfrm>
              <a:off x="1854198" y="4863116"/>
              <a:ext cx="1796749" cy="0"/>
            </a:xfrm>
            <a:prstGeom prst="straightConnector1">
              <a:avLst/>
            </a:prstGeom>
            <a:ln w="381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60E04D41-04A3-1447-B399-9487C30EEEC3}"/>
                </a:ext>
              </a:extLst>
            </p:cNvPr>
            <p:cNvCxnSpPr>
              <a:cxnSpLocks/>
              <a:stCxn id="7" idx="3"/>
              <a:endCxn id="8" idx="1"/>
            </p:cNvCxnSpPr>
            <p:nvPr/>
          </p:nvCxnSpPr>
          <p:spPr>
            <a:xfrm flipV="1">
              <a:off x="4330537" y="4163314"/>
              <a:ext cx="1160414" cy="699802"/>
            </a:xfrm>
            <a:prstGeom prst="straightConnector1">
              <a:avLst/>
            </a:prstGeom>
            <a:ln w="381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7458D587-C092-644F-8D0A-C7681E2039B9}"/>
                </a:ext>
              </a:extLst>
            </p:cNvPr>
            <p:cNvCxnSpPr>
              <a:cxnSpLocks/>
              <a:stCxn id="5" idx="3"/>
              <a:endCxn id="9" idx="1"/>
            </p:cNvCxnSpPr>
            <p:nvPr/>
          </p:nvCxnSpPr>
          <p:spPr>
            <a:xfrm>
              <a:off x="1854198" y="4863116"/>
              <a:ext cx="1610831" cy="769386"/>
            </a:xfrm>
            <a:prstGeom prst="straightConnector1">
              <a:avLst/>
            </a:prstGeom>
            <a:ln w="381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0896DE52-B991-064F-9BE7-C34EAD3116E5}"/>
                </a:ext>
              </a:extLst>
            </p:cNvPr>
            <p:cNvCxnSpPr>
              <a:cxnSpLocks/>
              <a:stCxn id="5" idx="3"/>
              <a:endCxn id="11" idx="1"/>
            </p:cNvCxnSpPr>
            <p:nvPr/>
          </p:nvCxnSpPr>
          <p:spPr>
            <a:xfrm>
              <a:off x="1854198" y="4863116"/>
              <a:ext cx="1771100" cy="1503641"/>
            </a:xfrm>
            <a:prstGeom prst="straightConnector1">
              <a:avLst/>
            </a:prstGeom>
            <a:ln w="381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FAA48DAE-FE9C-BA47-BBEA-E9DDC78027BF}"/>
                </a:ext>
              </a:extLst>
            </p:cNvPr>
            <p:cNvCxnSpPr>
              <a:cxnSpLocks/>
              <a:stCxn id="9" idx="3"/>
              <a:endCxn id="10" idx="1"/>
            </p:cNvCxnSpPr>
            <p:nvPr/>
          </p:nvCxnSpPr>
          <p:spPr>
            <a:xfrm>
              <a:off x="4518599" y="5632502"/>
              <a:ext cx="856935" cy="0"/>
            </a:xfrm>
            <a:prstGeom prst="straightConnector1">
              <a:avLst/>
            </a:prstGeom>
            <a:ln w="381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DF7E3540-FFE3-2D48-BDAC-C0DD4F990DEE}"/>
                </a:ext>
              </a:extLst>
            </p:cNvPr>
            <p:cNvCxnSpPr>
              <a:cxnSpLocks/>
              <a:stCxn id="11" idx="3"/>
              <a:endCxn id="12" idx="1"/>
            </p:cNvCxnSpPr>
            <p:nvPr/>
          </p:nvCxnSpPr>
          <p:spPr>
            <a:xfrm>
              <a:off x="4315815" y="6366757"/>
              <a:ext cx="1175136" cy="0"/>
            </a:xfrm>
            <a:prstGeom prst="straightConnector1">
              <a:avLst/>
            </a:prstGeom>
            <a:ln w="381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7FF64855-9A06-7E48-AE19-2B2D47CC3198}"/>
                </a:ext>
              </a:extLst>
            </p:cNvPr>
            <p:cNvSpPr txBox="1"/>
            <p:nvPr/>
          </p:nvSpPr>
          <p:spPr>
            <a:xfrm>
              <a:off x="2191572" y="4046423"/>
              <a:ext cx="859463" cy="3795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N" sz="1600" dirty="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BornIn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5CE800EC-9E74-0044-BF51-ABAC4B686D1A}"/>
                </a:ext>
              </a:extLst>
            </p:cNvPr>
            <p:cNvSpPr txBox="1"/>
            <p:nvPr/>
          </p:nvSpPr>
          <p:spPr>
            <a:xfrm>
              <a:off x="4346528" y="3773494"/>
              <a:ext cx="1116473" cy="3795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N" sz="1600" dirty="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CapitalOf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F428493B-D18A-F54B-896B-513CEF0C5A6A}"/>
                </a:ext>
              </a:extLst>
            </p:cNvPr>
            <p:cNvSpPr txBox="1"/>
            <p:nvPr/>
          </p:nvSpPr>
          <p:spPr>
            <a:xfrm>
              <a:off x="2669875" y="4550692"/>
              <a:ext cx="860037" cy="3795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N" sz="1600" dirty="0">
                  <a:solidFill>
                    <a:schemeClr val="accent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Visited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95A8D97F-C054-834B-8B70-40ECB71CF72C}"/>
                </a:ext>
              </a:extLst>
            </p:cNvPr>
            <p:cNvSpPr txBox="1"/>
            <p:nvPr/>
          </p:nvSpPr>
          <p:spPr>
            <a:xfrm>
              <a:off x="4894324" y="4437857"/>
              <a:ext cx="846881" cy="3795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N" sz="1600" dirty="0">
                  <a:solidFill>
                    <a:schemeClr val="accent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CityOf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93E7245B-99D3-A048-9490-46166D8B0849}"/>
                </a:ext>
              </a:extLst>
            </p:cNvPr>
            <p:cNvSpPr txBox="1"/>
            <p:nvPr/>
          </p:nvSpPr>
          <p:spPr>
            <a:xfrm>
              <a:off x="2669876" y="4999969"/>
              <a:ext cx="860037" cy="3795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N" sz="1600" dirty="0">
                  <a:solidFill>
                    <a:schemeClr val="accent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Visited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C7036140-8743-314B-A104-C6F93EFE2ADF}"/>
                </a:ext>
              </a:extLst>
            </p:cNvPr>
            <p:cNvSpPr txBox="1"/>
            <p:nvPr/>
          </p:nvSpPr>
          <p:spPr>
            <a:xfrm>
              <a:off x="2649372" y="6149190"/>
              <a:ext cx="860037" cy="3795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N" sz="1600" dirty="0">
                  <a:solidFill>
                    <a:schemeClr val="accent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Visited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2B6542C6-184D-D841-BB32-002BADD00F50}"/>
                </a:ext>
              </a:extLst>
            </p:cNvPr>
            <p:cNvSpPr txBox="1"/>
            <p:nvPr/>
          </p:nvSpPr>
          <p:spPr>
            <a:xfrm>
              <a:off x="4523338" y="5242682"/>
              <a:ext cx="846881" cy="3795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N" sz="1600" dirty="0">
                  <a:solidFill>
                    <a:schemeClr val="accent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CityOf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25D98AEF-419C-C447-8DD7-BAF837C37BB9}"/>
                </a:ext>
              </a:extLst>
            </p:cNvPr>
            <p:cNvSpPr txBox="1"/>
            <p:nvPr/>
          </p:nvSpPr>
          <p:spPr>
            <a:xfrm>
              <a:off x="4516896" y="6012067"/>
              <a:ext cx="846881" cy="3795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N" sz="1600" dirty="0">
                  <a:solidFill>
                    <a:schemeClr val="accent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CityOf</a:t>
              </a:r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E508A0C0-BD19-4960-B884-092C2860B5DD}"/>
              </a:ext>
            </a:extLst>
          </p:cNvPr>
          <p:cNvGrpSpPr/>
          <p:nvPr/>
        </p:nvGrpSpPr>
        <p:grpSpPr>
          <a:xfrm>
            <a:off x="6907805" y="3536992"/>
            <a:ext cx="3932487" cy="2321473"/>
            <a:chOff x="7193674" y="3973521"/>
            <a:chExt cx="4409102" cy="2602833"/>
          </a:xfrm>
        </p:grpSpPr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6B26ADEE-A000-6945-953E-C454572AFC69}"/>
                </a:ext>
              </a:extLst>
            </p:cNvPr>
            <p:cNvSpPr txBox="1"/>
            <p:nvPr/>
          </p:nvSpPr>
          <p:spPr>
            <a:xfrm>
              <a:off x="7193674" y="3973521"/>
              <a:ext cx="4409102" cy="3795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N" sz="1600" dirty="0"/>
                <a:t>Each logic rule finds some candidate answers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Rectangle 65">
                  <a:extLst>
                    <a:ext uri="{FF2B5EF4-FFF2-40B4-BE49-F238E27FC236}">
                      <a16:creationId xmlns:a16="http://schemas.microsoft.com/office/drawing/2014/main" id="{EF758CDC-93F1-A04E-9B7A-126EB4B6D3A8}"/>
                    </a:ext>
                  </a:extLst>
                </p:cNvPr>
                <p:cNvSpPr/>
                <p:nvPr/>
              </p:nvSpPr>
              <p:spPr>
                <a:xfrm>
                  <a:off x="7745007" y="4800415"/>
                  <a:ext cx="518625" cy="37958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600" b="0" i="0" smtClean="0">
                                <a:latin typeface="Cambria Math" panose="02040503050406030204" pitchFamily="18" charset="0"/>
                              </a:rPr>
                              <m:t>R</m:t>
                            </m:r>
                          </m:e>
                          <m:sub>
                            <m:r>
                              <a:rPr lang="en-US" sz="1600" b="0" i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CN" sz="1600" dirty="0"/>
                </a:p>
              </p:txBody>
            </p:sp>
          </mc:Choice>
          <mc:Fallback xmlns="">
            <p:sp>
              <p:nvSpPr>
                <p:cNvPr id="66" name="Rectangle 65">
                  <a:extLst>
                    <a:ext uri="{FF2B5EF4-FFF2-40B4-BE49-F238E27FC236}">
                      <a16:creationId xmlns:a16="http://schemas.microsoft.com/office/drawing/2014/main" id="{EF758CDC-93F1-A04E-9B7A-126EB4B6D3A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45007" y="4800415"/>
                  <a:ext cx="518625" cy="379586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1A41CBAD-2E35-B646-8CA3-06A72EBC91DE}"/>
                    </a:ext>
                  </a:extLst>
                </p:cNvPr>
                <p:cNvSpPr/>
                <p:nvPr/>
              </p:nvSpPr>
              <p:spPr>
                <a:xfrm>
                  <a:off x="7745007" y="5799663"/>
                  <a:ext cx="523944" cy="37958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600" b="0" i="0" smtClean="0">
                                <a:latin typeface="Cambria Math" panose="02040503050406030204" pitchFamily="18" charset="0"/>
                              </a:rPr>
                              <m:t>R</m:t>
                            </m:r>
                          </m:e>
                          <m:sub>
                            <m:r>
                              <a:rPr lang="en-US" sz="1600" b="0" i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CN" sz="1600" dirty="0"/>
                </a:p>
              </p:txBody>
            </p:sp>
          </mc:Choice>
          <mc:Fallback xmlns=""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1A41CBAD-2E35-B646-8CA3-06A72EBC91D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45007" y="5799663"/>
                  <a:ext cx="523944" cy="379586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0A729FAC-A128-FA49-AC41-1C49D6B32EA3}"/>
                </a:ext>
              </a:extLst>
            </p:cNvPr>
            <p:cNvSpPr txBox="1"/>
            <p:nvPr/>
          </p:nvSpPr>
          <p:spPr>
            <a:xfrm>
              <a:off x="10274931" y="4527893"/>
              <a:ext cx="834300" cy="3795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N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France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90F56DA7-94C8-4049-8CF0-AEE64B45A951}"/>
                </a:ext>
              </a:extLst>
            </p:cNvPr>
            <p:cNvSpPr txBox="1"/>
            <p:nvPr/>
          </p:nvSpPr>
          <p:spPr>
            <a:xfrm>
              <a:off x="10242870" y="5362330"/>
              <a:ext cx="897205" cy="3795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N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Canada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C01D0003-3AE5-8949-818F-171D9F6B5B64}"/>
                </a:ext>
              </a:extLst>
            </p:cNvPr>
            <p:cNvSpPr txBox="1"/>
            <p:nvPr/>
          </p:nvSpPr>
          <p:spPr>
            <a:xfrm>
              <a:off x="10358285" y="6196768"/>
              <a:ext cx="665356" cy="3795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N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USA</a:t>
              </a:r>
            </a:p>
          </p:txBody>
        </p: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E985B308-D67D-C047-998B-7E92BCAC244E}"/>
                </a:ext>
              </a:extLst>
            </p:cNvPr>
            <p:cNvCxnSpPr>
              <a:stCxn id="66" idx="3"/>
              <a:endCxn id="68" idx="1"/>
            </p:cNvCxnSpPr>
            <p:nvPr/>
          </p:nvCxnSpPr>
          <p:spPr>
            <a:xfrm flipV="1">
              <a:off x="8263632" y="4717687"/>
              <a:ext cx="2011298" cy="27252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856D99A1-33A6-2E41-BE6F-A1E6294A9C4D}"/>
                </a:ext>
              </a:extLst>
            </p:cNvPr>
            <p:cNvCxnSpPr>
              <a:cxnSpLocks/>
              <a:stCxn id="67" idx="3"/>
              <a:endCxn id="68" idx="1"/>
            </p:cNvCxnSpPr>
            <p:nvPr/>
          </p:nvCxnSpPr>
          <p:spPr>
            <a:xfrm flipV="1">
              <a:off x="8268951" y="4717687"/>
              <a:ext cx="2005979" cy="127176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268DB427-0168-4041-84C3-F754C5103D3D}"/>
                </a:ext>
              </a:extLst>
            </p:cNvPr>
            <p:cNvCxnSpPr>
              <a:cxnSpLocks/>
              <a:stCxn id="67" idx="3"/>
              <a:endCxn id="69" idx="1"/>
            </p:cNvCxnSpPr>
            <p:nvPr/>
          </p:nvCxnSpPr>
          <p:spPr>
            <a:xfrm flipV="1">
              <a:off x="8268951" y="5552123"/>
              <a:ext cx="1973919" cy="43733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DC5DE63A-3951-764E-8102-45ED0CA7DA69}"/>
                </a:ext>
              </a:extLst>
            </p:cNvPr>
            <p:cNvCxnSpPr>
              <a:cxnSpLocks/>
              <a:stCxn id="67" idx="3"/>
              <a:endCxn id="70" idx="1"/>
            </p:cNvCxnSpPr>
            <p:nvPr/>
          </p:nvCxnSpPr>
          <p:spPr>
            <a:xfrm>
              <a:off x="8268951" y="5989456"/>
              <a:ext cx="2089334" cy="39710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文本框 37">
            <a:extLst>
              <a:ext uri="{FF2B5EF4-FFF2-40B4-BE49-F238E27FC236}">
                <a16:creationId xmlns:a16="http://schemas.microsoft.com/office/drawing/2014/main" id="{C85CF9F6-3D06-480B-9FFE-1868BFE0A65B}"/>
              </a:ext>
            </a:extLst>
          </p:cNvPr>
          <p:cNvSpPr txBox="1"/>
          <p:nvPr/>
        </p:nvSpPr>
        <p:spPr>
          <a:xfrm>
            <a:off x="874058" y="5932598"/>
            <a:ext cx="105155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dirty="0">
                <a:solidFill>
                  <a:srgbClr val="222222"/>
                </a:solidFill>
                <a:effectLst/>
              </a:rPr>
              <a:t>Meng Qu* and </a:t>
            </a:r>
            <a:r>
              <a:rPr lang="en-US" altLang="zh-CN" b="0" i="0" dirty="0" err="1">
                <a:solidFill>
                  <a:srgbClr val="222222"/>
                </a:solidFill>
                <a:effectLst/>
              </a:rPr>
              <a:t>Junkun</a:t>
            </a:r>
            <a:r>
              <a:rPr lang="en-US" altLang="zh-CN" b="0" i="0" dirty="0">
                <a:solidFill>
                  <a:srgbClr val="222222"/>
                </a:solidFill>
                <a:effectLst/>
              </a:rPr>
              <a:t> Chen* et al. </a:t>
            </a:r>
            <a:r>
              <a:rPr lang="en-US" altLang="zh-CN" dirty="0" err="1">
                <a:solidFill>
                  <a:srgbClr val="222222"/>
                </a:solidFill>
              </a:rPr>
              <a:t>RNNLogic</a:t>
            </a:r>
            <a:r>
              <a:rPr lang="en-US" altLang="zh-CN" b="0" i="0" dirty="0">
                <a:solidFill>
                  <a:srgbClr val="222222"/>
                </a:solidFill>
                <a:effectLst/>
              </a:rPr>
              <a:t>: Learning logic rules for reasoning on knowledge graphs. </a:t>
            </a:r>
            <a:r>
              <a:rPr lang="en-US" altLang="zh-CN" b="0" i="1" dirty="0">
                <a:solidFill>
                  <a:srgbClr val="222222"/>
                </a:solidFill>
                <a:effectLst/>
              </a:rPr>
              <a:t>ICLR 2021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570430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AD3CD3A-4719-D943-A02B-028445C088A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365125"/>
                <a:ext cx="10515600" cy="1325563"/>
              </a:xfrm>
            </p:spPr>
            <p:txBody>
              <a:bodyPr/>
              <a:lstStyle/>
              <a:p>
                <a:r>
                  <a:rPr lang="en-CN" dirty="0"/>
                  <a:t>Reasoning Predictor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sub>
                    </m:sSub>
                    <m:d>
                      <m:d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𝒢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𝒒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</m:d>
                  </m:oMath>
                </a14:m>
                <a:endParaRPr lang="en-CN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AD3CD3A-4719-D943-A02B-028445C088A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DF6319-CFFF-D345-B89B-02B1508467EC}"/>
                  </a:ext>
                </a:extLst>
              </p:cNvPr>
              <p:cNvSpPr>
                <a:spLocks noGrp="1"/>
              </p:cNvSpPr>
              <p:nvPr>
                <p:ph idx="4294967295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/>
              <a:lstStyle/>
              <a:p>
                <a:r>
                  <a:rPr lang="en-US" dirty="0"/>
                  <a:t>Score each candidate answer according to the logic rules: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𝐵𝑜𝑏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𝐵𝑜𝑟𝑛𝐼𝑛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⋀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𝐶𝑎𝑝𝑖𝑡𝑎𝑙𝑂𝑓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𝐹𝑟𝑎𝑛𝑐𝑒</m:t>
                    </m:r>
                  </m:oMath>
                </a14:m>
                <a:endParaRPr lang="en-US" i="1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𝐵𝑜𝑏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𝑉𝑖𝑠𝑖𝑡𝑒𝑑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⋀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𝐶𝑖𝑡𝑦𝑂𝑓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𝐹𝑟𝑎𝑛𝑐𝑒</m:t>
                    </m:r>
                  </m:oMath>
                </a14:m>
                <a:endParaRPr lang="en-US" i="1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pPr lvl="1"/>
                <a:endParaRPr lang="en-C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DF6319-CFFF-D345-B89B-02B1508467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4294967295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4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组合 4">
            <a:extLst>
              <a:ext uri="{FF2B5EF4-FFF2-40B4-BE49-F238E27FC236}">
                <a16:creationId xmlns:a16="http://schemas.microsoft.com/office/drawing/2014/main" id="{05F599A3-12D9-41E0-87B5-D4CE1F574F97}"/>
              </a:ext>
            </a:extLst>
          </p:cNvPr>
          <p:cNvGrpSpPr/>
          <p:nvPr/>
        </p:nvGrpSpPr>
        <p:grpSpPr>
          <a:xfrm>
            <a:off x="774654" y="3096830"/>
            <a:ext cx="10844058" cy="2768300"/>
            <a:chOff x="1202912" y="3777994"/>
            <a:chExt cx="10844058" cy="276830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9130D050-AFD7-CA47-A2B4-FC634483151B}"/>
                    </a:ext>
                  </a:extLst>
                </p:cNvPr>
                <p:cNvSpPr txBox="1"/>
                <p:nvPr/>
              </p:nvSpPr>
              <p:spPr>
                <a:xfrm>
                  <a:off x="1202912" y="3777994"/>
                  <a:ext cx="1084405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score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𝐹𝑟𝑎𝑛𝑐𝑒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𝐵𝑜𝑏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𝐵𝑜𝑟𝑛𝐼𝑛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𝐶𝑎𝑝𝑖𝑡𝑎𝑙𝑂𝑓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𝐹𝑟𝑎𝑛𝑐𝑒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𝐵𝑜𝑏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𝑉𝑖𝑠𝑖𝑡𝑒𝑑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𝐶𝑖𝑡𝑦𝑂𝑓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𝐹𝑟𝑎𝑛𝑐𝑒</m:t>
                            </m:r>
                          </m:e>
                        </m:d>
                      </m:oMath>
                    </m:oMathPara>
                  </a14:m>
                  <a:endParaRPr lang="en-CN" i="1" dirty="0"/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9130D050-AFD7-CA47-A2B4-FC634483151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02912" y="3777994"/>
                  <a:ext cx="10844058" cy="369332"/>
                </a:xfrm>
                <a:prstGeom prst="rect">
                  <a:avLst/>
                </a:prstGeom>
                <a:blipFill>
                  <a:blip r:embed="rId5"/>
                  <a:stretch>
                    <a:fillRect b="-1475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EAACEBF-E117-614D-8E3E-1AF716228828}"/>
                </a:ext>
              </a:extLst>
            </p:cNvPr>
            <p:cNvSpPr txBox="1"/>
            <p:nvPr/>
          </p:nvSpPr>
          <p:spPr>
            <a:xfrm>
              <a:off x="1202912" y="4451449"/>
              <a:ext cx="25955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Scalar weight of each rule</a:t>
              </a:r>
              <a:endParaRPr lang="en-CN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8E459351-0564-7B4F-89D7-EFC17DFD3D00}"/>
                </a:ext>
              </a:extLst>
            </p:cNvPr>
            <p:cNvCxnSpPr/>
            <p:nvPr/>
          </p:nvCxnSpPr>
          <p:spPr>
            <a:xfrm flipH="1">
              <a:off x="2500703" y="4190344"/>
              <a:ext cx="668741" cy="261105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7BDDC4DD-2372-4941-BE22-71E6643E594A}"/>
                </a:ext>
              </a:extLst>
            </p:cNvPr>
            <p:cNvSpPr txBox="1"/>
            <p:nvPr/>
          </p:nvSpPr>
          <p:spPr>
            <a:xfrm>
              <a:off x="4467235" y="4451449"/>
              <a:ext cx="73148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Score of each relational path, either a constant or computed with embeddings</a:t>
              </a:r>
              <a:endParaRPr lang="en-CN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DA989DA6-BC9D-994F-A55E-B2C95B12AFB3}"/>
                </a:ext>
              </a:extLst>
            </p:cNvPr>
            <p:cNvCxnSpPr>
              <a:cxnSpLocks/>
            </p:cNvCxnSpPr>
            <p:nvPr/>
          </p:nvCxnSpPr>
          <p:spPr>
            <a:xfrm>
              <a:off x="5276445" y="4185960"/>
              <a:ext cx="1383662" cy="265489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42139555-5BD3-1E4D-B1BB-00F586EF2DA9}"/>
                    </a:ext>
                  </a:extLst>
                </p:cNvPr>
                <p:cNvSpPr txBox="1"/>
                <p:nvPr/>
              </p:nvSpPr>
              <p:spPr>
                <a:xfrm>
                  <a:off x="1202912" y="5120146"/>
                  <a:ext cx="10393871" cy="75745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sub>
                        </m:sSub>
                        <m:d>
                          <m:d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𝒂</m:t>
                            </m:r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𝐹𝑟𝑎𝑛𝑐𝑒</m:t>
                            </m:r>
                          </m:e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𝒢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𝒒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𝒛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d>
                              <m:dPr>
                                <m:ctrlP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func>
                              <m:funcPr>
                                <m:ctrlP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exp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i="0">
                                        <a:latin typeface="Cambria Math" panose="02040503050406030204" pitchFamily="18" charset="0"/>
                                      </a:rPr>
                                      <m:t>score</m:t>
                                    </m:r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𝐹𝑟𝑎𝑛𝑐𝑒</m:t>
                                        </m:r>
                                      </m:e>
                                    </m:d>
                                  </m:e>
                                </m:d>
                              </m:e>
                            </m:func>
                          </m:num>
                          <m:den>
                            <m:func>
                              <m:funcPr>
                                <m:ctrlPr>
                                  <a:rPr lang="en-US" b="1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exp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score</m:t>
                                    </m:r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𝐹𝑟𝑎𝑛𝑐𝑒</m:t>
                                        </m:r>
                                      </m:e>
                                    </m:d>
                                  </m:e>
                                </m:d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func>
                                  <m:func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exp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i="0">
                                            <a:latin typeface="Cambria Math" panose="02040503050406030204" pitchFamily="18" charset="0"/>
                                          </a:rPr>
                                          <m:t>score</m:t>
                                        </m:r>
                                        <m:d>
                                          <m:d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𝐶𝑎𝑛𝑎𝑑𝑎</m:t>
                                            </m:r>
                                          </m:e>
                                        </m:d>
                                      </m:e>
                                    </m:d>
                                  </m:e>
                                </m:func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func>
                                  <m:func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exp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i="0">
                                            <a:latin typeface="Cambria Math" panose="02040503050406030204" pitchFamily="18" charset="0"/>
                                          </a:rPr>
                                          <m:t>score</m:t>
                                        </m:r>
                                        <m:d>
                                          <m:d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𝑈𝑆𝐴</m:t>
                                            </m:r>
                                          </m:e>
                                        </m:d>
                                      </m:e>
                                    </m:d>
                                  </m:e>
                                </m:func>
                              </m:e>
                            </m:func>
                          </m:den>
                        </m:f>
                      </m:oMath>
                    </m:oMathPara>
                  </a14:m>
                  <a:endParaRPr lang="en-CN" dirty="0"/>
                </a:p>
              </p:txBody>
            </p:sp>
          </mc:Choice>
          <mc:Fallback xmlns="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42139555-5BD3-1E4D-B1BB-00F586EF2DA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02912" y="5120146"/>
                  <a:ext cx="10393871" cy="757451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DB789149-4554-7B42-8405-E9994EE8691A}"/>
                </a:ext>
              </a:extLst>
            </p:cNvPr>
            <p:cNvCxnSpPr>
              <a:cxnSpLocks/>
            </p:cNvCxnSpPr>
            <p:nvPr/>
          </p:nvCxnSpPr>
          <p:spPr>
            <a:xfrm>
              <a:off x="7902054" y="5877597"/>
              <a:ext cx="222592" cy="299365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D5635B25-3BE8-844D-BE6A-32F993F20491}"/>
                </a:ext>
              </a:extLst>
            </p:cNvPr>
            <p:cNvSpPr txBox="1"/>
            <p:nvPr/>
          </p:nvSpPr>
          <p:spPr>
            <a:xfrm>
              <a:off x="6826855" y="6176962"/>
              <a:ext cx="34676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Softmax</a:t>
              </a:r>
              <a:r>
                <a:rPr lang="en-US" dirty="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over all candidate answers</a:t>
              </a:r>
              <a:endParaRPr lang="en-CN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2" name="文本框 11">
            <a:extLst>
              <a:ext uri="{FF2B5EF4-FFF2-40B4-BE49-F238E27FC236}">
                <a16:creationId xmlns:a16="http://schemas.microsoft.com/office/drawing/2014/main" id="{4EA1E58C-CF27-48E3-9068-00884DFA38A4}"/>
              </a:ext>
            </a:extLst>
          </p:cNvPr>
          <p:cNvSpPr txBox="1"/>
          <p:nvPr/>
        </p:nvSpPr>
        <p:spPr>
          <a:xfrm>
            <a:off x="874058" y="5932598"/>
            <a:ext cx="105155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dirty="0">
                <a:solidFill>
                  <a:srgbClr val="222222"/>
                </a:solidFill>
                <a:effectLst/>
              </a:rPr>
              <a:t>Meng Qu* and </a:t>
            </a:r>
            <a:r>
              <a:rPr lang="en-US" altLang="zh-CN" b="0" i="0" dirty="0" err="1">
                <a:solidFill>
                  <a:srgbClr val="222222"/>
                </a:solidFill>
                <a:effectLst/>
              </a:rPr>
              <a:t>Junkun</a:t>
            </a:r>
            <a:r>
              <a:rPr lang="en-US" altLang="zh-CN" b="0" i="0" dirty="0">
                <a:solidFill>
                  <a:srgbClr val="222222"/>
                </a:solidFill>
                <a:effectLst/>
              </a:rPr>
              <a:t> Chen* et al. </a:t>
            </a:r>
            <a:r>
              <a:rPr lang="en-US" altLang="zh-CN" dirty="0" err="1">
                <a:solidFill>
                  <a:srgbClr val="222222"/>
                </a:solidFill>
              </a:rPr>
              <a:t>RNNLogic</a:t>
            </a:r>
            <a:r>
              <a:rPr lang="en-US" altLang="zh-CN" b="0" i="0" dirty="0">
                <a:solidFill>
                  <a:srgbClr val="222222"/>
                </a:solidFill>
                <a:effectLst/>
              </a:rPr>
              <a:t>: Learning logic rules for reasoning on knowledge graphs. </a:t>
            </a:r>
            <a:r>
              <a:rPr lang="en-US" altLang="zh-CN" b="0" i="1" dirty="0">
                <a:solidFill>
                  <a:srgbClr val="222222"/>
                </a:solidFill>
                <a:effectLst/>
              </a:rPr>
              <a:t>ICLR 2021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312176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32F46-4307-2441-B4CB-7D7319D4F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Roadmap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441ADD-5251-6748-85B0-5E84571EEE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/>
              <a:t>Part</a:t>
            </a:r>
            <a:r>
              <a:rPr lang="zh-CN" altLang="en-US" dirty="0"/>
              <a:t> </a:t>
            </a:r>
            <a:r>
              <a:rPr lang="en-US" altLang="zh-CN" dirty="0"/>
              <a:t>I:</a:t>
            </a:r>
            <a:r>
              <a:rPr lang="zh-CN" altLang="en-US" dirty="0"/>
              <a:t>  </a:t>
            </a:r>
            <a:r>
              <a:rPr lang="en-US" altLang="zh-CN" dirty="0"/>
              <a:t>Neural Methods</a:t>
            </a:r>
          </a:p>
          <a:p>
            <a:endParaRPr lang="en-US" altLang="zh-CN" dirty="0"/>
          </a:p>
          <a:p>
            <a:r>
              <a:rPr lang="en-US" altLang="zh-CN" dirty="0"/>
              <a:t>Part</a:t>
            </a:r>
            <a:r>
              <a:rPr lang="zh-CN" altLang="en-US" dirty="0"/>
              <a:t> </a:t>
            </a:r>
            <a:r>
              <a:rPr lang="en-US" altLang="zh-CN" dirty="0"/>
              <a:t>II:</a:t>
            </a:r>
            <a:r>
              <a:rPr lang="zh-CN" altLang="en-US" dirty="0"/>
              <a:t> </a:t>
            </a:r>
            <a:r>
              <a:rPr lang="en-US" altLang="zh-CN" dirty="0"/>
              <a:t>Symbolic</a:t>
            </a:r>
            <a:r>
              <a:rPr lang="zh-CN" altLang="en-US" dirty="0"/>
              <a:t> </a:t>
            </a:r>
            <a:r>
              <a:rPr lang="en-US" altLang="zh-CN" dirty="0"/>
              <a:t>Logic</a:t>
            </a:r>
            <a:r>
              <a:rPr lang="zh-CN" altLang="en-US" dirty="0"/>
              <a:t> </a:t>
            </a:r>
            <a:r>
              <a:rPr lang="en-US" altLang="zh-CN" dirty="0"/>
              <a:t>Methods</a:t>
            </a:r>
          </a:p>
          <a:p>
            <a:endParaRPr lang="en-US" altLang="zh-CN" dirty="0"/>
          </a:p>
          <a:p>
            <a:r>
              <a:rPr lang="en-US" altLang="zh-CN" dirty="0"/>
              <a:t>Part</a:t>
            </a:r>
            <a:r>
              <a:rPr lang="zh-CN" altLang="en-US" dirty="0"/>
              <a:t> </a:t>
            </a:r>
            <a:r>
              <a:rPr lang="en-US" altLang="zh-CN" dirty="0"/>
              <a:t>III:</a:t>
            </a:r>
            <a:r>
              <a:rPr lang="zh-CN" altLang="en-US" dirty="0"/>
              <a:t> </a:t>
            </a:r>
            <a:r>
              <a:rPr lang="en-US" altLang="zh-CN" dirty="0"/>
              <a:t>Neural-Symbolic</a:t>
            </a:r>
            <a:r>
              <a:rPr lang="zh-CN" altLang="en-US" dirty="0"/>
              <a:t> </a:t>
            </a:r>
            <a:r>
              <a:rPr lang="en-US" altLang="zh-CN" dirty="0"/>
              <a:t>Methods</a:t>
            </a:r>
          </a:p>
          <a:p>
            <a:endParaRPr lang="en-US" altLang="zh-CN" dirty="0"/>
          </a:p>
          <a:p>
            <a:r>
              <a:rPr lang="en-US" altLang="zh-CN" b="1" dirty="0">
                <a:solidFill>
                  <a:srgbClr val="C00000"/>
                </a:solidFill>
              </a:rPr>
              <a:t>Part</a:t>
            </a:r>
            <a:r>
              <a:rPr lang="zh-CN" altLang="en-US" b="1" dirty="0">
                <a:solidFill>
                  <a:srgbClr val="C00000"/>
                </a:solidFill>
              </a:rPr>
              <a:t> </a:t>
            </a:r>
            <a:r>
              <a:rPr lang="en-US" altLang="zh-CN" b="1" dirty="0">
                <a:solidFill>
                  <a:srgbClr val="C00000"/>
                </a:solidFill>
              </a:rPr>
              <a:t>IV:</a:t>
            </a:r>
            <a:r>
              <a:rPr lang="zh-CN" altLang="en-US" b="1" dirty="0">
                <a:solidFill>
                  <a:srgbClr val="C00000"/>
                </a:solidFill>
              </a:rPr>
              <a:t> </a:t>
            </a:r>
            <a:r>
              <a:rPr lang="en-US" altLang="zh-CN" b="1" dirty="0">
                <a:solidFill>
                  <a:srgbClr val="C00000"/>
                </a:solidFill>
              </a:rPr>
              <a:t>Logic</a:t>
            </a:r>
            <a:r>
              <a:rPr lang="zh-CN" altLang="en-US" b="1" dirty="0">
                <a:solidFill>
                  <a:srgbClr val="C00000"/>
                </a:solidFill>
              </a:rPr>
              <a:t> </a:t>
            </a:r>
            <a:r>
              <a:rPr lang="en-US" altLang="zh-CN" b="1" dirty="0">
                <a:solidFill>
                  <a:srgbClr val="C00000"/>
                </a:solidFill>
              </a:rPr>
              <a:t>Rule</a:t>
            </a:r>
            <a:r>
              <a:rPr lang="zh-CN" altLang="en-US" b="1" dirty="0">
                <a:solidFill>
                  <a:srgbClr val="C00000"/>
                </a:solidFill>
              </a:rPr>
              <a:t> </a:t>
            </a:r>
            <a:r>
              <a:rPr lang="en-US" altLang="zh-CN" b="1" dirty="0">
                <a:solidFill>
                  <a:srgbClr val="C00000"/>
                </a:solidFill>
              </a:rPr>
              <a:t>Induction Methods</a:t>
            </a:r>
          </a:p>
          <a:p>
            <a:endParaRPr lang="en-US" altLang="zh-CN" dirty="0"/>
          </a:p>
          <a:p>
            <a:r>
              <a:rPr lang="en-US" altLang="zh-CN" dirty="0"/>
              <a:t>Part V: Summary and Future Directions</a:t>
            </a:r>
          </a:p>
        </p:txBody>
      </p:sp>
    </p:spTree>
    <p:extLst>
      <p:ext uri="{BB962C8B-B14F-4D97-AF65-F5344CB8AC3E}">
        <p14:creationId xmlns:p14="http://schemas.microsoft.com/office/powerpoint/2010/main" val="9085474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3CD3A-4719-D943-A02B-028445C088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Optimization</a:t>
            </a:r>
            <a:endParaRPr lang="en-CN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DF6319-CFFF-D345-B89B-02B1508467EC}"/>
                  </a:ext>
                </a:extLst>
              </p:cNvPr>
              <p:cNvSpPr>
                <a:spLocks noGrp="1"/>
              </p:cNvSpPr>
              <p:nvPr>
                <p:ph idx="4294967295"/>
              </p:nvPr>
            </p:nvSpPr>
            <p:spPr>
              <a:xfrm>
                <a:off x="838199" y="1825625"/>
                <a:ext cx="10885227" cy="435133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An EM algorithm: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In each iteration:</a:t>
                </a:r>
              </a:p>
              <a:p>
                <a:pPr lvl="2"/>
                <a:r>
                  <a:rPr lang="en-US" sz="2400" dirty="0"/>
                  <a:t>Explore a set of logic rules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</m:acc>
                  </m:oMath>
                </a14:m>
                <a:r>
                  <a:rPr lang="en-US" sz="2400" b="1" dirty="0"/>
                  <a:t> </a:t>
                </a:r>
                <a:r>
                  <a:rPr lang="en-US" sz="2400" dirty="0"/>
                  <a:t>from the rule generator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endParaRPr lang="en-US" sz="2400" b="1" dirty="0"/>
              </a:p>
              <a:p>
                <a:pPr lvl="2"/>
                <a:r>
                  <a:rPr lang="en-US" sz="2400" dirty="0"/>
                  <a:t>E-step: Identify a subset of important rules based on posterior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sub>
                        </m:sSub>
                      </m:e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𝒢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𝒒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</m:d>
                  </m:oMath>
                </a14:m>
                <a:endParaRPr lang="en-CN" dirty="0"/>
              </a:p>
              <a:p>
                <a:pPr lvl="2"/>
                <a:r>
                  <a:rPr lang="en-CN" sz="2400" dirty="0"/>
                  <a:t>M-step: Update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CN" sz="24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</m:oMath>
                </a14:m>
                <a:r>
                  <a:rPr lang="en-CN" sz="2400" dirty="0"/>
                  <a:t> according to the selected important rules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DF6319-CFFF-D345-B89B-02B1508467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4294967295"/>
              </p:nvPr>
            </p:nvSpPr>
            <p:spPr>
              <a:xfrm>
                <a:off x="838199" y="1825625"/>
                <a:ext cx="10885227" cy="4351338"/>
              </a:xfrm>
              <a:blipFill>
                <a:blip r:embed="rId2"/>
                <a:stretch>
                  <a:fillRect l="-931" t="-3198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F7B4CF2F-CF15-AD4F-812D-334394010E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327" y="2274362"/>
            <a:ext cx="8809345" cy="1887717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99D7DFE0-BC8E-4B3A-B5AC-CDE8E0FBE7FF}"/>
              </a:ext>
            </a:extLst>
          </p:cNvPr>
          <p:cNvSpPr txBox="1"/>
          <p:nvPr/>
        </p:nvSpPr>
        <p:spPr>
          <a:xfrm>
            <a:off x="874058" y="5932598"/>
            <a:ext cx="105155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dirty="0">
                <a:solidFill>
                  <a:srgbClr val="222222"/>
                </a:solidFill>
                <a:effectLst/>
              </a:rPr>
              <a:t>Meng Qu* and </a:t>
            </a:r>
            <a:r>
              <a:rPr lang="en-US" altLang="zh-CN" b="0" i="0" dirty="0" err="1">
                <a:solidFill>
                  <a:srgbClr val="222222"/>
                </a:solidFill>
                <a:effectLst/>
              </a:rPr>
              <a:t>Junkun</a:t>
            </a:r>
            <a:r>
              <a:rPr lang="en-US" altLang="zh-CN" b="0" i="0" dirty="0">
                <a:solidFill>
                  <a:srgbClr val="222222"/>
                </a:solidFill>
                <a:effectLst/>
              </a:rPr>
              <a:t> Chen* et al. </a:t>
            </a:r>
            <a:r>
              <a:rPr lang="en-US" altLang="zh-CN" dirty="0" err="1">
                <a:solidFill>
                  <a:srgbClr val="222222"/>
                </a:solidFill>
              </a:rPr>
              <a:t>RNNLogic</a:t>
            </a:r>
            <a:r>
              <a:rPr lang="en-US" altLang="zh-CN" b="0" i="0" dirty="0">
                <a:solidFill>
                  <a:srgbClr val="222222"/>
                </a:solidFill>
                <a:effectLst/>
              </a:rPr>
              <a:t>: Learning logic rules for reasoning on knowledge graphs. </a:t>
            </a:r>
            <a:r>
              <a:rPr lang="en-US" altLang="zh-CN" b="0" i="1" dirty="0">
                <a:solidFill>
                  <a:srgbClr val="222222"/>
                </a:solidFill>
                <a:effectLst/>
              </a:rPr>
              <a:t>ICLR 2021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668709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3CD3A-4719-D943-A02B-028445C088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Optimization E-step</a:t>
            </a:r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DF6319-CFFF-D345-B89B-02B1508467EC}"/>
                  </a:ext>
                </a:extLst>
              </p:cNvPr>
              <p:cNvSpPr>
                <a:spLocks noGrp="1"/>
              </p:cNvSpPr>
              <p:nvPr>
                <p:ph idx="4294967295"/>
              </p:nvPr>
            </p:nvSpPr>
            <p:spPr>
              <a:xfrm>
                <a:off x="838199" y="1825625"/>
                <a:ext cx="10885227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Goal of E-step:</a:t>
                </a:r>
              </a:p>
              <a:p>
                <a:pPr lvl="1"/>
                <a:r>
                  <a:rPr lang="en-US" dirty="0"/>
                  <a:t>Identify a set of most important rules</a:t>
                </a:r>
              </a:p>
              <a:p>
                <a:r>
                  <a:rPr lang="en-US" dirty="0"/>
                  <a:t>Posterior inference:</a:t>
                </a:r>
              </a:p>
              <a:p>
                <a:pPr lvl="1"/>
                <a:r>
                  <a:rPr lang="en-US" dirty="0"/>
                  <a:t>Compute the posterior distribution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𝐼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⊂</m:t>
                    </m:r>
                    <m:acc>
                      <m:accPr>
                        <m:chr m:val="̂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</m:acc>
                  </m:oMath>
                </a14:m>
                <a:r>
                  <a:rPr lang="en-CN" dirty="0"/>
                  <a:t> is a subset of all the generated rules)</a:t>
                </a:r>
                <a:r>
                  <a:rPr lang="en-US" dirty="0"/>
                  <a:t>:</a:t>
                </a:r>
              </a:p>
              <a:p>
                <a:pPr lvl="1"/>
                <a:endParaRPr lang="en-US" b="1" i="1" dirty="0">
                  <a:latin typeface="Cambria Math" panose="02040503050406030204" pitchFamily="18" charset="0"/>
                </a:endParaRPr>
              </a:p>
              <a:p>
                <a:pPr lvl="1"/>
                <a:endParaRPr lang="en-US" sz="2400" i="1" dirty="0">
                  <a:latin typeface="Cambria Math" panose="02040503050406030204" pitchFamily="18" charset="0"/>
                </a:endParaRPr>
              </a:p>
              <a:p>
                <a:pPr lvl="1"/>
                <a:endParaRPr lang="en-US" sz="2400" i="1" dirty="0">
                  <a:latin typeface="Cambria Math" panose="02040503050406030204" pitchFamily="18" charset="0"/>
                </a:endParaRPr>
              </a:p>
              <a:p>
                <a:pPr lvl="1"/>
                <a:r>
                  <a:rPr lang="en-CN" dirty="0"/>
                  <a:t>Infer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𝐼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arg</m:t>
                        </m:r>
                      </m:fName>
                      <m:e>
                        <m:func>
                          <m:func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dirty="0" smtClean="0">
                                    <a:latin typeface="Cambria Math" panose="02040503050406030204" pitchFamily="18" charset="0"/>
                                  </a:rPr>
                                  <m:t>max</m:t>
                                </m:r>
                              </m:e>
                              <m:lim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𝒛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sub>
                                </m:sSub>
                              </m:lim>
                            </m:limLow>
                          </m:fName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𝒛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𝒢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𝒒</m:t>
                                </m:r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𝒂</m:t>
                                </m:r>
                              </m:e>
                            </m:d>
                          </m:e>
                        </m:func>
                      </m:e>
                    </m:func>
                  </m:oMath>
                </a14:m>
                <a:r>
                  <a:rPr lang="en-CN" dirty="0"/>
                  <a:t> as the most important rules</a:t>
                </a:r>
              </a:p>
              <a:p>
                <a:pPr lvl="2"/>
                <a:r>
                  <a:rPr lang="en-CN" sz="2400" dirty="0"/>
                  <a:t>A set of logic rules with the maximum posterior probability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DF6319-CFFF-D345-B89B-02B1508467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4294967295"/>
              </p:nvPr>
            </p:nvSpPr>
            <p:spPr>
              <a:xfrm>
                <a:off x="838199" y="1825625"/>
                <a:ext cx="10885227" cy="4351338"/>
              </a:xfrm>
              <a:blipFill>
                <a:blip r:embed="rId2"/>
                <a:stretch>
                  <a:fillRect l="-952" t="-23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组合 3">
            <a:extLst>
              <a:ext uri="{FF2B5EF4-FFF2-40B4-BE49-F238E27FC236}">
                <a16:creationId xmlns:a16="http://schemas.microsoft.com/office/drawing/2014/main" id="{3924D3FF-FE11-4484-B221-9DA94433AC02}"/>
              </a:ext>
            </a:extLst>
          </p:cNvPr>
          <p:cNvGrpSpPr/>
          <p:nvPr/>
        </p:nvGrpSpPr>
        <p:grpSpPr>
          <a:xfrm>
            <a:off x="3045097" y="3582084"/>
            <a:ext cx="6459079" cy="1193362"/>
            <a:chOff x="3045097" y="3660100"/>
            <a:chExt cx="6459079" cy="119336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B4B25A1C-16D9-074C-BE18-753BEA93F880}"/>
                    </a:ext>
                  </a:extLst>
                </p:cNvPr>
                <p:cNvSpPr txBox="1"/>
                <p:nvPr/>
              </p:nvSpPr>
              <p:spPr>
                <a:xfrm>
                  <a:off x="3340214" y="3660100"/>
                  <a:ext cx="5511572" cy="47788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sub>
                        </m:sSub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</a:rPr>
                                  <m:t>𝒛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sub>
                            </m:sSub>
                          </m:e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𝒢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𝒒</m:t>
                            </m:r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</m:d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∝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sub>
                        </m:sSub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𝒢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𝒒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</a:rPr>
                                  <m:t>𝒛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</a:rPr>
                                  <m:t>𝒛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sub>
                            </m:sSub>
                          </m:e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𝒒</m:t>
                            </m:r>
                          </m:e>
                        </m:d>
                      </m:oMath>
                    </m:oMathPara>
                  </a14:m>
                  <a:endParaRPr lang="en-CN" sz="2400" dirty="0"/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B4B25A1C-16D9-074C-BE18-753BEA93F88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0214" y="3660100"/>
                  <a:ext cx="5511572" cy="477888"/>
                </a:xfrm>
                <a:prstGeom prst="rect">
                  <a:avLst/>
                </a:prstGeom>
                <a:blipFill>
                  <a:blip r:embed="rId3"/>
                  <a:stretch>
                    <a:fillRect b="-1282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CD54A684-19B9-A24C-81E5-9B695B0F2DFF}"/>
                    </a:ext>
                  </a:extLst>
                </p:cNvPr>
                <p:cNvSpPr txBox="1"/>
                <p:nvPr/>
              </p:nvSpPr>
              <p:spPr>
                <a:xfrm>
                  <a:off x="5264347" y="4480647"/>
                  <a:ext cx="203292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CN" dirty="0">
                      <a:solidFill>
                        <a:schemeClr val="accent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Likelihood from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𝑤</m:t>
                          </m:r>
                        </m:sub>
                      </m:sSub>
                    </m:oMath>
                  </a14:m>
                  <a:endParaRPr lang="en-CN" dirty="0">
                    <a:solidFill>
                      <a:schemeClr val="accent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CD54A684-19B9-A24C-81E5-9B695B0F2DF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64347" y="4480647"/>
                  <a:ext cx="2032929" cy="369332"/>
                </a:xfrm>
                <a:prstGeom prst="rect">
                  <a:avLst/>
                </a:prstGeom>
                <a:blipFill>
                  <a:blip r:embed="rId4"/>
                  <a:stretch>
                    <a:fillRect l="-2703" t="-8197" b="-2459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14C8FAFC-A1D9-764E-BE5E-33A6C3FEE473}"/>
                </a:ext>
              </a:extLst>
            </p:cNvPr>
            <p:cNvCxnSpPr/>
            <p:nvPr/>
          </p:nvCxnSpPr>
          <p:spPr>
            <a:xfrm flipH="1">
              <a:off x="6096000" y="4178765"/>
              <a:ext cx="668741" cy="261105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B4511E38-F8F7-F24B-96E8-6CB1111EF0D9}"/>
                    </a:ext>
                  </a:extLst>
                </p:cNvPr>
                <p:cNvSpPr txBox="1"/>
                <p:nvPr/>
              </p:nvSpPr>
              <p:spPr>
                <a:xfrm>
                  <a:off x="8050765" y="4480647"/>
                  <a:ext cx="145341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CN" dirty="0">
                      <a:solidFill>
                        <a:schemeClr val="accent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Prior from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𝜃</m:t>
                          </m:r>
                        </m:sub>
                      </m:sSub>
                    </m:oMath>
                  </a14:m>
                  <a:endParaRPr lang="en-CN" dirty="0">
                    <a:solidFill>
                      <a:schemeClr val="accent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B4511E38-F8F7-F24B-96E8-6CB1111EF0D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50765" y="4480647"/>
                  <a:ext cx="1453411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3782" t="-8197" b="-2459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3405C99B-AE18-464D-8B43-82183A76E1EB}"/>
                </a:ext>
              </a:extLst>
            </p:cNvPr>
            <p:cNvCxnSpPr>
              <a:cxnSpLocks/>
            </p:cNvCxnSpPr>
            <p:nvPr/>
          </p:nvCxnSpPr>
          <p:spPr>
            <a:xfrm>
              <a:off x="8050765" y="4178765"/>
              <a:ext cx="465438" cy="301882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A9BA6C2A-79F6-F14A-904B-9828B5BBD94C}"/>
                </a:ext>
              </a:extLst>
            </p:cNvPr>
            <p:cNvCxnSpPr/>
            <p:nvPr/>
          </p:nvCxnSpPr>
          <p:spPr>
            <a:xfrm flipH="1">
              <a:off x="3775741" y="4142372"/>
              <a:ext cx="668741" cy="261105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6B43FD9-C08B-0F43-827E-9A0D33A4E31C}"/>
                </a:ext>
              </a:extLst>
            </p:cNvPr>
            <p:cNvSpPr txBox="1"/>
            <p:nvPr/>
          </p:nvSpPr>
          <p:spPr>
            <a:xfrm>
              <a:off x="3045097" y="4484130"/>
              <a:ext cx="10182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Posterior</a:t>
              </a:r>
              <a:endParaRPr lang="en-CN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11109C6E-3B31-4321-A269-22E80CF4C7CC}"/>
              </a:ext>
            </a:extLst>
          </p:cNvPr>
          <p:cNvSpPr txBox="1"/>
          <p:nvPr/>
        </p:nvSpPr>
        <p:spPr>
          <a:xfrm>
            <a:off x="874058" y="5932598"/>
            <a:ext cx="105155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dirty="0">
                <a:solidFill>
                  <a:srgbClr val="222222"/>
                </a:solidFill>
                <a:effectLst/>
              </a:rPr>
              <a:t>Meng Qu* and </a:t>
            </a:r>
            <a:r>
              <a:rPr lang="en-US" altLang="zh-CN" b="0" i="0" dirty="0" err="1">
                <a:solidFill>
                  <a:srgbClr val="222222"/>
                </a:solidFill>
                <a:effectLst/>
              </a:rPr>
              <a:t>Junkun</a:t>
            </a:r>
            <a:r>
              <a:rPr lang="en-US" altLang="zh-CN" b="0" i="0" dirty="0">
                <a:solidFill>
                  <a:srgbClr val="222222"/>
                </a:solidFill>
                <a:effectLst/>
              </a:rPr>
              <a:t> Chen* et al. </a:t>
            </a:r>
            <a:r>
              <a:rPr lang="en-US" altLang="zh-CN" dirty="0" err="1">
                <a:solidFill>
                  <a:srgbClr val="222222"/>
                </a:solidFill>
              </a:rPr>
              <a:t>RNNLogic</a:t>
            </a:r>
            <a:r>
              <a:rPr lang="en-US" altLang="zh-CN" b="0" i="0" dirty="0">
                <a:solidFill>
                  <a:srgbClr val="222222"/>
                </a:solidFill>
                <a:effectLst/>
              </a:rPr>
              <a:t>: Learning logic rules for reasoning on knowledge graphs. </a:t>
            </a:r>
            <a:r>
              <a:rPr lang="en-US" altLang="zh-CN" b="0" i="1" dirty="0">
                <a:solidFill>
                  <a:srgbClr val="222222"/>
                </a:solidFill>
                <a:effectLst/>
              </a:rPr>
              <a:t>ICLR 2021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686412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3CD3A-4719-D943-A02B-028445C088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Optimization E-step</a:t>
            </a:r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DF6319-CFFF-D345-B89B-02B1508467EC}"/>
                  </a:ext>
                </a:extLst>
              </p:cNvPr>
              <p:cNvSpPr>
                <a:spLocks noGrp="1"/>
              </p:cNvSpPr>
              <p:nvPr>
                <p:ph idx="4294967295"/>
              </p:nvPr>
            </p:nvSpPr>
            <p:spPr>
              <a:xfrm>
                <a:off x="838199" y="1825625"/>
                <a:ext cx="10885227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Approximation:</a:t>
                </a:r>
              </a:p>
              <a:p>
                <a:pPr lvl="1"/>
                <a:r>
                  <a:rPr lang="en-US" dirty="0"/>
                  <a:t>For a query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,?</m:t>
                        </m:r>
                      </m:e>
                    </m:d>
                  </m:oMath>
                </a14:m>
                <a:r>
                  <a:rPr lang="en-US" dirty="0"/>
                  <a:t> and answer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, compute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𝑟𝑢𝑙𝑒</m:t>
                        </m:r>
                      </m:e>
                    </m:d>
                  </m:oMath>
                </a14:m>
                <a:r>
                  <a:rPr lang="en-US" dirty="0"/>
                  <a:t> for each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𝑟𝑢𝑙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acc>
                      <m:accPr>
                        <m:chr m:val="̂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</m:acc>
                  </m:oMath>
                </a14:m>
                <a:r>
                  <a:rPr lang="en-US" dirty="0"/>
                  <a:t>: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𝑟𝑢𝑙𝑒</m:t>
                        </m:r>
                      </m:e>
                    </m:d>
                  </m:oMath>
                </a14:m>
                <a:r>
                  <a:rPr lang="en-US" dirty="0"/>
                  <a:t> reflects how important each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𝑟𝑢𝑙𝑒</m:t>
                    </m:r>
                  </m:oMath>
                </a14:m>
                <a:r>
                  <a:rPr lang="en-US" dirty="0"/>
                  <a:t> is for a pair of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𝒒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</m:acc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𝐼</m:t>
                        </m:r>
                      </m:sub>
                    </m:sSub>
                  </m:oMath>
                </a14:m>
                <a:r>
                  <a:rPr lang="en-US" dirty="0"/>
                  <a:t> can be formed by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 rules with the maximum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𝑟𝑢𝑙𝑒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DF6319-CFFF-D345-B89B-02B1508467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4294967295"/>
              </p:nvPr>
            </p:nvSpPr>
            <p:spPr>
              <a:xfrm>
                <a:off x="838199" y="1825625"/>
                <a:ext cx="10885227" cy="4351338"/>
              </a:xfrm>
              <a:blipFill>
                <a:blip r:embed="rId2"/>
                <a:stretch>
                  <a:fillRect l="-952" t="-2381" r="-218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组合 7">
            <a:extLst>
              <a:ext uri="{FF2B5EF4-FFF2-40B4-BE49-F238E27FC236}">
                <a16:creationId xmlns:a16="http://schemas.microsoft.com/office/drawing/2014/main" id="{E8C1BAE6-74FF-4287-AA49-5B83A5B5F2BF}"/>
              </a:ext>
            </a:extLst>
          </p:cNvPr>
          <p:cNvGrpSpPr/>
          <p:nvPr/>
        </p:nvGrpSpPr>
        <p:grpSpPr>
          <a:xfrm>
            <a:off x="468574" y="2975212"/>
            <a:ext cx="11555444" cy="1749333"/>
            <a:chOff x="468574" y="2975212"/>
            <a:chExt cx="11555444" cy="174933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F8EC28BA-2669-6B4A-B93B-9B0D645357EE}"/>
                    </a:ext>
                  </a:extLst>
                </p:cNvPr>
                <p:cNvSpPr txBox="1"/>
                <p:nvPr/>
              </p:nvSpPr>
              <p:spPr>
                <a:xfrm>
                  <a:off x="2453500" y="2975212"/>
                  <a:ext cx="7350794" cy="83054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𝑟𝑢𝑙𝑒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score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𝑟𝑢𝑙𝑒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𝒜</m:t>
                                    </m:r>
                                  </m:e>
                                </m:d>
                              </m:den>
                            </m:f>
                            <m:nary>
                              <m:naryPr>
                                <m:chr m:val="∑"/>
                                <m:supHide m:val="on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𝒜</m:t>
                                </m:r>
                              </m:sub>
                              <m:sup/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score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𝑟𝑢𝑙𝑒</m:t>
                                    </m:r>
                                  </m:e>
                                </m:d>
                              </m:e>
                            </m:nary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RN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N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𝑟𝑢𝑙𝑒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CN" dirty="0"/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F8EC28BA-2669-6B4A-B93B-9B0D645357E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53500" y="2975212"/>
                  <a:ext cx="7350794" cy="830548"/>
                </a:xfrm>
                <a:prstGeom prst="rect">
                  <a:avLst/>
                </a:prstGeom>
                <a:blipFill>
                  <a:blip r:embed="rId3"/>
                  <a:stretch>
                    <a:fillRect b="-1176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8EBDCC00-4214-BC4C-A060-76C74CB4D5E7}"/>
                    </a:ext>
                  </a:extLst>
                </p:cNvPr>
                <p:cNvSpPr txBox="1"/>
                <p:nvPr/>
              </p:nvSpPr>
              <p:spPr>
                <a:xfrm>
                  <a:off x="468574" y="4078214"/>
                  <a:ext cx="3969851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solidFill>
                        <a:schemeClr val="accent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The score that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𝑟𝑢𝑙𝑒</m:t>
                      </m:r>
                    </m:oMath>
                  </a14:m>
                  <a:r>
                    <a:rPr lang="en-CN" dirty="0">
                      <a:solidFill>
                        <a:schemeClr val="accent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assigns to the correct answer in the </a:t>
                  </a:r>
                  <a:r>
                    <a:rPr lang="en-CN" dirty="0">
                      <a:solidFill>
                        <a:srgbClr val="C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reasoning predictor </a:t>
                  </a:r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8EBDCC00-4214-BC4C-A060-76C74CB4D5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8574" y="4078214"/>
                  <a:ext cx="3969851" cy="646331"/>
                </a:xfrm>
                <a:prstGeom prst="rect">
                  <a:avLst/>
                </a:prstGeom>
                <a:blipFill>
                  <a:blip r:embed="rId4"/>
                  <a:stretch>
                    <a:fillRect l="-1382" t="-5660" r="-1997" b="-1415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A1BDCAEA-C429-FE4A-8F2A-7ABCD4BC8A1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55058" y="3661012"/>
              <a:ext cx="1683367" cy="415992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BC475F0C-C96B-E64E-9D1E-0F3E4C6A32CD}"/>
                </a:ext>
              </a:extLst>
            </p:cNvPr>
            <p:cNvCxnSpPr>
              <a:cxnSpLocks/>
            </p:cNvCxnSpPr>
            <p:nvPr/>
          </p:nvCxnSpPr>
          <p:spPr>
            <a:xfrm>
              <a:off x="6685613" y="3661012"/>
              <a:ext cx="163773" cy="415992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5F841F01-3F2B-5943-9F97-3B5EDC113562}"/>
                    </a:ext>
                  </a:extLst>
                </p:cNvPr>
                <p:cNvSpPr txBox="1"/>
                <p:nvPr/>
              </p:nvSpPr>
              <p:spPr>
                <a:xfrm>
                  <a:off x="4890932" y="4078213"/>
                  <a:ext cx="427175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solidFill>
                        <a:schemeClr val="accent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The mean score that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𝑟𝑢𝑙𝑒</m:t>
                      </m:r>
                    </m:oMath>
                  </a14:m>
                  <a:r>
                    <a:rPr lang="en-CN" dirty="0">
                      <a:solidFill>
                        <a:schemeClr val="accent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assigns to all candidate answers in the </a:t>
                  </a:r>
                  <a:r>
                    <a:rPr lang="en-CN" dirty="0">
                      <a:solidFill>
                        <a:srgbClr val="C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reasoning predictor </a:t>
                  </a: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5F841F01-3F2B-5943-9F97-3B5EDC11356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90932" y="4078213"/>
                  <a:ext cx="4271750" cy="646331"/>
                </a:xfrm>
                <a:prstGeom prst="rect">
                  <a:avLst/>
                </a:prstGeom>
                <a:blipFill>
                  <a:blip r:embed="rId5"/>
                  <a:stretch>
                    <a:fillRect l="-1141" t="-5660" r="-2140" b="-1415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2C880059-8CEC-CF4D-8F20-43F7BE57195C}"/>
                    </a:ext>
                  </a:extLst>
                </p:cNvPr>
                <p:cNvSpPr txBox="1"/>
                <p:nvPr/>
              </p:nvSpPr>
              <p:spPr>
                <a:xfrm>
                  <a:off x="9440041" y="4077004"/>
                  <a:ext cx="2583977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solidFill>
                        <a:schemeClr val="accent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Prior probability of </a:t>
                  </a:r>
                  <a14:m>
                    <m:oMath xmlns:m="http://schemas.openxmlformats.org/officeDocument/2006/math">
                      <m:r>
                        <a:rPr lang="en-US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𝑟𝑢𝑙𝑒</m:t>
                      </m:r>
                    </m:oMath>
                  </a14:m>
                  <a:r>
                    <a:rPr lang="en-CN" dirty="0">
                      <a:solidFill>
                        <a:schemeClr val="accent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from the </a:t>
                  </a:r>
                  <a:r>
                    <a:rPr lang="en-CN" dirty="0">
                      <a:solidFill>
                        <a:srgbClr val="C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rule generator</a:t>
                  </a:r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2C880059-8CEC-CF4D-8F20-43F7BE57195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40041" y="4077004"/>
                  <a:ext cx="2583977" cy="646331"/>
                </a:xfrm>
                <a:prstGeom prst="rect">
                  <a:avLst/>
                </a:prstGeom>
                <a:blipFill>
                  <a:blip r:embed="rId6"/>
                  <a:stretch>
                    <a:fillRect l="-2128" t="-5660" b="-1415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D0BC7F3A-69F8-144C-A59A-5BAAACECE95C}"/>
                </a:ext>
              </a:extLst>
            </p:cNvPr>
            <p:cNvCxnSpPr>
              <a:cxnSpLocks/>
            </p:cNvCxnSpPr>
            <p:nvPr/>
          </p:nvCxnSpPr>
          <p:spPr>
            <a:xfrm>
              <a:off x="8643074" y="3598369"/>
              <a:ext cx="1378930" cy="478635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文本框 11">
            <a:extLst>
              <a:ext uri="{FF2B5EF4-FFF2-40B4-BE49-F238E27FC236}">
                <a16:creationId xmlns:a16="http://schemas.microsoft.com/office/drawing/2014/main" id="{E71B5E46-B7B7-4CE6-A5C9-075398EB26C3}"/>
              </a:ext>
            </a:extLst>
          </p:cNvPr>
          <p:cNvSpPr txBox="1"/>
          <p:nvPr/>
        </p:nvSpPr>
        <p:spPr>
          <a:xfrm>
            <a:off x="874058" y="5932598"/>
            <a:ext cx="105155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dirty="0">
                <a:solidFill>
                  <a:srgbClr val="222222"/>
                </a:solidFill>
                <a:effectLst/>
              </a:rPr>
              <a:t>Meng Qu* and </a:t>
            </a:r>
            <a:r>
              <a:rPr lang="en-US" altLang="zh-CN" b="0" i="0" dirty="0" err="1">
                <a:solidFill>
                  <a:srgbClr val="222222"/>
                </a:solidFill>
                <a:effectLst/>
              </a:rPr>
              <a:t>Junkun</a:t>
            </a:r>
            <a:r>
              <a:rPr lang="en-US" altLang="zh-CN" b="0" i="0" dirty="0">
                <a:solidFill>
                  <a:srgbClr val="222222"/>
                </a:solidFill>
                <a:effectLst/>
              </a:rPr>
              <a:t> Chen* et al. </a:t>
            </a:r>
            <a:r>
              <a:rPr lang="en-US" altLang="zh-CN" dirty="0" err="1">
                <a:solidFill>
                  <a:srgbClr val="222222"/>
                </a:solidFill>
              </a:rPr>
              <a:t>RNNLogic</a:t>
            </a:r>
            <a:r>
              <a:rPr lang="en-US" altLang="zh-CN" b="0" i="0" dirty="0">
                <a:solidFill>
                  <a:srgbClr val="222222"/>
                </a:solidFill>
                <a:effectLst/>
              </a:rPr>
              <a:t>: Learning logic rules for reasoning on knowledge graphs. </a:t>
            </a:r>
            <a:r>
              <a:rPr lang="en-US" altLang="zh-CN" b="0" i="1" dirty="0">
                <a:solidFill>
                  <a:srgbClr val="222222"/>
                </a:solidFill>
                <a:effectLst/>
              </a:rPr>
              <a:t>ICLR 2021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630749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471A0A-33C4-3146-BA30-E1AABFAF02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Optimization M-step</a:t>
            </a:r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23FEEFD-0592-B44C-90F7-9F9DA5B4EAA4}"/>
                  </a:ext>
                </a:extLst>
              </p:cNvPr>
              <p:cNvSpPr>
                <a:spLocks noGrp="1"/>
              </p:cNvSpPr>
              <p:nvPr>
                <p:ph idx="4294967295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/>
              <a:lstStyle/>
              <a:p>
                <a:r>
                  <a:rPr lang="en-CN" dirty="0"/>
                  <a:t>Goal of M-step:</a:t>
                </a:r>
              </a:p>
              <a:p>
                <a:pPr lvl="1"/>
                <a:r>
                  <a:rPr lang="en-CN" dirty="0"/>
                  <a:t>Use the identified important rules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</m:acc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𝐼</m:t>
                        </m:r>
                      </m:sub>
                    </m:sSub>
                  </m:oMath>
                </a14:m>
                <a:r>
                  <a:rPr lang="en-CN" dirty="0"/>
                  <a:t> to update the reasoning predictor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</m:oMath>
                </a14:m>
                <a:r>
                  <a:rPr lang="en-CN" dirty="0"/>
                  <a:t> and rule generator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endParaRPr lang="en-CN" dirty="0"/>
              </a:p>
              <a:p>
                <a:r>
                  <a:rPr lang="en-CN" dirty="0"/>
                  <a:t>For each </a:t>
                </a:r>
                <a:r>
                  <a:rPr lang="en-US" dirty="0"/>
                  <a:t>query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,?</m:t>
                        </m:r>
                      </m:e>
                    </m:d>
                  </m:oMath>
                </a14:m>
                <a:r>
                  <a:rPr lang="en-US" dirty="0"/>
                  <a:t> and answer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CN" dirty="0"/>
                  <a:t>:</a:t>
                </a:r>
              </a:p>
              <a:p>
                <a:pPr lvl="1"/>
                <a:r>
                  <a:rPr lang="en-CN" dirty="0"/>
                  <a:t>Reasoning predictor:</a:t>
                </a:r>
              </a:p>
              <a:p>
                <a:pPr lvl="2"/>
                <a:r>
                  <a:rPr lang="en-CN" sz="2400" dirty="0"/>
                  <a:t>Maximize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𝒂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𝒢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𝒒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400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</a:rPr>
                                  <m:t>𝒛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sub>
                        </m:sSub>
                      </m:e>
                    </m:d>
                  </m:oMath>
                </a14:m>
                <a:endParaRPr lang="en-CN" sz="2400" dirty="0"/>
              </a:p>
              <a:p>
                <a:pPr lvl="1"/>
                <a:r>
                  <a:rPr lang="en-CN" dirty="0"/>
                  <a:t>Rule generator:</a:t>
                </a:r>
              </a:p>
              <a:p>
                <a:pPr lvl="2"/>
                <a:r>
                  <a:rPr lang="en-CN" sz="2400" dirty="0"/>
                  <a:t>Maximize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1" i="1">
                                        <a:latin typeface="Cambria Math" panose="02040503050406030204" pitchFamily="18" charset="0"/>
                                      </a:rPr>
                                      <m:t>𝒛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400" i="1" dirty="0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sub>
                            </m:sSub>
                          </m:e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𝒒</m:t>
                            </m:r>
                          </m:e>
                        </m:d>
                      </m:e>
                    </m:func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𝑟𝑢𝑙𝑒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400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</a:rPr>
                                  <m:t>𝒛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sub>
                        </m:sSub>
                      </m:sub>
                      <m:sup/>
                      <m:e>
                        <m:func>
                          <m:func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  <m:t>RN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latin typeface="Cambria Math" panose="02040503050406030204" pitchFamily="18" charset="0"/>
                                  </a:rPr>
                                  <m:t>N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𝑟𝑢𝑙𝑒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</m:d>
                          </m:e>
                        </m:func>
                      </m:e>
                    </m:nary>
                  </m:oMath>
                </a14:m>
                <a:endParaRPr lang="en-C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23FEEFD-0592-B44C-90F7-9F9DA5B4EA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4294967295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2"/>
                <a:stretch>
                  <a:fillRect l="-1043" t="-2381" b="-546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0897124F-E233-9A4F-BECD-132E10C4DAB0}"/>
              </a:ext>
            </a:extLst>
          </p:cNvPr>
          <p:cNvSpPr txBox="1"/>
          <p:nvPr/>
        </p:nvSpPr>
        <p:spPr>
          <a:xfrm>
            <a:off x="4055031" y="5653220"/>
            <a:ext cx="5929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Increase the probability of each identified important logic rule</a:t>
            </a:r>
            <a:endParaRPr lang="en-CN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95B83A5-9D9D-0943-AB1E-F3E2147D3B67}"/>
              </a:ext>
            </a:extLst>
          </p:cNvPr>
          <p:cNvCxnSpPr>
            <a:cxnSpLocks/>
          </p:cNvCxnSpPr>
          <p:nvPr/>
        </p:nvCxnSpPr>
        <p:spPr>
          <a:xfrm>
            <a:off x="7170821" y="5455920"/>
            <a:ext cx="69466" cy="23299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1EC40957-63B2-49E4-ACFD-4C6851B26752}"/>
              </a:ext>
            </a:extLst>
          </p:cNvPr>
          <p:cNvSpPr txBox="1"/>
          <p:nvPr/>
        </p:nvSpPr>
        <p:spPr>
          <a:xfrm>
            <a:off x="874058" y="5932598"/>
            <a:ext cx="105155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dirty="0">
                <a:solidFill>
                  <a:srgbClr val="222222"/>
                </a:solidFill>
                <a:effectLst/>
              </a:rPr>
              <a:t>Meng Qu* and </a:t>
            </a:r>
            <a:r>
              <a:rPr lang="en-US" altLang="zh-CN" b="0" i="0" dirty="0" err="1">
                <a:solidFill>
                  <a:srgbClr val="222222"/>
                </a:solidFill>
                <a:effectLst/>
              </a:rPr>
              <a:t>Junkun</a:t>
            </a:r>
            <a:r>
              <a:rPr lang="en-US" altLang="zh-CN" b="0" i="0" dirty="0">
                <a:solidFill>
                  <a:srgbClr val="222222"/>
                </a:solidFill>
                <a:effectLst/>
              </a:rPr>
              <a:t> Chen* et al. </a:t>
            </a:r>
            <a:r>
              <a:rPr lang="en-US" altLang="zh-CN" dirty="0" err="1">
                <a:solidFill>
                  <a:srgbClr val="222222"/>
                </a:solidFill>
              </a:rPr>
              <a:t>RNNLogic</a:t>
            </a:r>
            <a:r>
              <a:rPr lang="en-US" altLang="zh-CN" b="0" i="0" dirty="0">
                <a:solidFill>
                  <a:srgbClr val="222222"/>
                </a:solidFill>
                <a:effectLst/>
              </a:rPr>
              <a:t>: Learning logic rules for reasoning on knowledge graphs. </a:t>
            </a:r>
            <a:r>
              <a:rPr lang="en-US" altLang="zh-CN" b="0" i="1" dirty="0">
                <a:solidFill>
                  <a:srgbClr val="222222"/>
                </a:solidFill>
                <a:effectLst/>
              </a:rPr>
              <a:t>ICLR 2021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730931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6D9E60-6456-5842-8D5C-6D4D1DF611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Workflow of EM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1FC79AFB-1FD0-473D-9555-12F932FFAE9E}"/>
              </a:ext>
            </a:extLst>
          </p:cNvPr>
          <p:cNvGrpSpPr/>
          <p:nvPr/>
        </p:nvGrpSpPr>
        <p:grpSpPr>
          <a:xfrm>
            <a:off x="3211604" y="1368776"/>
            <a:ext cx="5768789" cy="4478020"/>
            <a:chOff x="3048000" y="1742307"/>
            <a:chExt cx="6096001" cy="473201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B1EF6210-77A6-0742-A6A5-3550445E31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48000" y="1742307"/>
              <a:ext cx="6096000" cy="1292494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2F023C8-1394-284A-ADB0-4DA5B9FECF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48001" y="3462069"/>
              <a:ext cx="6096000" cy="1292494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EB04D35-D430-664F-8E48-1D48A648D24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48001" y="5181831"/>
              <a:ext cx="6095999" cy="1292494"/>
            </a:xfrm>
            <a:prstGeom prst="rect">
              <a:avLst/>
            </a:prstGeom>
          </p:spPr>
        </p:pic>
      </p:grpSp>
      <p:sp>
        <p:nvSpPr>
          <p:cNvPr id="7" name="文本框 6">
            <a:extLst>
              <a:ext uri="{FF2B5EF4-FFF2-40B4-BE49-F238E27FC236}">
                <a16:creationId xmlns:a16="http://schemas.microsoft.com/office/drawing/2014/main" id="{14FA6CE3-503C-45A7-9F8F-55478EB36E2D}"/>
              </a:ext>
            </a:extLst>
          </p:cNvPr>
          <p:cNvSpPr txBox="1"/>
          <p:nvPr/>
        </p:nvSpPr>
        <p:spPr>
          <a:xfrm>
            <a:off x="874058" y="5932598"/>
            <a:ext cx="105155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dirty="0">
                <a:solidFill>
                  <a:srgbClr val="222222"/>
                </a:solidFill>
                <a:effectLst/>
              </a:rPr>
              <a:t>Meng Qu* and </a:t>
            </a:r>
            <a:r>
              <a:rPr lang="en-US" altLang="zh-CN" b="0" i="0" dirty="0" err="1">
                <a:solidFill>
                  <a:srgbClr val="222222"/>
                </a:solidFill>
                <a:effectLst/>
              </a:rPr>
              <a:t>Junkun</a:t>
            </a:r>
            <a:r>
              <a:rPr lang="en-US" altLang="zh-CN" b="0" i="0" dirty="0">
                <a:solidFill>
                  <a:srgbClr val="222222"/>
                </a:solidFill>
                <a:effectLst/>
              </a:rPr>
              <a:t> Chen* et al. </a:t>
            </a:r>
            <a:r>
              <a:rPr lang="en-US" altLang="zh-CN" dirty="0" err="1">
                <a:solidFill>
                  <a:srgbClr val="222222"/>
                </a:solidFill>
              </a:rPr>
              <a:t>RNNLogic</a:t>
            </a:r>
            <a:r>
              <a:rPr lang="en-US" altLang="zh-CN" b="0" i="0" dirty="0">
                <a:solidFill>
                  <a:srgbClr val="222222"/>
                </a:solidFill>
                <a:effectLst/>
              </a:rPr>
              <a:t>: Learning logic rules for reasoning on knowledge graphs. </a:t>
            </a:r>
            <a:r>
              <a:rPr lang="en-US" altLang="zh-CN" b="0" i="1" dirty="0">
                <a:solidFill>
                  <a:srgbClr val="222222"/>
                </a:solidFill>
                <a:effectLst/>
              </a:rPr>
              <a:t>ICLR 2021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173236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471A0A-33C4-3146-BA30-E1AABFAF02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Experimental Setup</a:t>
            </a:r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23FEEFD-0592-B44C-90F7-9F9DA5B4EAA4}"/>
                  </a:ext>
                </a:extLst>
              </p:cNvPr>
              <p:cNvSpPr>
                <a:spLocks noGrp="1"/>
              </p:cNvSpPr>
              <p:nvPr>
                <p:ph idx="4294967295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/>
              <a:lstStyle/>
              <a:p>
                <a:r>
                  <a:rPr lang="en-CN" dirty="0"/>
                  <a:t>Data</a:t>
                </a:r>
              </a:p>
              <a:p>
                <a:pPr lvl="1"/>
                <a:r>
                  <a:rPr lang="en-CN" dirty="0"/>
                  <a:t>A set of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CN" dirty="0"/>
                  <a:t>-triplets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ℰ</m:t>
                    </m:r>
                  </m:oMath>
                </a14:m>
                <a:endParaRPr lang="en-CN" dirty="0"/>
              </a:p>
              <a:p>
                <a:r>
                  <a:rPr lang="en-CN" dirty="0"/>
                  <a:t>Training</a:t>
                </a:r>
              </a:p>
              <a:p>
                <a:pPr lvl="1"/>
                <a:r>
                  <a:rPr lang="en-CN" dirty="0"/>
                  <a:t>Randomly sample a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ℰ</m:t>
                    </m:r>
                  </m:oMath>
                </a14:m>
                <a:endParaRPr lang="en-CN" dirty="0"/>
              </a:p>
              <a:p>
                <a:pPr lvl="1"/>
                <a:r>
                  <a:rPr lang="en-CN" dirty="0"/>
                  <a:t>Form the question and answer as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,?</m:t>
                        </m:r>
                      </m:e>
                    </m:d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CN" dirty="0"/>
              </a:p>
              <a:p>
                <a:pPr lvl="1"/>
                <a:r>
                  <a:rPr lang="en-CN" dirty="0"/>
                  <a:t>Form the background knowledge graph as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ℰ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∖</m:t>
                    </m:r>
                    <m:r>
                      <m:rPr>
                        <m:lit/>
                      </m:rP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CN" dirty="0"/>
              </a:p>
              <a:p>
                <a:pPr lvl="1"/>
                <a:r>
                  <a:rPr lang="en-CN" dirty="0"/>
                  <a:t>Treat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𝒢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𝒒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</m:d>
                  </m:oMath>
                </a14:m>
                <a:r>
                  <a:rPr lang="en-CN" dirty="0"/>
                  <a:t> as each training instance</a:t>
                </a:r>
              </a:p>
              <a:p>
                <a:r>
                  <a:rPr lang="en-CN" dirty="0"/>
                  <a:t>Testing</a:t>
                </a:r>
              </a:p>
              <a:p>
                <a:pPr lvl="1"/>
                <a:r>
                  <a:rPr lang="en-CN" dirty="0"/>
                  <a:t>Form the background knowledge graph as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𝒢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ℰ</m:t>
                    </m:r>
                  </m:oMath>
                </a14:m>
                <a:endParaRPr lang="en-C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23FEEFD-0592-B44C-90F7-9F9DA5B4EA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4294967295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655B3390-DC86-40AC-B7A7-B7871E4128C8}"/>
              </a:ext>
            </a:extLst>
          </p:cNvPr>
          <p:cNvSpPr txBox="1"/>
          <p:nvPr/>
        </p:nvSpPr>
        <p:spPr>
          <a:xfrm>
            <a:off x="874058" y="5932598"/>
            <a:ext cx="105155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dirty="0">
                <a:solidFill>
                  <a:srgbClr val="222222"/>
                </a:solidFill>
                <a:effectLst/>
              </a:rPr>
              <a:t>Meng Qu* and </a:t>
            </a:r>
            <a:r>
              <a:rPr lang="en-US" altLang="zh-CN" b="0" i="0" dirty="0" err="1">
                <a:solidFill>
                  <a:srgbClr val="222222"/>
                </a:solidFill>
                <a:effectLst/>
              </a:rPr>
              <a:t>Junkun</a:t>
            </a:r>
            <a:r>
              <a:rPr lang="en-US" altLang="zh-CN" b="0" i="0" dirty="0">
                <a:solidFill>
                  <a:srgbClr val="222222"/>
                </a:solidFill>
                <a:effectLst/>
              </a:rPr>
              <a:t> Chen* et al. </a:t>
            </a:r>
            <a:r>
              <a:rPr lang="en-US" altLang="zh-CN" dirty="0" err="1">
                <a:solidFill>
                  <a:srgbClr val="222222"/>
                </a:solidFill>
              </a:rPr>
              <a:t>RNNLogic</a:t>
            </a:r>
            <a:r>
              <a:rPr lang="en-US" altLang="zh-CN" b="0" i="0" dirty="0">
                <a:solidFill>
                  <a:srgbClr val="222222"/>
                </a:solidFill>
                <a:effectLst/>
              </a:rPr>
              <a:t>: Learning logic rules for reasoning on knowledge graphs. </a:t>
            </a:r>
            <a:r>
              <a:rPr lang="en-US" altLang="zh-CN" b="0" i="1" dirty="0">
                <a:solidFill>
                  <a:srgbClr val="222222"/>
                </a:solidFill>
                <a:effectLst/>
              </a:rPr>
              <a:t>ICLR 2021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967463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683AEF-1CC0-2048-9D6B-2910BF801D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CN" dirty="0"/>
              <a:t>Main Results on FB15k-237 and WN18RR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C38FB7-7F15-8042-8367-58C81EE6A1EC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CN" dirty="0"/>
              <a:t>RNNLogic outperforms all rule learning methods</a:t>
            </a:r>
          </a:p>
          <a:p>
            <a:r>
              <a:rPr lang="en-CN" dirty="0"/>
              <a:t>RNNLogic achieves comparable results to state-of-the-art knowledge graph embedding methods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A7454F-495D-AF4D-94FD-F0810D4991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2113" y="3248820"/>
            <a:ext cx="9307773" cy="3431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4428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683AEF-1CC0-2048-9D6B-2910BF801D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CN" dirty="0"/>
              <a:t>Main Results on Kinship and UMLS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C38FB7-7F15-8042-8367-58C81EE6A1EC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CN" dirty="0"/>
              <a:t>RNNLogic outperforms all the methods</a:t>
            </a:r>
          </a:p>
          <a:p>
            <a:r>
              <a:rPr lang="en-CN" dirty="0"/>
              <a:t>RNNLogic achieves comparable results to state-of-the-art knowledge graph embedding methods even without using embedding in predictors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C5A04C-9F9A-D840-95D3-2C5FC019D0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3000" y="3281748"/>
            <a:ext cx="9306000" cy="3211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6474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29977A-C187-2744-953B-6238EA6D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CN" dirty="0"/>
              <a:t>Performace w.r.t. the Number of Rules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4BDC86-8B41-5A4B-AA0F-A1D425CC0DBB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CN" dirty="0"/>
              <a:t>Generate different numbers of logic rules with different methods</a:t>
            </a:r>
          </a:p>
          <a:p>
            <a:r>
              <a:rPr lang="en-CN" dirty="0"/>
              <a:t>Train reasoning predictors with these rules to evaluate the results</a:t>
            </a:r>
          </a:p>
          <a:p>
            <a:r>
              <a:rPr lang="en-CN" dirty="0"/>
              <a:t>RNNLogic achieves competitive results even with 10 rules per relation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44F5C9-689C-4844-86A6-FE1DA30716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4030" y="3429000"/>
            <a:ext cx="7983940" cy="311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7517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29977A-C187-2744-953B-6238EA6D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CN" dirty="0"/>
              <a:t>Case Study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4BDC86-8B41-5A4B-AA0F-A1D425CC0DBB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CN" dirty="0"/>
              <a:t>The logic rules generated by RNNLogic are meaningful and diverse</a:t>
            </a:r>
          </a:p>
          <a:p>
            <a:pPr lvl="1"/>
            <a:r>
              <a:rPr lang="en-CN" dirty="0"/>
              <a:t>Rule 1 is a subrelation rule</a:t>
            </a:r>
          </a:p>
          <a:p>
            <a:pPr lvl="1"/>
            <a:r>
              <a:rPr lang="en-CN" dirty="0"/>
              <a:t>Rule 3&amp;4 are two-hop compositional rules</a:t>
            </a:r>
          </a:p>
          <a:p>
            <a:pPr lvl="1"/>
            <a:r>
              <a:rPr lang="en-CN" dirty="0"/>
              <a:t>Others have more complicated forms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70A5C2B-C8C6-5040-8B48-F949C4D649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991" y="4038552"/>
            <a:ext cx="11778018" cy="1698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5830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FACB3C-3DAA-7349-8814-9D5964AA39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CN" dirty="0"/>
              <a:t>Learning Logic Rules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800F13-907B-A54E-95DD-06476A6F956C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CN" dirty="0"/>
              <a:t>Methods introduced so far:</a:t>
            </a:r>
          </a:p>
          <a:p>
            <a:pPr lvl="1"/>
            <a:r>
              <a:rPr lang="en-CN" dirty="0"/>
              <a:t>Require given logic rules as input</a:t>
            </a:r>
          </a:p>
          <a:p>
            <a:pPr lvl="1"/>
            <a:r>
              <a:rPr lang="en-CN" dirty="0"/>
              <a:t>Unable to discover logic rules automatically</a:t>
            </a:r>
          </a:p>
          <a:p>
            <a:pPr lvl="1"/>
            <a:endParaRPr lang="en-CN" dirty="0">
              <a:solidFill>
                <a:srgbClr val="0000FF"/>
              </a:solidFill>
            </a:endParaRPr>
          </a:p>
          <a:p>
            <a:r>
              <a:rPr lang="en-CN" dirty="0"/>
              <a:t>Learning logic rules:</a:t>
            </a:r>
          </a:p>
          <a:p>
            <a:pPr lvl="1"/>
            <a:r>
              <a:rPr lang="en-CN" dirty="0"/>
              <a:t>Learn useful logic rules from existing knowledge graphs</a:t>
            </a:r>
            <a:endParaRPr lang="en-US" dirty="0"/>
          </a:p>
          <a:p>
            <a:pPr lvl="1"/>
            <a:endParaRPr lang="en-CN" dirty="0"/>
          </a:p>
          <a:p>
            <a:r>
              <a:rPr lang="en-CN" dirty="0"/>
              <a:t>Foundation:</a:t>
            </a:r>
          </a:p>
          <a:p>
            <a:pPr lvl="1"/>
            <a:r>
              <a:rPr lang="en-CN" dirty="0"/>
              <a:t>Inductive logic programming</a:t>
            </a:r>
          </a:p>
        </p:txBody>
      </p:sp>
    </p:spTree>
    <p:extLst>
      <p:ext uri="{BB962C8B-B14F-4D97-AF65-F5344CB8AC3E}">
        <p14:creationId xmlns:p14="http://schemas.microsoft.com/office/powerpoint/2010/main" val="14275562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D0B172-A0E6-9942-8ADC-6764AFCA19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CN" dirty="0"/>
              <a:t>More Examples of Learned Rules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8FE0AE-7707-0443-9D5D-C3FA24890826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endParaRPr lang="en-CN" dirty="0"/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1318375D-D7DB-4DB4-9C6E-5773B14681DD}"/>
              </a:ext>
            </a:extLst>
          </p:cNvPr>
          <p:cNvGrpSpPr/>
          <p:nvPr/>
        </p:nvGrpSpPr>
        <p:grpSpPr>
          <a:xfrm>
            <a:off x="455049" y="1774619"/>
            <a:ext cx="11159116" cy="4549404"/>
            <a:chOff x="696000" y="1835633"/>
            <a:chExt cx="10942200" cy="446097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0AF3DB2-3913-134D-B065-32C884A937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6000" y="1835633"/>
              <a:ext cx="5400000" cy="3703378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49922BF-9643-7B4F-B0EE-4A265749E9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38200" y="1871732"/>
              <a:ext cx="5400000" cy="44248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571991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25452E8-8E35-4F72-8146-DADAC54004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CN" dirty="0"/>
              <a:t>Limitations of Stochastic Logic Programming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F84E8EA-22C3-4927-B278-E197F98C082B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zh-CN" dirty="0"/>
              <a:t>Use backward chaining to predict an answer</a:t>
            </a:r>
          </a:p>
          <a:p>
            <a:pPr lvl="1"/>
            <a:r>
              <a:rPr lang="en-US" altLang="zh-CN" dirty="0"/>
              <a:t>Require a set of predefined logic rules</a:t>
            </a:r>
          </a:p>
          <a:p>
            <a:pPr lvl="1"/>
            <a:r>
              <a:rPr lang="en-US" altLang="zh-CN" dirty="0"/>
              <a:t>Require a weight for each logic rules</a:t>
            </a:r>
          </a:p>
          <a:p>
            <a:endParaRPr lang="en-US" altLang="zh-CN" dirty="0"/>
          </a:p>
          <a:p>
            <a:r>
              <a:rPr lang="en-US" altLang="zh-CN" dirty="0"/>
              <a:t>Can we combine stochastic logic programming with inductive logic programming?</a:t>
            </a:r>
          </a:p>
        </p:txBody>
      </p:sp>
    </p:spTree>
    <p:extLst>
      <p:ext uri="{BB962C8B-B14F-4D97-AF65-F5344CB8AC3E}">
        <p14:creationId xmlns:p14="http://schemas.microsoft.com/office/powerpoint/2010/main" val="6082534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6BFC11-0959-4DDB-8AF7-6B81D330A4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CN" dirty="0" err="1"/>
              <a:t>NeuralLP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9C8DD45-E5E0-4CB8-87E2-044449DA291E}"/>
                  </a:ext>
                </a:extLst>
              </p:cNvPr>
              <p:cNvSpPr>
                <a:spLocks noGrp="1"/>
              </p:cNvSpPr>
              <p:nvPr>
                <p:ph idx="4294967295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/>
              <a:lstStyle/>
              <a:p>
                <a:r>
                  <a:rPr lang="en-US" altLang="zh-CN" dirty="0"/>
                  <a:t>Consider the set of all </a:t>
                </a:r>
                <a:r>
                  <a:rPr lang="en-US" altLang="zh-CN" b="1" dirty="0"/>
                  <a:t>chain-like logic rules</a:t>
                </a:r>
                <a:r>
                  <a:rPr lang="en-US" altLang="zh-CN" dirty="0"/>
                  <a:t> within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steps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∧…∧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:pPr lvl="1"/>
                <a:r>
                  <a:rPr lang="en-US" altLang="zh-CN" dirty="0"/>
                  <a:t>e.g.,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𝑓𝑎𝑡h𝑒𝑟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𝑚𝑜𝑡h𝑒𝑟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∧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h𝑢𝑠𝑏𝑎𝑛𝑑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:pPr lvl="1"/>
                <a:endParaRPr lang="en-US" altLang="zh-CN" dirty="0"/>
              </a:p>
              <a:p>
                <a:r>
                  <a:rPr lang="en-US" altLang="zh-CN" dirty="0"/>
                  <a:t>Learn a weight for each rule</a:t>
                </a:r>
              </a:p>
              <a:p>
                <a:r>
                  <a:rPr lang="en-US" altLang="zh-CN" dirty="0"/>
                  <a:t>Integrate the results from all rules for reasoning</a:t>
                </a:r>
              </a:p>
              <a:p>
                <a:endParaRPr lang="en-US" altLang="zh-CN" dirty="0"/>
              </a:p>
              <a:p>
                <a:r>
                  <a:rPr lang="en-US" altLang="zh-CN" dirty="0"/>
                  <a:t>Important rules are associated with larger learned weights and can be visualized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9C8DD45-E5E0-4CB8-87E2-044449DA291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4294967295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本框 4">
            <a:extLst>
              <a:ext uri="{FF2B5EF4-FFF2-40B4-BE49-F238E27FC236}">
                <a16:creationId xmlns:a16="http://schemas.microsoft.com/office/drawing/2014/main" id="{22679FD8-B779-41E9-A8C3-998B827DD70D}"/>
              </a:ext>
            </a:extLst>
          </p:cNvPr>
          <p:cNvSpPr txBox="1"/>
          <p:nvPr/>
        </p:nvSpPr>
        <p:spPr>
          <a:xfrm>
            <a:off x="838200" y="5934670"/>
            <a:ext cx="105156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dirty="0">
                <a:solidFill>
                  <a:srgbClr val="222222"/>
                </a:solidFill>
                <a:effectLst/>
              </a:rPr>
              <a:t>Fan Yang, Zhilin Yang, and William W. Cohen. Differentiable learning of logical rules for knowledge base reasoning. </a:t>
            </a:r>
            <a:r>
              <a:rPr lang="en-US" altLang="zh-CN" b="0" i="1" dirty="0">
                <a:solidFill>
                  <a:srgbClr val="222222"/>
                </a:solidFill>
                <a:effectLst/>
              </a:rPr>
              <a:t>NIPS</a:t>
            </a:r>
            <a:r>
              <a:rPr lang="en-US" altLang="zh-CN" b="0" i="0" dirty="0">
                <a:solidFill>
                  <a:srgbClr val="222222"/>
                </a:solidFill>
                <a:effectLst/>
              </a:rPr>
              <a:t> 2017.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954471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B0CEBB64-DC87-4DE5-899C-8DA09B1366D2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CN" dirty="0"/>
                  <a:t>Weight of a chain-like rule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altLang="zh-CN" b="0" i="0" smtClean="0"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)←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∧…∧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weight of this rule</a:t>
                </a:r>
              </a:p>
              <a:p>
                <a:endParaRPr lang="en-US" altLang="zh-CN" dirty="0"/>
              </a:p>
              <a:p>
                <a:r>
                  <a:rPr lang="en-US" altLang="zh-CN" dirty="0"/>
                  <a:t>Inference: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  <m:nary>
                          <m:naryPr>
                            <m:chr m:val="∏"/>
                            <m:supHide m:val="on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sub>
                            </m:sSub>
                          </m:sub>
                          <m:sup/>
                          <m:e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𝑨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sub>
                            </m:sSub>
                          </m:e>
                        </m:nary>
                      </m:e>
                    </m:nary>
                  </m:oMath>
                </a14:m>
                <a:endParaRPr lang="en-US" altLang="zh-CN" dirty="0"/>
              </a:p>
              <a:p>
                <a:pPr lvl="1"/>
                <a:endParaRPr lang="en-US" altLang="zh-CN" dirty="0"/>
              </a:p>
              <a:p>
                <a:r>
                  <a:rPr lang="en-US" altLang="zh-CN" dirty="0"/>
                  <a:t>Issue: the number of rules for a given head is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ℛ</m:t>
                                </m:r>
                              </m:e>
                            </m:d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e>
                    </m:d>
                  </m:oMath>
                </a14:m>
                <a:endParaRPr lang="en-US" altLang="zh-CN" dirty="0"/>
              </a:p>
              <a:p>
                <a:pPr lvl="1"/>
                <a:r>
                  <a:rPr lang="en-US" altLang="zh-CN" dirty="0"/>
                  <a:t>e.g.,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ℛ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=500</m:t>
                    </m:r>
                  </m:oMath>
                </a14:m>
                <a:r>
                  <a:rPr lang="en-US" altLang="zh-CN" dirty="0"/>
                  <a:t>,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=4</m:t>
                    </m:r>
                  </m:oMath>
                </a14:m>
                <a:endParaRPr lang="en-US" altLang="zh-CN" dirty="0"/>
              </a:p>
              <a:p>
                <a:pPr lvl="1"/>
                <a:r>
                  <a:rPr lang="en-US" altLang="zh-CN" dirty="0"/>
                  <a:t>Infeasible to learn a separate weight for each rule</a:t>
                </a:r>
              </a:p>
              <a:p>
                <a:pPr lvl="1"/>
                <a:endParaRPr lang="zh-CN" altLang="en-US" dirty="0"/>
              </a:p>
            </p:txBody>
          </p:sp>
        </mc:Choice>
        <mc:Fallback xmlns="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B0CEBB64-DC87-4DE5-899C-8DA09B1366D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>
            <a:extLst>
              <a:ext uri="{FF2B5EF4-FFF2-40B4-BE49-F238E27FC236}">
                <a16:creationId xmlns:a16="http://schemas.microsoft.com/office/drawing/2014/main" id="{359BC430-A391-4356-9C00-C7EC2BBBE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NeuralLP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EE04D0D-CD66-4785-B580-41C86D697EBE}"/>
              </a:ext>
            </a:extLst>
          </p:cNvPr>
          <p:cNvSpPr txBox="1"/>
          <p:nvPr/>
        </p:nvSpPr>
        <p:spPr>
          <a:xfrm>
            <a:off x="838200" y="5934670"/>
            <a:ext cx="105156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dirty="0">
                <a:solidFill>
                  <a:srgbClr val="222222"/>
                </a:solidFill>
                <a:effectLst/>
              </a:rPr>
              <a:t>Fan Yang, Zhilin Yang, and William W. Cohen. Differentiable learning of logical rules for knowledge base reasoning. </a:t>
            </a:r>
            <a:r>
              <a:rPr lang="en-US" altLang="zh-CN" b="0" i="1" dirty="0">
                <a:solidFill>
                  <a:srgbClr val="222222"/>
                </a:solidFill>
                <a:effectLst/>
              </a:rPr>
              <a:t>NIPS</a:t>
            </a:r>
            <a:r>
              <a:rPr lang="en-US" altLang="zh-CN" b="0" i="0" dirty="0">
                <a:solidFill>
                  <a:srgbClr val="222222"/>
                </a:solidFill>
                <a:effectLst/>
              </a:rPr>
              <a:t> 2017.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147646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C27C49D7-C99E-4C6F-8369-E4388EB30F6E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Issue: the number of rules for a given head is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ℛ</m:t>
                                </m:r>
                              </m:e>
                            </m:d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e>
                    </m:d>
                  </m:oMath>
                </a14:m>
                <a:endParaRPr lang="en-US" altLang="zh-CN" dirty="0"/>
              </a:p>
              <a:p>
                <a:pPr lvl="1"/>
                <a:r>
                  <a:rPr lang="en-US" altLang="zh-CN" dirty="0"/>
                  <a:t>Assume the weight is a product of the weights for each intermediate step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p>
                    </m:sSub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…</m:t>
                    </m:r>
                    <m:sSubSup>
                      <m:sSub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sup>
                    </m:sSubSup>
                  </m:oMath>
                </a14:m>
                <a:endParaRPr lang="en-US" altLang="zh-CN" b="0" dirty="0"/>
              </a:p>
              <a:p>
                <a:pPr lvl="1"/>
                <a:r>
                  <a:rPr lang="en-US" altLang="zh-CN" b="0" dirty="0"/>
                  <a:t>Parameterize the weights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p>
                    </m:sSub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,…,</m:t>
                    </m:r>
                    <m:sSubSup>
                      <m:sSub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sup>
                    </m:sSubSup>
                  </m:oMath>
                </a14:m>
                <a:r>
                  <a:rPr lang="en-US" altLang="zh-CN" b="0" dirty="0"/>
                  <a:t> as an output of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𝑅𝑁𝑁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b="0" dirty="0"/>
              </a:p>
              <a:p>
                <a:endParaRPr lang="en-US" altLang="zh-CN" dirty="0"/>
              </a:p>
              <a:p>
                <a:r>
                  <a:rPr lang="en-US" altLang="zh-CN" dirty="0"/>
                  <a:t>Now the inference is tractable</a:t>
                </a:r>
              </a:p>
              <a:p>
                <a:pPr lvl="1"/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  <m:nary>
                          <m:naryPr>
                            <m:chr m:val="∏"/>
                            <m:supHide m:val="on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sub>
                            </m:sSub>
                          </m:sub>
                          <m:sup/>
                          <m:e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𝑨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sub>
                            </m:sSub>
                          </m:e>
                        </m:nary>
                      </m:e>
                    </m:nary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7"/>
                              </m:rP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sub>
                      <m:sup/>
                      <m:e>
                        <m:sSubSup>
                          <m:sSub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b>
                                </m:sSub>
                              </m:sub>
                            </m:sSub>
                          </m:sup>
                        </m:sSubSup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𝑨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b>
                                </m:sSub>
                              </m:sub>
                            </m:sSub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…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m:rPr>
                                    <m:brk m:alnAt="7"/>
                                  </m:r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sub>
                          <m:sup/>
                          <m:e>
                            <m:sSubSup>
                              <m:sSubSup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sub>
                                </m:sSub>
                              </m:sup>
                            </m:sSubSup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𝑨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sub>
                                </m:sSub>
                              </m:sub>
                            </m:sSub>
                          </m:e>
                        </m:nary>
                      </m:e>
                    </m:nary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∏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  <m:sup/>
                          <m:e>
                            <m:sSubSup>
                              <m:sSubSup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  <m:sup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sup>
                            </m:sSubSup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𝑨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sub>
                            </m:sSub>
                          </m:e>
                        </m:nary>
                      </m:e>
                    </m:nary>
                  </m:oMath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C27C49D7-C99E-4C6F-8369-E4388EB30F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blipFill>
                <a:blip r:embed="rId3"/>
                <a:stretch>
                  <a:fillRect l="-1043" t="-18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>
            <a:extLst>
              <a:ext uri="{FF2B5EF4-FFF2-40B4-BE49-F238E27FC236}">
                <a16:creationId xmlns:a16="http://schemas.microsoft.com/office/drawing/2014/main" id="{A3BBC60C-D640-402C-A586-DBF71F92D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NeuralLP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207E5502-6AC6-4196-84D2-D9EECBCDA9D4}"/>
                  </a:ext>
                </a:extLst>
              </p:cNvPr>
              <p:cNvSpPr txBox="1"/>
              <p:nvPr/>
            </p:nvSpPr>
            <p:spPr>
              <a:xfrm>
                <a:off x="403411" y="5448781"/>
                <a:ext cx="428064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2000" b="0" dirty="0">
                    <a:solidFill>
                      <a:schemeClr val="accent1"/>
                    </a:solidFill>
                  </a:rPr>
                  <a:t>sum of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sz="2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altLang="zh-CN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ℛ</m:t>
                            </m:r>
                          </m:e>
                        </m:d>
                      </m:e>
                      <m:sup>
                        <m:r>
                          <a:rPr lang="en-US" altLang="zh-CN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sz="2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000" dirty="0">
                    <a:solidFill>
                      <a:schemeClr val="accent1"/>
                    </a:solidFill>
                  </a:rPr>
                  <a:t> rule groundings</a:t>
                </a:r>
                <a:endParaRPr lang="zh-CN" altLang="en-US" sz="20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207E5502-6AC6-4196-84D2-D9EECBCDA9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411" y="5448781"/>
                <a:ext cx="4280648" cy="400110"/>
              </a:xfrm>
              <a:prstGeom prst="rect">
                <a:avLst/>
              </a:prstGeom>
              <a:blipFill>
                <a:blip r:embed="rId4"/>
                <a:stretch>
                  <a:fillRect t="-9231" b="-276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48DC9A75-6A10-4E04-9BDB-CD81280B8CB3}"/>
                  </a:ext>
                </a:extLst>
              </p:cNvPr>
              <p:cNvSpPr txBox="1"/>
              <p:nvPr/>
            </p:nvSpPr>
            <p:spPr>
              <a:xfrm>
                <a:off x="6849035" y="5448781"/>
                <a:ext cx="4612342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2000" b="0" dirty="0">
                    <a:solidFill>
                      <a:schemeClr val="accent1"/>
                    </a:solidFill>
                  </a:rPr>
                  <a:t>product of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sz="2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(|</m:t>
                    </m:r>
                    <m:r>
                      <a:rPr lang="en-US" altLang="zh-CN" sz="2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ℛ</m:t>
                    </m:r>
                    <m:r>
                      <a:rPr lang="en-US" altLang="zh-CN" sz="2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zh-CN" sz="2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zh-CN" sz="2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000" dirty="0">
                    <a:solidFill>
                      <a:schemeClr val="accent1"/>
                    </a:solidFill>
                  </a:rPr>
                  <a:t> </a:t>
                </a:r>
                <a:r>
                  <a:rPr lang="en-US" altLang="zh-CN" sz="2000" dirty="0">
                    <a:solidFill>
                      <a:schemeClr val="accent1"/>
                    </a:solidFill>
                  </a:rPr>
                  <a:t>transition steps</a:t>
                </a:r>
                <a:endParaRPr lang="zh-CN" altLang="en-US" sz="20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48DC9A75-6A10-4E04-9BDB-CD81280B8C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9035" y="5448781"/>
                <a:ext cx="4612342" cy="400110"/>
              </a:xfrm>
              <a:prstGeom prst="rect">
                <a:avLst/>
              </a:prstGeom>
              <a:blipFill>
                <a:blip r:embed="rId5"/>
                <a:stretch>
                  <a:fillRect t="-9231" b="-276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文本框 9">
            <a:extLst>
              <a:ext uri="{FF2B5EF4-FFF2-40B4-BE49-F238E27FC236}">
                <a16:creationId xmlns:a16="http://schemas.microsoft.com/office/drawing/2014/main" id="{975EF35A-6B66-4A54-8C24-70F2EB986D8E}"/>
              </a:ext>
            </a:extLst>
          </p:cNvPr>
          <p:cNvSpPr txBox="1"/>
          <p:nvPr/>
        </p:nvSpPr>
        <p:spPr>
          <a:xfrm>
            <a:off x="838200" y="5934670"/>
            <a:ext cx="105156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dirty="0">
                <a:solidFill>
                  <a:srgbClr val="222222"/>
                </a:solidFill>
                <a:effectLst/>
              </a:rPr>
              <a:t>Fan Yang, Zhilin Yang, and William W. Cohen. Differentiable learning of logical rules for knowledge base reasoning. </a:t>
            </a:r>
            <a:r>
              <a:rPr lang="en-US" altLang="zh-CN" b="0" i="1" dirty="0">
                <a:solidFill>
                  <a:srgbClr val="222222"/>
                </a:solidFill>
                <a:effectLst/>
              </a:rPr>
              <a:t>NIPS</a:t>
            </a:r>
            <a:r>
              <a:rPr lang="en-US" altLang="zh-CN" b="0" i="0" dirty="0">
                <a:solidFill>
                  <a:srgbClr val="222222"/>
                </a:solidFill>
                <a:effectLst/>
              </a:rPr>
              <a:t> 2017.</a:t>
            </a:r>
            <a:endParaRPr lang="zh-CN" altLang="en-US" dirty="0"/>
          </a:p>
        </p:txBody>
      </p:sp>
      <p:cxnSp>
        <p:nvCxnSpPr>
          <p:cNvPr id="11" name="Straight Arrow Connector 4">
            <a:extLst>
              <a:ext uri="{FF2B5EF4-FFF2-40B4-BE49-F238E27FC236}">
                <a16:creationId xmlns:a16="http://schemas.microsoft.com/office/drawing/2014/main" id="{B2089384-B42E-4F8D-9CCA-BBD18E42B26A}"/>
              </a:ext>
            </a:extLst>
          </p:cNvPr>
          <p:cNvCxnSpPr>
            <a:cxnSpLocks/>
            <a:endCxn id="7" idx="0"/>
          </p:cNvCxnSpPr>
          <p:nvPr/>
        </p:nvCxnSpPr>
        <p:spPr>
          <a:xfrm flipH="1">
            <a:off x="2543735" y="5195047"/>
            <a:ext cx="82924" cy="25373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4">
            <a:extLst>
              <a:ext uri="{FF2B5EF4-FFF2-40B4-BE49-F238E27FC236}">
                <a16:creationId xmlns:a16="http://schemas.microsoft.com/office/drawing/2014/main" id="{B06BFE21-1EE2-4D79-AE12-60FAC2FBBC5E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9036424" y="5195047"/>
            <a:ext cx="118782" cy="25373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85109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7C499972-BBB9-4A00-BFFD-244994CBCD3C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∏"/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  <m:e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  <m:sup/>
                                  <m:e>
                                    <m:sSubSup>
                                      <m:sSubSup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𝛼</m:t>
                                        </m:r>
                                      </m:e>
                                      <m:sub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  <m:sup>
                                        <m:sSub>
                                          <m:sSubPr>
                                            <m:ctrlP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  <m:t>𝑅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sub>
                                        </m:sSub>
                                      </m:sup>
                                    </m:sSubSup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b="1" i="1" smtClean="0">
                                            <a:latin typeface="Cambria Math" panose="02040503050406030204" pitchFamily="18" charset="0"/>
                                          </a:rPr>
                                          <m:t>𝑨</m:t>
                                        </m:r>
                                      </m:e>
                                      <m:sub>
                                        <m:sSub>
                                          <m:sSubPr>
                                            <m:ctrlP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  <m:t>𝑅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sub>
                                        </m:sSub>
                                      </m:sub>
                                    </m:sSub>
                                  </m:e>
                                </m:nary>
                              </m:e>
                            </m:nary>
                          </m:e>
                        </m:d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altLang="zh-CN" dirty="0"/>
                  <a:t> to find all the answers for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,?</m:t>
                        </m:r>
                      </m:e>
                    </m:d>
                  </m:oMath>
                </a14:m>
                <a:endParaRPr lang="en-US" altLang="zh-CN" b="0" i="1" dirty="0">
                  <a:latin typeface="Cambria Math" panose="02040503050406030204" pitchFamily="18" charset="0"/>
                </a:endParaRPr>
              </a:p>
              <a:p>
                <a:pPr lvl="1"/>
                <a:r>
                  <a:rPr lang="en-US" altLang="zh-CN" b="0" dirty="0"/>
                  <a:t>Initialization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as a one-hot vector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sup>
                        </m:sSubSup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𝑨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sub>
                        </m:sSub>
                      </m:e>
                    </m:nary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𝜏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=0</m:t>
                            </m:r>
                          </m:sub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  <m:e>
                            <m:sSubSup>
                              <m:sSubSup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  <m: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𝒖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</m:sub>
                            </m:sSub>
                          </m:e>
                        </m:nary>
                      </m:e>
                    </m:d>
                  </m:oMath>
                </a14:m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𝜏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  <m:e>
                        <m:sSubSup>
                          <m:sSub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𝜏</m:t>
                            </m:r>
                          </m:sup>
                        </m:sSubSup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𝜏</m:t>
                            </m:r>
                          </m:sub>
                        </m:sSub>
                      </m:e>
                    </m:nary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7C499972-BBB9-4A00-BFFD-244994CBCD3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blipFill>
                <a:blip r:embed="rId2"/>
                <a:stretch>
                  <a:fillRect l="-1043" t="-14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>
            <a:extLst>
              <a:ext uri="{FF2B5EF4-FFF2-40B4-BE49-F238E27FC236}">
                <a16:creationId xmlns:a16="http://schemas.microsoft.com/office/drawing/2014/main" id="{F3E48ECB-9BF1-4A9D-9A0D-13FF31E7A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NeuralLP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AA17878-5C06-4F12-A3B9-9EE05A5F4F8A}"/>
              </a:ext>
            </a:extLst>
          </p:cNvPr>
          <p:cNvSpPr txBox="1"/>
          <p:nvPr/>
        </p:nvSpPr>
        <p:spPr>
          <a:xfrm>
            <a:off x="3729319" y="3559345"/>
            <a:ext cx="301662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>
                <a:solidFill>
                  <a:schemeClr val="accent1"/>
                </a:solidFill>
              </a:rPr>
              <a:t>attention over memory</a:t>
            </a:r>
            <a:endParaRPr lang="zh-CN" altLang="en-US" sz="2000" dirty="0">
              <a:solidFill>
                <a:schemeClr val="accent1"/>
              </a:solidFill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4078DE6E-53BC-4546-AC10-A6282E27CCB8}"/>
              </a:ext>
            </a:extLst>
          </p:cNvPr>
          <p:cNvSpPr txBox="1"/>
          <p:nvPr/>
        </p:nvSpPr>
        <p:spPr>
          <a:xfrm>
            <a:off x="470649" y="3559345"/>
            <a:ext cx="301662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>
                <a:solidFill>
                  <a:schemeClr val="accent1"/>
                </a:solidFill>
              </a:rPr>
              <a:t>predicted by controller</a:t>
            </a:r>
            <a:endParaRPr lang="zh-CN" altLang="en-US" sz="2000" dirty="0">
              <a:solidFill>
                <a:schemeClr val="accent1"/>
              </a:solidFill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AA2F24A-FE6B-4016-B544-40AA2D0A4DAA}"/>
              </a:ext>
            </a:extLst>
          </p:cNvPr>
          <p:cNvSpPr txBox="1"/>
          <p:nvPr/>
        </p:nvSpPr>
        <p:spPr>
          <a:xfrm>
            <a:off x="838200" y="5934670"/>
            <a:ext cx="105156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dirty="0">
                <a:solidFill>
                  <a:srgbClr val="222222"/>
                </a:solidFill>
                <a:effectLst/>
              </a:rPr>
              <a:t>Fan Yang, Zhilin Yang, and William W. Cohen. Differentiable learning of logical rules for knowledge base reasoning. </a:t>
            </a:r>
            <a:r>
              <a:rPr lang="en-US" altLang="zh-CN" b="0" i="1" dirty="0">
                <a:solidFill>
                  <a:srgbClr val="222222"/>
                </a:solidFill>
                <a:effectLst/>
              </a:rPr>
              <a:t>NIPS</a:t>
            </a:r>
            <a:r>
              <a:rPr lang="en-US" altLang="zh-CN" b="0" i="0" dirty="0">
                <a:solidFill>
                  <a:srgbClr val="222222"/>
                </a:solidFill>
                <a:effectLst/>
              </a:rPr>
              <a:t> 2017.</a:t>
            </a:r>
            <a:endParaRPr lang="zh-CN" altLang="en-US" dirty="0"/>
          </a:p>
        </p:txBody>
      </p:sp>
      <p:cxnSp>
        <p:nvCxnSpPr>
          <p:cNvPr id="14" name="Straight Arrow Connector 4">
            <a:extLst>
              <a:ext uri="{FF2B5EF4-FFF2-40B4-BE49-F238E27FC236}">
                <a16:creationId xmlns:a16="http://schemas.microsoft.com/office/drawing/2014/main" id="{D6E8DD7F-26AF-4F54-A8D1-BC31B5428587}"/>
              </a:ext>
            </a:extLst>
          </p:cNvPr>
          <p:cNvCxnSpPr>
            <a:cxnSpLocks/>
          </p:cNvCxnSpPr>
          <p:nvPr/>
        </p:nvCxnSpPr>
        <p:spPr>
          <a:xfrm flipH="1">
            <a:off x="2407024" y="3338170"/>
            <a:ext cx="376517" cy="28629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4">
            <a:extLst>
              <a:ext uri="{FF2B5EF4-FFF2-40B4-BE49-F238E27FC236}">
                <a16:creationId xmlns:a16="http://schemas.microsoft.com/office/drawing/2014/main" id="{81DB2DE5-E2EC-4673-B538-6EABB3771162}"/>
              </a:ext>
            </a:extLst>
          </p:cNvPr>
          <p:cNvCxnSpPr>
            <a:cxnSpLocks/>
          </p:cNvCxnSpPr>
          <p:nvPr/>
        </p:nvCxnSpPr>
        <p:spPr>
          <a:xfrm>
            <a:off x="4742329" y="3338170"/>
            <a:ext cx="239805" cy="28629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组合 5">
            <a:extLst>
              <a:ext uri="{FF2B5EF4-FFF2-40B4-BE49-F238E27FC236}">
                <a16:creationId xmlns:a16="http://schemas.microsoft.com/office/drawing/2014/main" id="{41F12867-346E-4D50-85D6-03CBBCAC4896}"/>
              </a:ext>
            </a:extLst>
          </p:cNvPr>
          <p:cNvGrpSpPr/>
          <p:nvPr/>
        </p:nvGrpSpPr>
        <p:grpSpPr>
          <a:xfrm>
            <a:off x="6438542" y="3167250"/>
            <a:ext cx="5117791" cy="2560294"/>
            <a:chOff x="6516155" y="3603205"/>
            <a:chExt cx="5117791" cy="2560294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22F1181A-0EF2-4946-B67F-0816D263C4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16155" y="3603205"/>
              <a:ext cx="5117791" cy="2560294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文本框 12">
                  <a:extLst>
                    <a:ext uri="{FF2B5EF4-FFF2-40B4-BE49-F238E27FC236}">
                      <a16:creationId xmlns:a16="http://schemas.microsoft.com/office/drawing/2014/main" id="{B26E9F75-0DFC-4161-8F9B-0711B7C06C37}"/>
                    </a:ext>
                  </a:extLst>
                </p:cNvPr>
                <p:cNvSpPr txBox="1"/>
                <p:nvPr/>
              </p:nvSpPr>
              <p:spPr>
                <a:xfrm>
                  <a:off x="11242802" y="4362670"/>
                  <a:ext cx="351630" cy="307777"/>
                </a:xfrm>
                <a:prstGeom prst="rect">
                  <a:avLst/>
                </a:prstGeom>
                <a:solidFill>
                  <a:srgbClr val="FFFFFF"/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sz="1400" dirty="0"/>
                </a:p>
              </p:txBody>
            </p:sp>
          </mc:Choice>
          <mc:Fallback xmlns="">
            <p:sp>
              <p:nvSpPr>
                <p:cNvPr id="13" name="文本框 12">
                  <a:extLst>
                    <a:ext uri="{FF2B5EF4-FFF2-40B4-BE49-F238E27FC236}">
                      <a16:creationId xmlns:a16="http://schemas.microsoft.com/office/drawing/2014/main" id="{B26E9F75-0DFC-4161-8F9B-0711B7C06C3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42802" y="4362670"/>
                  <a:ext cx="351630" cy="30777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文本框 15">
                  <a:extLst>
                    <a:ext uri="{FF2B5EF4-FFF2-40B4-BE49-F238E27FC236}">
                      <a16:creationId xmlns:a16="http://schemas.microsoft.com/office/drawing/2014/main" id="{2A926BB5-9F5E-4F02-B066-FBC1829B610D}"/>
                    </a:ext>
                  </a:extLst>
                </p:cNvPr>
                <p:cNvSpPr txBox="1"/>
                <p:nvPr/>
              </p:nvSpPr>
              <p:spPr>
                <a:xfrm>
                  <a:off x="11242802" y="5559424"/>
                  <a:ext cx="351630" cy="327077"/>
                </a:xfrm>
                <a:prstGeom prst="rect">
                  <a:avLst/>
                </a:prstGeom>
                <a:solidFill>
                  <a:srgbClr val="FFFFFF"/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ℛ</m:t>
                            </m:r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</m:sub>
                        </m:sSub>
                      </m:oMath>
                    </m:oMathPara>
                  </a14:m>
                  <a:endParaRPr lang="zh-CN" altLang="en-US" sz="1400" dirty="0"/>
                </a:p>
              </p:txBody>
            </p:sp>
          </mc:Choice>
          <mc:Fallback xmlns="">
            <p:sp>
              <p:nvSpPr>
                <p:cNvPr id="16" name="文本框 15">
                  <a:extLst>
                    <a:ext uri="{FF2B5EF4-FFF2-40B4-BE49-F238E27FC236}">
                      <a16:creationId xmlns:a16="http://schemas.microsoft.com/office/drawing/2014/main" id="{2A926BB5-9F5E-4F02-B066-FBC1829B610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42802" y="5559424"/>
                  <a:ext cx="351630" cy="327077"/>
                </a:xfrm>
                <a:prstGeom prst="rect">
                  <a:avLst/>
                </a:prstGeom>
                <a:blipFill>
                  <a:blip r:embed="rId5"/>
                  <a:stretch>
                    <a:fillRect r="-29825" b="-370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81964791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441437-B278-C148-964E-964DBECAB5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CN" dirty="0"/>
              <a:t>NeuralLP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C20865-C4B5-434F-9075-0A2FE953600C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CN" dirty="0"/>
              <a:t>Main results:</a:t>
            </a:r>
          </a:p>
          <a:p>
            <a:pPr lvl="1"/>
            <a:r>
              <a:rPr lang="en-CN" dirty="0"/>
              <a:t>Neural LP outperforms many knowledge graph embedding methods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37CF9AD-6C0A-443C-AFD8-C9660635A7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2449" y="2971639"/>
            <a:ext cx="9927102" cy="2989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34932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441437-B278-C148-964E-964DBECAB5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CN" altLang="zh-CN" dirty="0"/>
              <a:t>NeuralLP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C20865-C4B5-434F-9075-0A2FE953600C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CN" dirty="0"/>
              <a:t>Case study:</a:t>
            </a:r>
          </a:p>
          <a:p>
            <a:pPr lvl="1"/>
            <a:r>
              <a:rPr lang="en-CN" dirty="0"/>
              <a:t>The learned logic rules are quite intuitive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FD739A6-E7EA-4520-ACE6-9B374F34AD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5229" y="2860791"/>
            <a:ext cx="9641541" cy="2873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19034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441437-B278-C148-964E-964DBECAB5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CN" altLang="zh-CN" dirty="0"/>
              <a:t>NeuralLP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C20865-C4B5-434F-9075-0A2FE953600C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CN" dirty="0"/>
              <a:t>Inductive knowledge graph reasoning (</a:t>
            </a:r>
            <a:r>
              <a:rPr lang="en-US" dirty="0"/>
              <a:t>HITS</a:t>
            </a:r>
            <a:r>
              <a:rPr lang="en-CN" dirty="0"/>
              <a:t>@10):</a:t>
            </a:r>
          </a:p>
          <a:p>
            <a:pPr lvl="1"/>
            <a:r>
              <a:rPr lang="en-CN" dirty="0"/>
              <a:t>The learned rules can be used in other knowledge graphs for reasoning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F38DB00-C2FC-46FD-AFC2-FE246D5FD2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6331" y="3429000"/>
            <a:ext cx="6539751" cy="1481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8654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A6057D20-7379-4CAE-A196-19333F165D48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Select important logic rules for the query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with an agent</a:t>
                </a:r>
              </a:p>
              <a:p>
                <a:r>
                  <a:rPr lang="en-US" altLang="zh-CN" dirty="0"/>
                  <a:t>Collect the paths for reasoning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A6057D20-7379-4CAE-A196-19333F165D4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blipFill>
                <a:blip r:embed="rId3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>
            <a:extLst>
              <a:ext uri="{FF2B5EF4-FFF2-40B4-BE49-F238E27FC236}">
                <a16:creationId xmlns:a16="http://schemas.microsoft.com/office/drawing/2014/main" id="{B4BA1538-3D71-460C-90F8-A5B7BBDF0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DeepPath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B72617F-B4BA-47E9-8F1C-5964E7DBB4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7012" y="2745876"/>
            <a:ext cx="7117976" cy="327840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CCDEA66E-1D00-435C-A4E8-F29DF20F3F93}"/>
              </a:ext>
            </a:extLst>
          </p:cNvPr>
          <p:cNvSpPr txBox="1"/>
          <p:nvPr/>
        </p:nvSpPr>
        <p:spPr>
          <a:xfrm>
            <a:off x="838200" y="5970963"/>
            <a:ext cx="105156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dirty="0" err="1">
                <a:solidFill>
                  <a:srgbClr val="222222"/>
                </a:solidFill>
                <a:effectLst/>
              </a:rPr>
              <a:t>Wenhan</a:t>
            </a:r>
            <a:r>
              <a:rPr lang="en-US" altLang="zh-CN" b="0" i="0" dirty="0">
                <a:solidFill>
                  <a:srgbClr val="222222"/>
                </a:solidFill>
                <a:effectLst/>
              </a:rPr>
              <a:t> </a:t>
            </a:r>
            <a:r>
              <a:rPr lang="en-US" altLang="zh-CN" b="0" i="0" dirty="0" err="1">
                <a:solidFill>
                  <a:srgbClr val="222222"/>
                </a:solidFill>
                <a:effectLst/>
              </a:rPr>
              <a:t>Xiong</a:t>
            </a:r>
            <a:r>
              <a:rPr lang="en-US" altLang="zh-CN" b="0" i="0" dirty="0">
                <a:solidFill>
                  <a:srgbClr val="222222"/>
                </a:solidFill>
                <a:effectLst/>
              </a:rPr>
              <a:t>, </a:t>
            </a:r>
            <a:r>
              <a:rPr lang="en-US" altLang="zh-CN" b="0" i="0" dirty="0" err="1">
                <a:solidFill>
                  <a:srgbClr val="222222"/>
                </a:solidFill>
                <a:effectLst/>
              </a:rPr>
              <a:t>Thien</a:t>
            </a:r>
            <a:r>
              <a:rPr lang="en-US" altLang="zh-CN" b="0" i="0" dirty="0">
                <a:solidFill>
                  <a:srgbClr val="222222"/>
                </a:solidFill>
                <a:effectLst/>
              </a:rPr>
              <a:t> Hoang, and William Yang Wang. </a:t>
            </a:r>
            <a:r>
              <a:rPr lang="en-US" altLang="zh-CN" b="0" i="0" dirty="0" err="1">
                <a:solidFill>
                  <a:srgbClr val="222222"/>
                </a:solidFill>
                <a:effectLst/>
              </a:rPr>
              <a:t>DeepPath</a:t>
            </a:r>
            <a:r>
              <a:rPr lang="en-US" altLang="zh-CN" b="0" i="0" dirty="0">
                <a:solidFill>
                  <a:srgbClr val="222222"/>
                </a:solidFill>
                <a:effectLst/>
              </a:rPr>
              <a:t>: A reinforcement learning method for knowledge graph reasoning. </a:t>
            </a:r>
            <a:r>
              <a:rPr lang="en-US" altLang="zh-CN" b="0" i="1" dirty="0">
                <a:solidFill>
                  <a:srgbClr val="222222"/>
                </a:solidFill>
                <a:effectLst/>
              </a:rPr>
              <a:t>EMNLP </a:t>
            </a:r>
            <a:r>
              <a:rPr lang="en-US" altLang="zh-CN" b="0" i="0" dirty="0">
                <a:solidFill>
                  <a:srgbClr val="222222"/>
                </a:solidFill>
                <a:effectLst/>
              </a:rPr>
              <a:t>2017.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253576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D0F17-F0C7-3E4E-9F78-E98EF83990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CN" dirty="0"/>
              <a:t>Inductive Logic Programming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914569-DF17-4F42-A008-C95838469613}"/>
                  </a:ext>
                </a:extLst>
              </p:cNvPr>
              <p:cNvSpPr>
                <a:spLocks noGrp="1"/>
              </p:cNvSpPr>
              <p:nvPr>
                <p:ph idx="4294967295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/>
              <a:lstStyle/>
              <a:p>
                <a:r>
                  <a:rPr lang="en-CN" dirty="0"/>
                  <a:t>Problem description:</a:t>
                </a:r>
              </a:p>
              <a:p>
                <a:pPr lvl="1"/>
                <a:r>
                  <a:rPr lang="en-CN" dirty="0"/>
                  <a:t>Given: background facts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CN" dirty="0"/>
                  <a:t>, positive examples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CN" dirty="0"/>
                  <a:t>, negative examples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CN" dirty="0"/>
              </a:p>
              <a:p>
                <a:pPr lvl="1"/>
                <a:r>
                  <a:rPr lang="en-CN" dirty="0"/>
                  <a:t>Output: first-order logic rules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CN" dirty="0"/>
                  <a:t> such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⊨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∧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⊭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</m:oMath>
                </a14:m>
                <a:endParaRPr lang="en-CN" dirty="0"/>
              </a:p>
              <a:p>
                <a:pPr lvl="2"/>
                <a:r>
                  <a:rPr lang="en-CN" sz="2400" dirty="0"/>
                  <a:t>Applying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CN" sz="2400" dirty="0"/>
                  <a:t> to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CN" sz="2400" dirty="0"/>
                  <a:t> yields all positive examples in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endParaRPr lang="en-CN" sz="2400" dirty="0"/>
              </a:p>
              <a:p>
                <a:pPr lvl="2"/>
                <a:r>
                  <a:rPr lang="en-CN" sz="2400" dirty="0"/>
                  <a:t>Applying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CN" sz="2400" dirty="0"/>
                  <a:t> to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CN" sz="2400" dirty="0"/>
                  <a:t> yields none of negative examples in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US" altLang="zh-CN" sz="2400" b="0" dirty="0"/>
              </a:p>
              <a:p>
                <a:pPr lvl="1"/>
                <a:endParaRPr lang="en-CN" dirty="0"/>
              </a:p>
              <a:p>
                <a:r>
                  <a:rPr lang="en-CN" dirty="0"/>
                  <a:t>Key idea: generate-and-test</a:t>
                </a:r>
              </a:p>
              <a:p>
                <a:pPr lvl="1"/>
                <a:r>
                  <a:rPr lang="en-CN" dirty="0"/>
                  <a:t>Generate a set of candidate logic rules for reasoning</a:t>
                </a:r>
              </a:p>
              <a:p>
                <a:pPr lvl="1"/>
                <a:r>
                  <a:rPr lang="en-CN" dirty="0"/>
                  <a:t>Choose the most useful logic rules from all candidates</a:t>
                </a:r>
                <a:endParaRPr lang="en-CA" dirty="0"/>
              </a:p>
              <a:p>
                <a:pPr lvl="1"/>
                <a:endParaRPr lang="en-CN" dirty="0"/>
              </a:p>
              <a:p>
                <a:pPr lvl="2"/>
                <a:endParaRPr lang="en-CN" sz="2400" dirty="0"/>
              </a:p>
              <a:p>
                <a:pPr lvl="2"/>
                <a:endParaRPr lang="en-CN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914569-DF17-4F42-A008-C958384696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4294967295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8218898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831D2074-A427-4F01-82AE-3AA7C8D38A1E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838199" y="1825624"/>
                <a:ext cx="10560425" cy="4575176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dirty="0"/>
                  <a:t>Logic rules as a MDP problem</a:t>
                </a:r>
              </a:p>
              <a:p>
                <a:pPr lvl="1"/>
                <a:r>
                  <a:rPr lang="en-US" altLang="zh-CN" dirty="0"/>
                  <a:t>source entity, target entity, current entity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altLang="zh-CN" dirty="0"/>
              </a:p>
              <a:p>
                <a:pPr lvl="1"/>
                <a:r>
                  <a:rPr lang="en-US" altLang="zh-CN" dirty="0"/>
                  <a:t>state: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𝒆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𝒆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𝑡𝑎𝑟𝑔𝑒𝑡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𝒆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b="0" dirty="0"/>
                  <a:t>                              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𝒆</m:t>
                    </m:r>
                  </m:oMath>
                </a14:m>
                <a:r>
                  <a:rPr lang="en-US" altLang="zh-CN" dirty="0"/>
                  <a:t> is pretrained </a:t>
                </a:r>
                <a:r>
                  <a:rPr lang="en-US" altLang="zh-CN" dirty="0" err="1"/>
                  <a:t>TransE</a:t>
                </a:r>
                <a:r>
                  <a:rPr lang="en-US" altLang="zh-CN" dirty="0"/>
                  <a:t> embedding</a:t>
                </a:r>
                <a:endParaRPr lang="en-US" altLang="zh-CN" b="1" dirty="0"/>
              </a:p>
              <a:p>
                <a:pPr lvl="1"/>
                <a:r>
                  <a:rPr lang="en-US" altLang="zh-CN" dirty="0"/>
                  <a:t>actions: all relations</a:t>
                </a:r>
              </a:p>
              <a:p>
                <a:r>
                  <a:rPr lang="en-US" altLang="zh-CN" dirty="0"/>
                  <a:t>Rewards are crucial to the selection of logic rules</a:t>
                </a:r>
              </a:p>
              <a:p>
                <a:pPr lvl="1"/>
                <a:r>
                  <a:rPr lang="en-US" altLang="zh-CN" dirty="0"/>
                  <a:t>accuracy: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±1</m:t>
                    </m:r>
                  </m:oMath>
                </a14:m>
                <a:r>
                  <a:rPr lang="en-US" altLang="zh-CN" dirty="0"/>
                  <a:t>, whether the path connects the source and the target</a:t>
                </a:r>
              </a:p>
              <a:p>
                <a:pPr lvl="1"/>
                <a:r>
                  <a:rPr lang="en-US" altLang="zh-CN" dirty="0"/>
                  <a:t>efficiency: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𝑙𝑒𝑛𝑔𝑡h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altLang="zh-CN" dirty="0"/>
                  <a:t>, encourage the path to be short</a:t>
                </a:r>
              </a:p>
              <a:p>
                <a:pPr lvl="1"/>
                <a:r>
                  <a:rPr lang="en-US" altLang="zh-CN" dirty="0"/>
                  <a:t>diversity: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</m:d>
                      </m:den>
                    </m:f>
                    <m:nary>
                      <m:naryPr>
                        <m:chr m:val="∑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cos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𝒑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𝒑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altLang="zh-CN" dirty="0"/>
                  <a:t>, encourage the path to be different from existing paths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831D2074-A427-4F01-82AE-3AA7C8D38A1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838199" y="1825624"/>
                <a:ext cx="10560425" cy="4575176"/>
              </a:xfrm>
              <a:blipFill>
                <a:blip r:embed="rId2"/>
                <a:stretch>
                  <a:fillRect l="-981" t="-22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>
            <a:extLst>
              <a:ext uri="{FF2B5EF4-FFF2-40B4-BE49-F238E27FC236}">
                <a16:creationId xmlns:a16="http://schemas.microsoft.com/office/drawing/2014/main" id="{241C6DD4-BF41-476E-BD01-4F4CBDD21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DeepPath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4ED0C78-9D7F-4255-BC78-210247562C9F}"/>
              </a:ext>
            </a:extLst>
          </p:cNvPr>
          <p:cNvSpPr txBox="1"/>
          <p:nvPr/>
        </p:nvSpPr>
        <p:spPr>
          <a:xfrm>
            <a:off x="838200" y="5970963"/>
            <a:ext cx="105156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dirty="0" err="1">
                <a:solidFill>
                  <a:srgbClr val="222222"/>
                </a:solidFill>
                <a:effectLst/>
              </a:rPr>
              <a:t>Wenhan</a:t>
            </a:r>
            <a:r>
              <a:rPr lang="en-US" altLang="zh-CN" b="0" i="0" dirty="0">
                <a:solidFill>
                  <a:srgbClr val="222222"/>
                </a:solidFill>
                <a:effectLst/>
              </a:rPr>
              <a:t> </a:t>
            </a:r>
            <a:r>
              <a:rPr lang="en-US" altLang="zh-CN" b="0" i="0" dirty="0" err="1">
                <a:solidFill>
                  <a:srgbClr val="222222"/>
                </a:solidFill>
                <a:effectLst/>
              </a:rPr>
              <a:t>Xiong</a:t>
            </a:r>
            <a:r>
              <a:rPr lang="en-US" altLang="zh-CN" b="0" i="0" dirty="0">
                <a:solidFill>
                  <a:srgbClr val="222222"/>
                </a:solidFill>
                <a:effectLst/>
              </a:rPr>
              <a:t>, </a:t>
            </a:r>
            <a:r>
              <a:rPr lang="en-US" altLang="zh-CN" b="0" i="0" dirty="0" err="1">
                <a:solidFill>
                  <a:srgbClr val="222222"/>
                </a:solidFill>
                <a:effectLst/>
              </a:rPr>
              <a:t>Thien</a:t>
            </a:r>
            <a:r>
              <a:rPr lang="en-US" altLang="zh-CN" b="0" i="0" dirty="0">
                <a:solidFill>
                  <a:srgbClr val="222222"/>
                </a:solidFill>
                <a:effectLst/>
              </a:rPr>
              <a:t> Hoang, and William Yang Wang. </a:t>
            </a:r>
            <a:r>
              <a:rPr lang="en-US" altLang="zh-CN" b="0" i="0" dirty="0" err="1">
                <a:solidFill>
                  <a:srgbClr val="222222"/>
                </a:solidFill>
                <a:effectLst/>
              </a:rPr>
              <a:t>DeepPath</a:t>
            </a:r>
            <a:r>
              <a:rPr lang="en-US" altLang="zh-CN" b="0" i="0" dirty="0">
                <a:solidFill>
                  <a:srgbClr val="222222"/>
                </a:solidFill>
                <a:effectLst/>
              </a:rPr>
              <a:t>: A reinforcement learning method for knowledge graph reasoning. </a:t>
            </a:r>
            <a:r>
              <a:rPr lang="en-US" altLang="zh-CN" b="0" i="1" dirty="0">
                <a:solidFill>
                  <a:srgbClr val="222222"/>
                </a:solidFill>
                <a:effectLst/>
              </a:rPr>
              <a:t>EMNLP </a:t>
            </a:r>
            <a:r>
              <a:rPr lang="en-US" altLang="zh-CN" b="0" i="0" dirty="0">
                <a:solidFill>
                  <a:srgbClr val="222222"/>
                </a:solidFill>
                <a:effectLst/>
              </a:rPr>
              <a:t>2017.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435176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79767122-DF97-4A42-B4AE-B98EFA98062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CN" dirty="0"/>
              <a:t>Reason missing links</a:t>
            </a:r>
          </a:p>
          <a:p>
            <a:pPr lvl="1"/>
            <a:r>
              <a:rPr lang="en-US" altLang="zh-CN" dirty="0"/>
              <a:t>Build a vocabulary of frequently sampled logic rules</a:t>
            </a:r>
          </a:p>
          <a:p>
            <a:pPr lvl="1"/>
            <a:r>
              <a:rPr lang="en-US" altLang="zh-CN" dirty="0"/>
              <a:t>Use the agent to collect paths for a given query triplet</a:t>
            </a:r>
          </a:p>
          <a:p>
            <a:pPr lvl="1"/>
            <a:r>
              <a:rPr lang="en-US" altLang="zh-CN" dirty="0"/>
              <a:t>Train a classifier over the count of different paths</a:t>
            </a:r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EA876B52-79A6-4B93-86CA-1337D8131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DeepPath</a:t>
            </a:r>
            <a:endParaRPr lang="zh-CN" altLang="en-US" dirty="0"/>
          </a:p>
        </p:txBody>
      </p:sp>
      <p:graphicFrame>
        <p:nvGraphicFramePr>
          <p:cNvPr id="4" name="表格 133">
            <a:extLst>
              <a:ext uri="{FF2B5EF4-FFF2-40B4-BE49-F238E27FC236}">
                <a16:creationId xmlns:a16="http://schemas.microsoft.com/office/drawing/2014/main" id="{7E748632-6D8B-4BAD-B9EF-0794651A4E3D}"/>
              </a:ext>
            </a:extLst>
          </p:cNvPr>
          <p:cNvGraphicFramePr>
            <a:graphicFrameLocks noGrp="1"/>
          </p:cNvGraphicFramePr>
          <p:nvPr/>
        </p:nvGraphicFramePr>
        <p:xfrm>
          <a:off x="7131321" y="4500100"/>
          <a:ext cx="1903080" cy="4036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0616">
                  <a:extLst>
                    <a:ext uri="{9D8B030D-6E8A-4147-A177-3AD203B41FA5}">
                      <a16:colId xmlns:a16="http://schemas.microsoft.com/office/drawing/2014/main" val="44713070"/>
                    </a:ext>
                  </a:extLst>
                </a:gridCol>
                <a:gridCol w="380616">
                  <a:extLst>
                    <a:ext uri="{9D8B030D-6E8A-4147-A177-3AD203B41FA5}">
                      <a16:colId xmlns:a16="http://schemas.microsoft.com/office/drawing/2014/main" val="4161699596"/>
                    </a:ext>
                  </a:extLst>
                </a:gridCol>
                <a:gridCol w="380616">
                  <a:extLst>
                    <a:ext uri="{9D8B030D-6E8A-4147-A177-3AD203B41FA5}">
                      <a16:colId xmlns:a16="http://schemas.microsoft.com/office/drawing/2014/main" val="2774639750"/>
                    </a:ext>
                  </a:extLst>
                </a:gridCol>
                <a:gridCol w="380616">
                  <a:extLst>
                    <a:ext uri="{9D8B030D-6E8A-4147-A177-3AD203B41FA5}">
                      <a16:colId xmlns:a16="http://schemas.microsoft.com/office/drawing/2014/main" val="3022334346"/>
                    </a:ext>
                  </a:extLst>
                </a:gridCol>
                <a:gridCol w="380616">
                  <a:extLst>
                    <a:ext uri="{9D8B030D-6E8A-4147-A177-3AD203B41FA5}">
                      <a16:colId xmlns:a16="http://schemas.microsoft.com/office/drawing/2014/main" val="1121730497"/>
                    </a:ext>
                  </a:extLst>
                </a:gridCol>
              </a:tblGrid>
              <a:tr h="40153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chemeClr val="tx1"/>
                          </a:solidFill>
                        </a:rPr>
                        <a:t>...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marL="98867" marR="98867" marT="49433" marB="4943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marL="98867" marR="98867" marT="49433" marB="4943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chemeClr val="tx1"/>
                          </a:solidFill>
                        </a:rPr>
                        <a:t>...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marL="98867" marR="98867" marT="49433" marB="4943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marL="98867" marR="98867" marT="49433" marB="4943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chemeClr val="tx1"/>
                          </a:solidFill>
                        </a:rPr>
                        <a:t>...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marL="98867" marR="98867" marT="49433" marB="4943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29878112"/>
                  </a:ext>
                </a:extLst>
              </a:tr>
            </a:tbl>
          </a:graphicData>
        </a:graphic>
      </p:graphicFrame>
      <p:sp>
        <p:nvSpPr>
          <p:cNvPr id="25" name="文本框 24">
            <a:extLst>
              <a:ext uri="{FF2B5EF4-FFF2-40B4-BE49-F238E27FC236}">
                <a16:creationId xmlns:a16="http://schemas.microsoft.com/office/drawing/2014/main" id="{7B6D5F18-4952-4564-B4E8-BBBBFF6BC397}"/>
              </a:ext>
            </a:extLst>
          </p:cNvPr>
          <p:cNvSpPr txBox="1"/>
          <p:nvPr/>
        </p:nvSpPr>
        <p:spPr>
          <a:xfrm rot="20638323">
            <a:off x="7287285" y="5073399"/>
            <a:ext cx="14726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/>
              <a:t>son, like, like</a:t>
            </a:r>
            <a:r>
              <a:rPr lang="en-US" altLang="zh-CN" sz="1600" baseline="30000" dirty="0"/>
              <a:t>-1</a:t>
            </a:r>
            <a:endParaRPr lang="zh-CN" altLang="en-US" sz="1600" baseline="30000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3340C115-DB91-4C37-94F0-E83D1EFB927E}"/>
              </a:ext>
            </a:extLst>
          </p:cNvPr>
          <p:cNvSpPr/>
          <p:nvPr/>
        </p:nvSpPr>
        <p:spPr>
          <a:xfrm>
            <a:off x="7356149" y="3499571"/>
            <a:ext cx="1377768" cy="45103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</a:rPr>
              <a:t>classifier</a:t>
            </a:r>
            <a:endParaRPr lang="zh-CN" altLang="en-US" sz="2000" dirty="0">
              <a:solidFill>
                <a:schemeClr val="tx1"/>
              </a:solidFill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BB8BA014-88CE-475C-BB71-881663CDC1F1}"/>
              </a:ext>
            </a:extLst>
          </p:cNvPr>
          <p:cNvSpPr txBox="1"/>
          <p:nvPr/>
        </p:nvSpPr>
        <p:spPr>
          <a:xfrm rot="20638323">
            <a:off x="6457712" y="5021090"/>
            <a:ext cx="14726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/>
              <a:t>friend, friend</a:t>
            </a:r>
            <a:endParaRPr lang="zh-CN" altLang="en-US" sz="1600" baseline="30000" dirty="0"/>
          </a:p>
        </p:txBody>
      </p:sp>
      <p:sp>
        <p:nvSpPr>
          <p:cNvPr id="28" name="箭头: 下 27">
            <a:extLst>
              <a:ext uri="{FF2B5EF4-FFF2-40B4-BE49-F238E27FC236}">
                <a16:creationId xmlns:a16="http://schemas.microsoft.com/office/drawing/2014/main" id="{7A7F3358-AFDC-4758-8361-D94C7B428821}"/>
              </a:ext>
            </a:extLst>
          </p:cNvPr>
          <p:cNvSpPr/>
          <p:nvPr/>
        </p:nvSpPr>
        <p:spPr>
          <a:xfrm flipV="1">
            <a:off x="7872299" y="4026091"/>
            <a:ext cx="345467" cy="40153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/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AABF8F08-89E3-4E11-B04A-DDB7FDA6F0E7}"/>
              </a:ext>
            </a:extLst>
          </p:cNvPr>
          <p:cNvGrpSpPr/>
          <p:nvPr/>
        </p:nvGrpSpPr>
        <p:grpSpPr>
          <a:xfrm>
            <a:off x="2946152" y="3611125"/>
            <a:ext cx="2179260" cy="2134216"/>
            <a:chOff x="3676711" y="4097830"/>
            <a:chExt cx="1865405" cy="1826848"/>
          </a:xfrm>
        </p:grpSpPr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6E7B5878-6D74-4172-AFFB-A9CBB66CB002}"/>
                </a:ext>
              </a:extLst>
            </p:cNvPr>
            <p:cNvSpPr/>
            <p:nvPr/>
          </p:nvSpPr>
          <p:spPr>
            <a:xfrm>
              <a:off x="4488794" y="4942464"/>
              <a:ext cx="229948" cy="229948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C6E8FEA2-B8CA-4575-A28F-F3D1B3853E34}"/>
                </a:ext>
              </a:extLst>
            </p:cNvPr>
            <p:cNvCxnSpPr>
              <a:cxnSpLocks/>
              <a:stCxn id="18" idx="5"/>
              <a:endCxn id="6" idx="2"/>
            </p:cNvCxnSpPr>
            <p:nvPr/>
          </p:nvCxnSpPr>
          <p:spPr>
            <a:xfrm>
              <a:off x="3873733" y="4712616"/>
              <a:ext cx="615061" cy="344822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844DB081-CEFC-4712-A7A3-66ACCE4F5F21}"/>
                </a:ext>
              </a:extLst>
            </p:cNvPr>
            <p:cNvCxnSpPr>
              <a:cxnSpLocks/>
              <a:stCxn id="6" idx="6"/>
              <a:endCxn id="17" idx="3"/>
            </p:cNvCxnSpPr>
            <p:nvPr/>
          </p:nvCxnSpPr>
          <p:spPr>
            <a:xfrm flipV="1">
              <a:off x="4718742" y="4712616"/>
              <a:ext cx="627101" cy="344822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AC232F0A-52A1-4CF5-9E5A-D3D97CA4065A}"/>
                </a:ext>
              </a:extLst>
            </p:cNvPr>
            <p:cNvSpPr/>
            <p:nvPr/>
          </p:nvSpPr>
          <p:spPr>
            <a:xfrm>
              <a:off x="4481070" y="4097830"/>
              <a:ext cx="229948" cy="229948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7D1A1262-F3FF-403D-B0E5-FE9B59CAECC5}"/>
                </a:ext>
              </a:extLst>
            </p:cNvPr>
            <p:cNvCxnSpPr>
              <a:cxnSpLocks/>
              <a:stCxn id="9" idx="6"/>
              <a:endCxn id="17" idx="1"/>
            </p:cNvCxnSpPr>
            <p:nvPr/>
          </p:nvCxnSpPr>
          <p:spPr>
            <a:xfrm>
              <a:off x="4711018" y="4212804"/>
              <a:ext cx="634825" cy="337214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3AE36566-250A-4554-8CF4-A7D0BFFBD26D}"/>
                </a:ext>
              </a:extLst>
            </p:cNvPr>
            <p:cNvCxnSpPr>
              <a:cxnSpLocks/>
              <a:stCxn id="18" idx="7"/>
              <a:endCxn id="9" idx="2"/>
            </p:cNvCxnSpPr>
            <p:nvPr/>
          </p:nvCxnSpPr>
          <p:spPr>
            <a:xfrm flipV="1">
              <a:off x="3873733" y="4212804"/>
              <a:ext cx="607337" cy="337214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30D6AD85-57DF-4408-AF52-6B889BEB568B}"/>
                </a:ext>
              </a:extLst>
            </p:cNvPr>
            <p:cNvSpPr/>
            <p:nvPr/>
          </p:nvSpPr>
          <p:spPr>
            <a:xfrm>
              <a:off x="4184273" y="5523715"/>
              <a:ext cx="229948" cy="229948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DAF428ED-0FC5-480F-A41C-AE3532DFDA19}"/>
                </a:ext>
              </a:extLst>
            </p:cNvPr>
            <p:cNvSpPr/>
            <p:nvPr/>
          </p:nvSpPr>
          <p:spPr>
            <a:xfrm>
              <a:off x="4805354" y="5523715"/>
              <a:ext cx="229948" cy="229948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BC5F20E7-C802-4B14-ACAB-082AAD81A5C4}"/>
                </a:ext>
              </a:extLst>
            </p:cNvPr>
            <p:cNvCxnSpPr>
              <a:cxnSpLocks/>
              <a:stCxn id="18" idx="4"/>
              <a:endCxn id="12" idx="2"/>
            </p:cNvCxnSpPr>
            <p:nvPr/>
          </p:nvCxnSpPr>
          <p:spPr>
            <a:xfrm>
              <a:off x="3792434" y="4746291"/>
              <a:ext cx="391839" cy="892398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E7BA769F-0E51-40B4-B872-3659D248E3EC}"/>
                </a:ext>
              </a:extLst>
            </p:cNvPr>
            <p:cNvCxnSpPr>
              <a:cxnSpLocks/>
              <a:stCxn id="17" idx="4"/>
              <a:endCxn id="13" idx="6"/>
            </p:cNvCxnSpPr>
            <p:nvPr/>
          </p:nvCxnSpPr>
          <p:spPr>
            <a:xfrm flipH="1">
              <a:off x="5035302" y="4746291"/>
              <a:ext cx="391840" cy="892398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F43171D9-41C8-42B9-80C0-1E77C307F4D7}"/>
                </a:ext>
              </a:extLst>
            </p:cNvPr>
            <p:cNvCxnSpPr>
              <a:cxnSpLocks/>
              <a:stCxn id="12" idx="6"/>
              <a:endCxn id="13" idx="2"/>
            </p:cNvCxnSpPr>
            <p:nvPr/>
          </p:nvCxnSpPr>
          <p:spPr>
            <a:xfrm>
              <a:off x="4414221" y="5638689"/>
              <a:ext cx="391133" cy="0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9F288B18-75BA-44C0-8479-529FE2D1C8A7}"/>
                </a:ext>
              </a:extLst>
            </p:cNvPr>
            <p:cNvSpPr/>
            <p:nvPr/>
          </p:nvSpPr>
          <p:spPr>
            <a:xfrm>
              <a:off x="5312168" y="4516343"/>
              <a:ext cx="229948" cy="229948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CB8B2C43-576D-4A1A-8698-DAC51784C4F3}"/>
                </a:ext>
              </a:extLst>
            </p:cNvPr>
            <p:cNvSpPr/>
            <p:nvPr/>
          </p:nvSpPr>
          <p:spPr>
            <a:xfrm>
              <a:off x="3677460" y="4516343"/>
              <a:ext cx="229948" cy="229948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E307A783-E027-46F9-8751-037B69D2B2A8}"/>
                </a:ext>
              </a:extLst>
            </p:cNvPr>
            <p:cNvSpPr txBox="1"/>
            <p:nvPr/>
          </p:nvSpPr>
          <p:spPr>
            <a:xfrm rot="19887311">
              <a:off x="3749491" y="4127796"/>
              <a:ext cx="675503" cy="2897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/>
                <a:t>friend</a:t>
              </a:r>
              <a:endParaRPr lang="zh-CN" altLang="en-US" sz="1600" dirty="0"/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7D9B560A-49F5-4807-B76F-635D137C3BB9}"/>
                </a:ext>
              </a:extLst>
            </p:cNvPr>
            <p:cNvSpPr txBox="1"/>
            <p:nvPr/>
          </p:nvSpPr>
          <p:spPr>
            <a:xfrm rot="1674613">
              <a:off x="4735151" y="4106360"/>
              <a:ext cx="675503" cy="2897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/>
                <a:t>friend</a:t>
              </a:r>
              <a:endParaRPr lang="zh-CN" altLang="en-US" sz="1600" dirty="0"/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010A6835-4C3A-4093-868D-EAB36BDAD499}"/>
                </a:ext>
              </a:extLst>
            </p:cNvPr>
            <p:cNvSpPr txBox="1"/>
            <p:nvPr/>
          </p:nvSpPr>
          <p:spPr>
            <a:xfrm rot="19885865">
              <a:off x="4602582" y="4628096"/>
              <a:ext cx="675503" cy="2897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/>
                <a:t>friend</a:t>
              </a:r>
              <a:endParaRPr lang="zh-CN" altLang="en-US" sz="1600" dirty="0"/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14F11CA2-9E73-4E92-8A75-D9F7412553AE}"/>
                </a:ext>
              </a:extLst>
            </p:cNvPr>
            <p:cNvSpPr txBox="1"/>
            <p:nvPr/>
          </p:nvSpPr>
          <p:spPr>
            <a:xfrm rot="3971645">
              <a:off x="3483857" y="5027514"/>
              <a:ext cx="675503" cy="2897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/>
                <a:t>son</a:t>
              </a:r>
              <a:endParaRPr lang="zh-CN" altLang="en-US" sz="1600" dirty="0"/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4E5B5339-0C66-48CD-852E-774AFFEBF6F4}"/>
                </a:ext>
              </a:extLst>
            </p:cNvPr>
            <p:cNvSpPr txBox="1"/>
            <p:nvPr/>
          </p:nvSpPr>
          <p:spPr>
            <a:xfrm rot="17604257">
              <a:off x="5052636" y="5054771"/>
              <a:ext cx="675503" cy="2897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/>
                <a:t>like</a:t>
              </a:r>
              <a:endParaRPr lang="zh-CN" altLang="en-US" sz="1600" dirty="0"/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8B984D5D-77E0-47DD-B6A7-62EFF6E96A51}"/>
                </a:ext>
              </a:extLst>
            </p:cNvPr>
            <p:cNvSpPr txBox="1"/>
            <p:nvPr/>
          </p:nvSpPr>
          <p:spPr>
            <a:xfrm>
              <a:off x="4263995" y="5634882"/>
              <a:ext cx="675503" cy="2897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/>
                <a:t>like</a:t>
              </a:r>
              <a:endParaRPr lang="zh-CN" altLang="en-US" sz="1600" dirty="0"/>
            </a:p>
          </p:txBody>
        </p:sp>
        <p:cxnSp>
          <p:nvCxnSpPr>
            <p:cNvPr id="29" name="直接连接符 28">
              <a:extLst>
                <a:ext uri="{FF2B5EF4-FFF2-40B4-BE49-F238E27FC236}">
                  <a16:creationId xmlns:a16="http://schemas.microsoft.com/office/drawing/2014/main" id="{35889515-1AF2-492C-8036-641C1617A05C}"/>
                </a:ext>
              </a:extLst>
            </p:cNvPr>
            <p:cNvCxnSpPr>
              <a:cxnSpLocks/>
              <a:stCxn id="18" idx="6"/>
              <a:endCxn id="17" idx="2"/>
            </p:cNvCxnSpPr>
            <p:nvPr/>
          </p:nvCxnSpPr>
          <p:spPr>
            <a:xfrm>
              <a:off x="3907408" y="4631317"/>
              <a:ext cx="1404760" cy="0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  <a:prstDash val="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35BBA814-D31B-4F97-9E8F-161C3176ACF9}"/>
                </a:ext>
              </a:extLst>
            </p:cNvPr>
            <p:cNvSpPr txBox="1"/>
            <p:nvPr/>
          </p:nvSpPr>
          <p:spPr>
            <a:xfrm rot="1791623">
              <a:off x="3907354" y="4616791"/>
              <a:ext cx="675503" cy="2897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/>
                <a:t>friend</a:t>
              </a:r>
              <a:endParaRPr lang="zh-CN" altLang="en-US" sz="1600" dirty="0"/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F3455F52-9F68-4E4A-B88A-A4835023830E}"/>
                </a:ext>
              </a:extLst>
            </p:cNvPr>
            <p:cNvSpPr txBox="1"/>
            <p:nvPr/>
          </p:nvSpPr>
          <p:spPr>
            <a:xfrm>
              <a:off x="4263995" y="4326620"/>
              <a:ext cx="675503" cy="2897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chemeClr val="accent6">
                      <a:lumMod val="75000"/>
                    </a:schemeClr>
                  </a:solidFill>
                </a:rPr>
                <a:t>friend?</a:t>
              </a:r>
              <a:endParaRPr lang="zh-CN" altLang="en-US" sz="1600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</p:grpSp>
      <p:sp>
        <p:nvSpPr>
          <p:cNvPr id="33" name="右大括号 32">
            <a:extLst>
              <a:ext uri="{FF2B5EF4-FFF2-40B4-BE49-F238E27FC236}">
                <a16:creationId xmlns:a16="http://schemas.microsoft.com/office/drawing/2014/main" id="{52FDC2FB-3E81-46CB-A2C9-B5E1DD27210A}"/>
              </a:ext>
            </a:extLst>
          </p:cNvPr>
          <p:cNvSpPr/>
          <p:nvPr/>
        </p:nvSpPr>
        <p:spPr>
          <a:xfrm rot="5400000">
            <a:off x="7952872" y="4622757"/>
            <a:ext cx="259976" cy="1903080"/>
          </a:xfrm>
          <a:prstGeom prst="rightBrace">
            <a:avLst>
              <a:gd name="adj1" fmla="val 34195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EF74BBD1-AB99-4B7C-8003-310D9EEAB831}"/>
              </a:ext>
            </a:extLst>
          </p:cNvPr>
          <p:cNvSpPr txBox="1"/>
          <p:nvPr/>
        </p:nvSpPr>
        <p:spPr>
          <a:xfrm>
            <a:off x="7444898" y="5656428"/>
            <a:ext cx="12890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vocabulary</a:t>
            </a:r>
            <a:endParaRPr lang="zh-CN" altLang="en-US" dirty="0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B285D77D-CD32-4D67-85E0-5A2C7B6FF076}"/>
              </a:ext>
            </a:extLst>
          </p:cNvPr>
          <p:cNvSpPr txBox="1"/>
          <p:nvPr/>
        </p:nvSpPr>
        <p:spPr>
          <a:xfrm>
            <a:off x="838200" y="5970963"/>
            <a:ext cx="105156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dirty="0" err="1">
                <a:solidFill>
                  <a:srgbClr val="222222"/>
                </a:solidFill>
                <a:effectLst/>
              </a:rPr>
              <a:t>Wenhan</a:t>
            </a:r>
            <a:r>
              <a:rPr lang="en-US" altLang="zh-CN" b="0" i="0" dirty="0">
                <a:solidFill>
                  <a:srgbClr val="222222"/>
                </a:solidFill>
                <a:effectLst/>
              </a:rPr>
              <a:t> </a:t>
            </a:r>
            <a:r>
              <a:rPr lang="en-US" altLang="zh-CN" b="0" i="0" dirty="0" err="1">
                <a:solidFill>
                  <a:srgbClr val="222222"/>
                </a:solidFill>
                <a:effectLst/>
              </a:rPr>
              <a:t>Xiong</a:t>
            </a:r>
            <a:r>
              <a:rPr lang="en-US" altLang="zh-CN" b="0" i="0" dirty="0">
                <a:solidFill>
                  <a:srgbClr val="222222"/>
                </a:solidFill>
                <a:effectLst/>
              </a:rPr>
              <a:t>, </a:t>
            </a:r>
            <a:r>
              <a:rPr lang="en-US" altLang="zh-CN" b="0" i="0" dirty="0" err="1">
                <a:solidFill>
                  <a:srgbClr val="222222"/>
                </a:solidFill>
                <a:effectLst/>
              </a:rPr>
              <a:t>Thien</a:t>
            </a:r>
            <a:r>
              <a:rPr lang="en-US" altLang="zh-CN" b="0" i="0" dirty="0">
                <a:solidFill>
                  <a:srgbClr val="222222"/>
                </a:solidFill>
                <a:effectLst/>
              </a:rPr>
              <a:t> Hoang, and William Yang Wang. </a:t>
            </a:r>
            <a:r>
              <a:rPr lang="en-US" altLang="zh-CN" b="0" i="0" dirty="0" err="1">
                <a:solidFill>
                  <a:srgbClr val="222222"/>
                </a:solidFill>
                <a:effectLst/>
              </a:rPr>
              <a:t>DeepPath</a:t>
            </a:r>
            <a:r>
              <a:rPr lang="en-US" altLang="zh-CN" b="0" i="0" dirty="0">
                <a:solidFill>
                  <a:srgbClr val="222222"/>
                </a:solidFill>
                <a:effectLst/>
              </a:rPr>
              <a:t>: A reinforcement learning method for knowledge graph reasoning. </a:t>
            </a:r>
            <a:r>
              <a:rPr lang="en-US" altLang="zh-CN" b="0" i="1" dirty="0">
                <a:solidFill>
                  <a:srgbClr val="222222"/>
                </a:solidFill>
                <a:effectLst/>
              </a:rPr>
              <a:t>EMNLP </a:t>
            </a:r>
            <a:r>
              <a:rPr lang="en-US" altLang="zh-CN" b="0" i="0" dirty="0">
                <a:solidFill>
                  <a:srgbClr val="222222"/>
                </a:solidFill>
                <a:effectLst/>
              </a:rPr>
              <a:t>2017.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422415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CFCA150-8777-45D0-AE09-19705CE440F4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zh-CN" dirty="0"/>
              <a:t>Combine path-based methods with neural networks</a:t>
            </a:r>
          </a:p>
          <a:p>
            <a:pPr lvl="1"/>
            <a:endParaRPr lang="en-US" altLang="zh-CN" dirty="0"/>
          </a:p>
          <a:p>
            <a:r>
              <a:rPr lang="en-US" altLang="zh-CN" dirty="0"/>
              <a:t>Traditional path-based methods</a:t>
            </a:r>
          </a:p>
          <a:p>
            <a:pPr lvl="1"/>
            <a:r>
              <a:rPr lang="en-US" altLang="zh-CN" dirty="0"/>
              <a:t>Katz index, personalized PageRank, graph distance, …</a:t>
            </a:r>
          </a:p>
          <a:p>
            <a:pPr lvl="1"/>
            <a:r>
              <a:rPr lang="en-US" altLang="zh-CN" dirty="0"/>
              <a:t>Interpretability via paths</a:t>
            </a:r>
          </a:p>
          <a:p>
            <a:pPr lvl="1"/>
            <a:r>
              <a:rPr lang="en-US" altLang="zh-CN" dirty="0"/>
              <a:t>Inductive</a:t>
            </a:r>
          </a:p>
          <a:p>
            <a:pPr lvl="1"/>
            <a:r>
              <a:rPr lang="en-US" altLang="zh-CN" dirty="0"/>
              <a:t>Scalability via dynamic programming</a:t>
            </a:r>
          </a:p>
          <a:p>
            <a:pPr lvl="1"/>
            <a:r>
              <a:rPr lang="en-US" altLang="zh-CN" dirty="0"/>
              <a:t>Limited capacity and generalization ability</a:t>
            </a:r>
          </a:p>
          <a:p>
            <a:pPr lvl="1"/>
            <a:endParaRPr lang="en-US" altLang="zh-CN" dirty="0"/>
          </a:p>
          <a:p>
            <a:r>
              <a:rPr lang="en-US" altLang="zh-CN" sz="2800" dirty="0"/>
              <a:t>Can we parameterize them with NNs?</a:t>
            </a:r>
          </a:p>
          <a:p>
            <a:endParaRPr lang="zh-CN" alt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811A4CB6-405E-4615-BD33-EDDDF599AD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CN" dirty="0"/>
              <a:t>Neural Bellman-Ford Networks</a:t>
            </a:r>
            <a:endParaRPr lang="zh-CN" altLang="en-US" dirty="0"/>
          </a:p>
        </p:txBody>
      </p:sp>
      <p:sp>
        <p:nvSpPr>
          <p:cNvPr id="6" name="乘号 5">
            <a:extLst>
              <a:ext uri="{FF2B5EF4-FFF2-40B4-BE49-F238E27FC236}">
                <a16:creationId xmlns:a16="http://schemas.microsoft.com/office/drawing/2014/main" id="{EF52652C-FF62-4EF5-AD48-35B26EC276E9}"/>
              </a:ext>
            </a:extLst>
          </p:cNvPr>
          <p:cNvSpPr/>
          <p:nvPr/>
        </p:nvSpPr>
        <p:spPr>
          <a:xfrm>
            <a:off x="7064790" y="4723897"/>
            <a:ext cx="532025" cy="532025"/>
          </a:xfrm>
          <a:prstGeom prst="mathMultiply">
            <a:avLst>
              <a:gd name="adj1" fmla="val 16489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0754AAFB-4B3D-47E4-9632-3D5744EFDCBF}"/>
              </a:ext>
            </a:extLst>
          </p:cNvPr>
          <p:cNvGrpSpPr/>
          <p:nvPr/>
        </p:nvGrpSpPr>
        <p:grpSpPr>
          <a:xfrm>
            <a:off x="7042448" y="3496022"/>
            <a:ext cx="577627" cy="547169"/>
            <a:chOff x="6359520" y="4068393"/>
            <a:chExt cx="622919" cy="590073"/>
          </a:xfrm>
        </p:grpSpPr>
        <p:sp>
          <p:nvSpPr>
            <p:cNvPr id="8" name="减号 7">
              <a:extLst>
                <a:ext uri="{FF2B5EF4-FFF2-40B4-BE49-F238E27FC236}">
                  <a16:creationId xmlns:a16="http://schemas.microsoft.com/office/drawing/2014/main" id="{CD833ED7-3ED0-4414-9A2E-500C7F931D96}"/>
                </a:ext>
              </a:extLst>
            </p:cNvPr>
            <p:cNvSpPr/>
            <p:nvPr/>
          </p:nvSpPr>
          <p:spPr>
            <a:xfrm rot="18872509">
              <a:off x="6433302" y="4043789"/>
              <a:ext cx="524534" cy="573741"/>
            </a:xfrm>
            <a:prstGeom prst="mathMinus">
              <a:avLst>
                <a:gd name="adj1" fmla="val 16680"/>
              </a:avLst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减号 8">
              <a:extLst>
                <a:ext uri="{FF2B5EF4-FFF2-40B4-BE49-F238E27FC236}">
                  <a16:creationId xmlns:a16="http://schemas.microsoft.com/office/drawing/2014/main" id="{0E433B0E-0F39-451B-9345-0EAC850DA27B}"/>
                </a:ext>
              </a:extLst>
            </p:cNvPr>
            <p:cNvSpPr/>
            <p:nvPr/>
          </p:nvSpPr>
          <p:spPr>
            <a:xfrm rot="2659139">
              <a:off x="6359520" y="4084725"/>
              <a:ext cx="356344" cy="573741"/>
            </a:xfrm>
            <a:prstGeom prst="mathMinus">
              <a:avLst>
                <a:gd name="adj1" fmla="val 18288"/>
              </a:avLst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5F05FF34-16E6-4F34-BE06-AAAD7A8A2091}"/>
              </a:ext>
            </a:extLst>
          </p:cNvPr>
          <p:cNvGrpSpPr/>
          <p:nvPr/>
        </p:nvGrpSpPr>
        <p:grpSpPr>
          <a:xfrm>
            <a:off x="7051495" y="3886733"/>
            <a:ext cx="577627" cy="547169"/>
            <a:chOff x="6359520" y="4068393"/>
            <a:chExt cx="622919" cy="590073"/>
          </a:xfrm>
        </p:grpSpPr>
        <p:sp>
          <p:nvSpPr>
            <p:cNvPr id="11" name="减号 10">
              <a:extLst>
                <a:ext uri="{FF2B5EF4-FFF2-40B4-BE49-F238E27FC236}">
                  <a16:creationId xmlns:a16="http://schemas.microsoft.com/office/drawing/2014/main" id="{FB6314D8-434C-402D-BB1E-3E2384D048D6}"/>
                </a:ext>
              </a:extLst>
            </p:cNvPr>
            <p:cNvSpPr/>
            <p:nvPr/>
          </p:nvSpPr>
          <p:spPr>
            <a:xfrm rot="18872509">
              <a:off x="6433302" y="4043789"/>
              <a:ext cx="524534" cy="573741"/>
            </a:xfrm>
            <a:prstGeom prst="mathMinus">
              <a:avLst>
                <a:gd name="adj1" fmla="val 16680"/>
              </a:avLst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减号 11">
              <a:extLst>
                <a:ext uri="{FF2B5EF4-FFF2-40B4-BE49-F238E27FC236}">
                  <a16:creationId xmlns:a16="http://schemas.microsoft.com/office/drawing/2014/main" id="{06795F2F-6183-4088-83B4-F64E36D2BCCE}"/>
                </a:ext>
              </a:extLst>
            </p:cNvPr>
            <p:cNvSpPr/>
            <p:nvPr/>
          </p:nvSpPr>
          <p:spPr>
            <a:xfrm rot="2659139">
              <a:off x="6359520" y="4084725"/>
              <a:ext cx="356344" cy="573741"/>
            </a:xfrm>
            <a:prstGeom prst="mathMinus">
              <a:avLst>
                <a:gd name="adj1" fmla="val 18288"/>
              </a:avLst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9E8E3B96-55A7-4304-8885-1CA2AC459320}"/>
              </a:ext>
            </a:extLst>
          </p:cNvPr>
          <p:cNvGrpSpPr/>
          <p:nvPr/>
        </p:nvGrpSpPr>
        <p:grpSpPr>
          <a:xfrm>
            <a:off x="7065248" y="4299441"/>
            <a:ext cx="577627" cy="547169"/>
            <a:chOff x="6359520" y="4068393"/>
            <a:chExt cx="622919" cy="590073"/>
          </a:xfrm>
        </p:grpSpPr>
        <p:sp>
          <p:nvSpPr>
            <p:cNvPr id="14" name="减号 13">
              <a:extLst>
                <a:ext uri="{FF2B5EF4-FFF2-40B4-BE49-F238E27FC236}">
                  <a16:creationId xmlns:a16="http://schemas.microsoft.com/office/drawing/2014/main" id="{67A20A97-5E94-4D8E-B4A7-11D610CE0176}"/>
                </a:ext>
              </a:extLst>
            </p:cNvPr>
            <p:cNvSpPr/>
            <p:nvPr/>
          </p:nvSpPr>
          <p:spPr>
            <a:xfrm rot="18872509">
              <a:off x="6433302" y="4043789"/>
              <a:ext cx="524534" cy="573741"/>
            </a:xfrm>
            <a:prstGeom prst="mathMinus">
              <a:avLst>
                <a:gd name="adj1" fmla="val 16680"/>
              </a:avLst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减号 14">
              <a:extLst>
                <a:ext uri="{FF2B5EF4-FFF2-40B4-BE49-F238E27FC236}">
                  <a16:creationId xmlns:a16="http://schemas.microsoft.com/office/drawing/2014/main" id="{99C27070-74D1-40AA-9DA8-4D9242069E3A}"/>
                </a:ext>
              </a:extLst>
            </p:cNvPr>
            <p:cNvSpPr/>
            <p:nvPr/>
          </p:nvSpPr>
          <p:spPr>
            <a:xfrm rot="2659139">
              <a:off x="6359520" y="4084725"/>
              <a:ext cx="356344" cy="573741"/>
            </a:xfrm>
            <a:prstGeom prst="mathMinus">
              <a:avLst>
                <a:gd name="adj1" fmla="val 18288"/>
              </a:avLst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8B883392-B600-40D7-A01C-BF55150FD743}"/>
              </a:ext>
            </a:extLst>
          </p:cNvPr>
          <p:cNvGrpSpPr/>
          <p:nvPr/>
        </p:nvGrpSpPr>
        <p:grpSpPr>
          <a:xfrm>
            <a:off x="8888476" y="-69612"/>
            <a:ext cx="2858968" cy="3240527"/>
            <a:chOff x="1409701" y="2106202"/>
            <a:chExt cx="3992236" cy="4525042"/>
          </a:xfrm>
        </p:grpSpPr>
        <p:pic>
          <p:nvPicPr>
            <p:cNvPr id="39" name="图片 38" descr="图片包含 交通, 卫星, 桌子, 挂&#10;&#10;描述已自动生成">
              <a:extLst>
                <a:ext uri="{FF2B5EF4-FFF2-40B4-BE49-F238E27FC236}">
                  <a16:creationId xmlns:a16="http://schemas.microsoft.com/office/drawing/2014/main" id="{C01067BC-8645-4AE8-A8EB-50561B13F1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740" b="15740"/>
            <a:stretch/>
          </p:blipFill>
          <p:spPr>
            <a:xfrm>
              <a:off x="1409701" y="2106202"/>
              <a:ext cx="3992236" cy="3992236"/>
            </a:xfrm>
            <a:prstGeom prst="rect">
              <a:avLst/>
            </a:prstGeom>
          </p:spPr>
        </p:pic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4FD086D3-D3C8-47A8-91CA-EF3E647D7194}"/>
                </a:ext>
              </a:extLst>
            </p:cNvPr>
            <p:cNvSpPr txBox="1"/>
            <p:nvPr/>
          </p:nvSpPr>
          <p:spPr>
            <a:xfrm>
              <a:off x="2694866" y="6091263"/>
              <a:ext cx="1421904" cy="53998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dirty="0"/>
                <a:t>Train</a:t>
              </a:r>
              <a:endParaRPr lang="zh-CN" altLang="en-US" dirty="0"/>
            </a:p>
          </p:txBody>
        </p:sp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443840CF-0805-422C-9EC4-E6C811A1BA02}"/>
              </a:ext>
            </a:extLst>
          </p:cNvPr>
          <p:cNvGrpSpPr/>
          <p:nvPr/>
        </p:nvGrpSpPr>
        <p:grpSpPr>
          <a:xfrm>
            <a:off x="8588925" y="3126253"/>
            <a:ext cx="3313396" cy="3050710"/>
            <a:chOff x="6431239" y="2199052"/>
            <a:chExt cx="4844345" cy="4460286"/>
          </a:xfrm>
        </p:grpSpPr>
        <p:grpSp>
          <p:nvGrpSpPr>
            <p:cNvPr id="42" name="组合 41">
              <a:extLst>
                <a:ext uri="{FF2B5EF4-FFF2-40B4-BE49-F238E27FC236}">
                  <a16:creationId xmlns:a16="http://schemas.microsoft.com/office/drawing/2014/main" id="{9C7919F2-96B5-4DFF-8F23-3F273F083A0D}"/>
                </a:ext>
              </a:extLst>
            </p:cNvPr>
            <p:cNvGrpSpPr/>
            <p:nvPr/>
          </p:nvGrpSpPr>
          <p:grpSpPr>
            <a:xfrm>
              <a:off x="6431239" y="2199052"/>
              <a:ext cx="4844345" cy="3992757"/>
              <a:chOff x="6431239" y="2199052"/>
              <a:chExt cx="4844345" cy="3992757"/>
            </a:xfrm>
          </p:grpSpPr>
          <p:cxnSp>
            <p:nvCxnSpPr>
              <p:cNvPr id="44" name="直接箭头连接符 43">
                <a:extLst>
                  <a:ext uri="{FF2B5EF4-FFF2-40B4-BE49-F238E27FC236}">
                    <a16:creationId xmlns:a16="http://schemas.microsoft.com/office/drawing/2014/main" id="{D1292443-D4E6-4F95-AF72-48EB2F94A5E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10368" y="4004726"/>
                <a:ext cx="608902" cy="497969"/>
              </a:xfrm>
              <a:prstGeom prst="straightConnector1">
                <a:avLst/>
              </a:prstGeom>
              <a:ln w="762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接箭头连接符 44">
                <a:extLst>
                  <a:ext uri="{FF2B5EF4-FFF2-40B4-BE49-F238E27FC236}">
                    <a16:creationId xmlns:a16="http://schemas.microsoft.com/office/drawing/2014/main" id="{40BCBC53-6F2B-4C1F-8088-0691543A359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455647" y="2922660"/>
                <a:ext cx="843557" cy="0"/>
              </a:xfrm>
              <a:prstGeom prst="straightConnector1">
                <a:avLst/>
              </a:prstGeom>
              <a:ln w="762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6" name="组合 45">
                <a:extLst>
                  <a:ext uri="{FF2B5EF4-FFF2-40B4-BE49-F238E27FC236}">
                    <a16:creationId xmlns:a16="http://schemas.microsoft.com/office/drawing/2014/main" id="{921FAA01-30E2-4766-889F-54DA1C8C7653}"/>
                  </a:ext>
                </a:extLst>
              </p:cNvPr>
              <p:cNvGrpSpPr/>
              <p:nvPr/>
            </p:nvGrpSpPr>
            <p:grpSpPr>
              <a:xfrm>
                <a:off x="6575661" y="2218592"/>
                <a:ext cx="1879986" cy="1780480"/>
                <a:chOff x="6575661" y="2218592"/>
                <a:chExt cx="1879986" cy="1780480"/>
              </a:xfrm>
            </p:grpSpPr>
            <p:pic>
              <p:nvPicPr>
                <p:cNvPr id="58" name="图片 57">
                  <a:extLst>
                    <a:ext uri="{FF2B5EF4-FFF2-40B4-BE49-F238E27FC236}">
                      <a16:creationId xmlns:a16="http://schemas.microsoft.com/office/drawing/2014/main" id="{44300AC1-FDEC-43CF-A790-DF338BC5EF0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031657" y="2218592"/>
                  <a:ext cx="1018052" cy="1336863"/>
                </a:xfrm>
                <a:prstGeom prst="rect">
                  <a:avLst/>
                </a:prstGeom>
              </p:spPr>
            </p:pic>
            <p:sp>
              <p:nvSpPr>
                <p:cNvPr id="59" name="文本框 58">
                  <a:extLst>
                    <a:ext uri="{FF2B5EF4-FFF2-40B4-BE49-F238E27FC236}">
                      <a16:creationId xmlns:a16="http://schemas.microsoft.com/office/drawing/2014/main" id="{6499F07C-49B8-4D78-8366-125C2C6136A2}"/>
                    </a:ext>
                  </a:extLst>
                </p:cNvPr>
                <p:cNvSpPr txBox="1"/>
                <p:nvPr/>
              </p:nvSpPr>
              <p:spPr>
                <a:xfrm>
                  <a:off x="6575661" y="3549087"/>
                  <a:ext cx="1879986" cy="44998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1400" dirty="0"/>
                    <a:t>Pierre Trudeau</a:t>
                  </a:r>
                  <a:endParaRPr lang="zh-CN" altLang="en-US" sz="1400" dirty="0"/>
                </a:p>
              </p:txBody>
            </p:sp>
          </p:grpSp>
          <p:grpSp>
            <p:nvGrpSpPr>
              <p:cNvPr id="47" name="组合 46">
                <a:extLst>
                  <a:ext uri="{FF2B5EF4-FFF2-40B4-BE49-F238E27FC236}">
                    <a16:creationId xmlns:a16="http://schemas.microsoft.com/office/drawing/2014/main" id="{7C60AFB7-EE2E-4F55-AA7C-1064A9A95011}"/>
                  </a:ext>
                </a:extLst>
              </p:cNvPr>
              <p:cNvGrpSpPr/>
              <p:nvPr/>
            </p:nvGrpSpPr>
            <p:grpSpPr>
              <a:xfrm>
                <a:off x="8984418" y="2199052"/>
                <a:ext cx="2277393" cy="1790072"/>
                <a:chOff x="9113311" y="2166150"/>
                <a:chExt cx="2407043" cy="1891980"/>
              </a:xfrm>
            </p:grpSpPr>
            <p:pic>
              <p:nvPicPr>
                <p:cNvPr id="56" name="Picture 6" descr="undefined">
                  <a:extLst>
                    <a:ext uri="{FF2B5EF4-FFF2-40B4-BE49-F238E27FC236}">
                      <a16:creationId xmlns:a16="http://schemas.microsoft.com/office/drawing/2014/main" id="{2EE24242-F21D-4EA7-8ABB-13176611D94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794981" y="2166150"/>
                  <a:ext cx="1063611" cy="141814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57" name="文本框 56">
                  <a:extLst>
                    <a:ext uri="{FF2B5EF4-FFF2-40B4-BE49-F238E27FC236}">
                      <a16:creationId xmlns:a16="http://schemas.microsoft.com/office/drawing/2014/main" id="{F68A267E-27DD-4EB9-A1DA-1D63AEFBF7C5}"/>
                    </a:ext>
                  </a:extLst>
                </p:cNvPr>
                <p:cNvSpPr txBox="1"/>
                <p:nvPr/>
              </p:nvSpPr>
              <p:spPr>
                <a:xfrm>
                  <a:off x="9113311" y="3582528"/>
                  <a:ext cx="2407043" cy="47560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1400" b="0" i="0" dirty="0">
                      <a:solidFill>
                        <a:srgbClr val="202124"/>
                      </a:solidFill>
                      <a:effectLst/>
                      <a:latin typeface="Google Sans"/>
                    </a:rPr>
                    <a:t>Margaret</a:t>
                  </a:r>
                  <a:r>
                    <a:rPr lang="en-US" altLang="zh-CN" sz="1400" dirty="0"/>
                    <a:t> Trudeau</a:t>
                  </a:r>
                  <a:endParaRPr lang="zh-CN" altLang="en-US" sz="1400" dirty="0"/>
                </a:p>
              </p:txBody>
            </p:sp>
          </p:grpSp>
          <p:grpSp>
            <p:nvGrpSpPr>
              <p:cNvPr id="48" name="组合 47">
                <a:extLst>
                  <a:ext uri="{FF2B5EF4-FFF2-40B4-BE49-F238E27FC236}">
                    <a16:creationId xmlns:a16="http://schemas.microsoft.com/office/drawing/2014/main" id="{85EDDC83-8905-4D88-B634-04BCAEF0CE66}"/>
                  </a:ext>
                </a:extLst>
              </p:cNvPr>
              <p:cNvGrpSpPr/>
              <p:nvPr/>
            </p:nvGrpSpPr>
            <p:grpSpPr>
              <a:xfrm>
                <a:off x="7971206" y="4416245"/>
                <a:ext cx="1812437" cy="1775564"/>
                <a:chOff x="7997852" y="4327860"/>
                <a:chExt cx="1915618" cy="1876646"/>
              </a:xfrm>
            </p:grpSpPr>
            <p:pic>
              <p:nvPicPr>
                <p:cNvPr id="54" name="Picture 2" descr="upload.wikimedia.org/wikipedia/commons/thumb/9/...">
                  <a:extLst>
                    <a:ext uri="{FF2B5EF4-FFF2-40B4-BE49-F238E27FC236}">
                      <a16:creationId xmlns:a16="http://schemas.microsoft.com/office/drawing/2014/main" id="{249D34CB-AA5F-4447-A749-83C8FAFEE9D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465305" y="4327860"/>
                  <a:ext cx="980713" cy="14042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55" name="文本框 54">
                  <a:extLst>
                    <a:ext uri="{FF2B5EF4-FFF2-40B4-BE49-F238E27FC236}">
                      <a16:creationId xmlns:a16="http://schemas.microsoft.com/office/drawing/2014/main" id="{EFF84939-4F09-44C4-AD2B-4ECB843F87ED}"/>
                    </a:ext>
                  </a:extLst>
                </p:cNvPr>
                <p:cNvSpPr txBox="1"/>
                <p:nvPr/>
              </p:nvSpPr>
              <p:spPr>
                <a:xfrm>
                  <a:off x="7997852" y="5728904"/>
                  <a:ext cx="1915618" cy="47560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1400" b="0" i="0" dirty="0">
                      <a:solidFill>
                        <a:srgbClr val="202124"/>
                      </a:solidFill>
                      <a:effectLst/>
                      <a:latin typeface="Google Sans"/>
                    </a:rPr>
                    <a:t>Justin Trudeau</a:t>
                  </a:r>
                  <a:endParaRPr lang="zh-CN" altLang="en-US" sz="1400" dirty="0"/>
                </a:p>
              </p:txBody>
            </p:sp>
          </p:grpSp>
          <p:cxnSp>
            <p:nvCxnSpPr>
              <p:cNvPr id="49" name="直接箭头连接符 48">
                <a:extLst>
                  <a:ext uri="{FF2B5EF4-FFF2-40B4-BE49-F238E27FC236}">
                    <a16:creationId xmlns:a16="http://schemas.microsoft.com/office/drawing/2014/main" id="{B788BA72-0E01-4A29-BE62-648937FF7F0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635581" y="4004726"/>
                <a:ext cx="518343" cy="497969"/>
              </a:xfrm>
              <a:prstGeom prst="straightConnector1">
                <a:avLst/>
              </a:prstGeom>
              <a:ln w="762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" name="文本框 49">
                <a:extLst>
                  <a:ext uri="{FF2B5EF4-FFF2-40B4-BE49-F238E27FC236}">
                    <a16:creationId xmlns:a16="http://schemas.microsoft.com/office/drawing/2014/main" id="{D7CA0773-5B24-45FB-B140-FD4969163109}"/>
                  </a:ext>
                </a:extLst>
              </p:cNvPr>
              <p:cNvSpPr txBox="1"/>
              <p:nvPr/>
            </p:nvSpPr>
            <p:spPr>
              <a:xfrm>
                <a:off x="8173910" y="2393629"/>
                <a:ext cx="1345315" cy="4499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1400" dirty="0"/>
                  <a:t>wife</a:t>
                </a:r>
                <a:endParaRPr lang="zh-CN" altLang="en-US" sz="1400" dirty="0"/>
              </a:p>
            </p:txBody>
          </p:sp>
          <p:sp>
            <p:nvSpPr>
              <p:cNvPr id="51" name="文本框 50">
                <a:extLst>
                  <a:ext uri="{FF2B5EF4-FFF2-40B4-BE49-F238E27FC236}">
                    <a16:creationId xmlns:a16="http://schemas.microsoft.com/office/drawing/2014/main" id="{161B4FAF-6EC4-4BF5-A821-9EBE4C3443CC}"/>
                  </a:ext>
                </a:extLst>
              </p:cNvPr>
              <p:cNvSpPr txBox="1"/>
              <p:nvPr/>
            </p:nvSpPr>
            <p:spPr>
              <a:xfrm>
                <a:off x="6431239" y="4110564"/>
                <a:ext cx="1345315" cy="4499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1400" dirty="0"/>
                  <a:t>father of</a:t>
                </a:r>
                <a:endParaRPr lang="zh-CN" altLang="en-US" sz="1400" dirty="0"/>
              </a:p>
            </p:txBody>
          </p:sp>
          <p:sp>
            <p:nvSpPr>
              <p:cNvPr id="52" name="文本框 51">
                <a:extLst>
                  <a:ext uri="{FF2B5EF4-FFF2-40B4-BE49-F238E27FC236}">
                    <a16:creationId xmlns:a16="http://schemas.microsoft.com/office/drawing/2014/main" id="{82FD3931-4A79-44F9-A556-87A99A88B313}"/>
                  </a:ext>
                </a:extLst>
              </p:cNvPr>
              <p:cNvSpPr txBox="1"/>
              <p:nvPr/>
            </p:nvSpPr>
            <p:spPr>
              <a:xfrm>
                <a:off x="9930269" y="4066806"/>
                <a:ext cx="1345315" cy="4499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1400" dirty="0"/>
                  <a:t>mother of</a:t>
                </a:r>
                <a:endParaRPr lang="zh-CN" altLang="en-US" sz="1400" dirty="0"/>
              </a:p>
            </p:txBody>
          </p:sp>
          <p:sp>
            <p:nvSpPr>
              <p:cNvPr id="53" name="矩形 52">
                <a:extLst>
                  <a:ext uri="{FF2B5EF4-FFF2-40B4-BE49-F238E27FC236}">
                    <a16:creationId xmlns:a16="http://schemas.microsoft.com/office/drawing/2014/main" id="{76B22B8E-C858-4B1C-8AD4-54E96EDE8496}"/>
                  </a:ext>
                </a:extLst>
              </p:cNvPr>
              <p:cNvSpPr/>
              <p:nvPr/>
            </p:nvSpPr>
            <p:spPr>
              <a:xfrm>
                <a:off x="9603628" y="3771032"/>
                <a:ext cx="682475" cy="1124960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en-US" altLang="zh-CN" sz="4400" b="1" cap="none" spc="0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?</a:t>
                </a:r>
                <a:endParaRPr lang="zh-CN" altLang="en-US" sz="44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23B7F126-BD79-4329-B9DF-E6A26C5E62A8}"/>
                </a:ext>
              </a:extLst>
            </p:cNvPr>
            <p:cNvSpPr txBox="1"/>
            <p:nvPr/>
          </p:nvSpPr>
          <p:spPr>
            <a:xfrm>
              <a:off x="6694766" y="6119357"/>
              <a:ext cx="4447302" cy="53998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dirty="0"/>
                <a:t>Test (inductive, a new graph)</a:t>
              </a:r>
              <a:endParaRPr lang="zh-CN" altLang="en-US" dirty="0"/>
            </a:p>
          </p:txBody>
        </p:sp>
      </p:grpSp>
      <p:sp>
        <p:nvSpPr>
          <p:cNvPr id="37" name="文本框 36">
            <a:extLst>
              <a:ext uri="{FF2B5EF4-FFF2-40B4-BE49-F238E27FC236}">
                <a16:creationId xmlns:a16="http://schemas.microsoft.com/office/drawing/2014/main" id="{4956A504-D878-4708-9747-6CA6C9F3CE3C}"/>
              </a:ext>
            </a:extLst>
          </p:cNvPr>
          <p:cNvSpPr txBox="1"/>
          <p:nvPr/>
        </p:nvSpPr>
        <p:spPr>
          <a:xfrm>
            <a:off x="838200" y="6058261"/>
            <a:ext cx="108641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dirty="0" err="1">
                <a:solidFill>
                  <a:srgbClr val="222222"/>
                </a:solidFill>
                <a:effectLst/>
              </a:rPr>
              <a:t>Zhaocheng</a:t>
            </a:r>
            <a:r>
              <a:rPr lang="en-US" altLang="zh-CN" b="0" i="0" dirty="0">
                <a:solidFill>
                  <a:srgbClr val="222222"/>
                </a:solidFill>
                <a:effectLst/>
              </a:rPr>
              <a:t> Zhu, et al. Neural </a:t>
            </a:r>
            <a:r>
              <a:rPr lang="en-US" altLang="zh-CN" dirty="0">
                <a:solidFill>
                  <a:srgbClr val="222222"/>
                </a:solidFill>
              </a:rPr>
              <a:t>B</a:t>
            </a:r>
            <a:r>
              <a:rPr lang="en-US" altLang="zh-CN" b="0" i="0" dirty="0">
                <a:solidFill>
                  <a:srgbClr val="222222"/>
                </a:solidFill>
                <a:effectLst/>
              </a:rPr>
              <a:t>ellman-Ford </a:t>
            </a:r>
            <a:r>
              <a:rPr lang="en-US" altLang="zh-CN" dirty="0">
                <a:solidFill>
                  <a:srgbClr val="222222"/>
                </a:solidFill>
              </a:rPr>
              <a:t>N</a:t>
            </a:r>
            <a:r>
              <a:rPr lang="en-US" altLang="zh-CN" b="0" i="0" dirty="0">
                <a:solidFill>
                  <a:srgbClr val="222222"/>
                </a:solidFill>
                <a:effectLst/>
              </a:rPr>
              <a:t>etworks: A general graph neural network framework for link prediction. </a:t>
            </a:r>
            <a:r>
              <a:rPr lang="en-US" altLang="zh-CN" b="0" i="1" dirty="0" err="1">
                <a:solidFill>
                  <a:srgbClr val="222222"/>
                </a:solidFill>
                <a:effectLst/>
              </a:rPr>
              <a:t>NeurIPS</a:t>
            </a:r>
            <a:r>
              <a:rPr lang="en-US" altLang="zh-CN" dirty="0">
                <a:solidFill>
                  <a:srgbClr val="222222"/>
                </a:solidFill>
              </a:rPr>
              <a:t> 2021.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1968187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D8451AB-7C31-40EF-BE3A-B113F9E1F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Path Formulation</a:t>
            </a:r>
            <a:endParaRPr lang="zh-CN" altLang="en-US" dirty="0"/>
          </a:p>
        </p:txBody>
      </p:sp>
      <p:sp>
        <p:nvSpPr>
          <p:cNvPr id="79" name="内容占位符 2">
            <a:extLst>
              <a:ext uri="{FF2B5EF4-FFF2-40B4-BE49-F238E27FC236}">
                <a16:creationId xmlns:a16="http://schemas.microsoft.com/office/drawing/2014/main" id="{4CE5CE95-5BDF-413F-B2A7-630C201078F6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/>
              <a:t>Personalized PageRank</a:t>
            </a:r>
            <a:endParaRPr lang="zh-CN" altLang="en-US" dirty="0"/>
          </a:p>
        </p:txBody>
      </p:sp>
      <p:grpSp>
        <p:nvGrpSpPr>
          <p:cNvPr id="80" name="组合 79">
            <a:extLst>
              <a:ext uri="{FF2B5EF4-FFF2-40B4-BE49-F238E27FC236}">
                <a16:creationId xmlns:a16="http://schemas.microsoft.com/office/drawing/2014/main" id="{F8F6FAB9-6074-4C59-B7D2-DAFE32D7928E}"/>
              </a:ext>
            </a:extLst>
          </p:cNvPr>
          <p:cNvGrpSpPr/>
          <p:nvPr/>
        </p:nvGrpSpPr>
        <p:grpSpPr>
          <a:xfrm>
            <a:off x="2244068" y="2937805"/>
            <a:ext cx="3054524" cy="1843362"/>
            <a:chOff x="2384171" y="3120202"/>
            <a:chExt cx="3054524" cy="1843362"/>
          </a:xfrm>
        </p:grpSpPr>
        <p:sp>
          <p:nvSpPr>
            <p:cNvPr id="81" name="椭圆 80">
              <a:extLst>
                <a:ext uri="{FF2B5EF4-FFF2-40B4-BE49-F238E27FC236}">
                  <a16:creationId xmlns:a16="http://schemas.microsoft.com/office/drawing/2014/main" id="{94855F7A-CA95-4DAC-B47C-205F9575E7A3}"/>
                </a:ext>
              </a:extLst>
            </p:cNvPr>
            <p:cNvSpPr/>
            <p:nvPr/>
          </p:nvSpPr>
          <p:spPr>
            <a:xfrm>
              <a:off x="3220674" y="4519910"/>
              <a:ext cx="313728" cy="313728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82" name="直接连接符 81">
              <a:extLst>
                <a:ext uri="{FF2B5EF4-FFF2-40B4-BE49-F238E27FC236}">
                  <a16:creationId xmlns:a16="http://schemas.microsoft.com/office/drawing/2014/main" id="{22A0C53A-599B-42FD-B2C5-24AE1DF7D818}"/>
                </a:ext>
              </a:extLst>
            </p:cNvPr>
            <p:cNvCxnSpPr>
              <a:cxnSpLocks/>
              <a:stCxn id="88" idx="4"/>
              <a:endCxn id="81" idx="0"/>
            </p:cNvCxnSpPr>
            <p:nvPr/>
          </p:nvCxnSpPr>
          <p:spPr>
            <a:xfrm>
              <a:off x="3266618" y="3735578"/>
              <a:ext cx="110920" cy="784332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椭圆 82">
              <a:extLst>
                <a:ext uri="{FF2B5EF4-FFF2-40B4-BE49-F238E27FC236}">
                  <a16:creationId xmlns:a16="http://schemas.microsoft.com/office/drawing/2014/main" id="{E79B6BF5-F254-44D5-B405-DE611CF52471}"/>
                </a:ext>
              </a:extLst>
            </p:cNvPr>
            <p:cNvSpPr/>
            <p:nvPr/>
          </p:nvSpPr>
          <p:spPr>
            <a:xfrm>
              <a:off x="4327216" y="3264987"/>
              <a:ext cx="313728" cy="313728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84" name="直接连接符 83">
              <a:extLst>
                <a:ext uri="{FF2B5EF4-FFF2-40B4-BE49-F238E27FC236}">
                  <a16:creationId xmlns:a16="http://schemas.microsoft.com/office/drawing/2014/main" id="{5997672F-3486-4BE2-9D48-35812C17172F}"/>
                </a:ext>
              </a:extLst>
            </p:cNvPr>
            <p:cNvCxnSpPr>
              <a:cxnSpLocks/>
              <a:stCxn id="92" idx="7"/>
              <a:endCxn id="88" idx="3"/>
            </p:cNvCxnSpPr>
            <p:nvPr/>
          </p:nvCxnSpPr>
          <p:spPr>
            <a:xfrm flipV="1">
              <a:off x="2651955" y="3689634"/>
              <a:ext cx="503744" cy="324472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接连接符 84">
              <a:extLst>
                <a:ext uri="{FF2B5EF4-FFF2-40B4-BE49-F238E27FC236}">
                  <a16:creationId xmlns:a16="http://schemas.microsoft.com/office/drawing/2014/main" id="{1324387D-50C5-4C34-BAB8-8942C4D5CB7B}"/>
                </a:ext>
              </a:extLst>
            </p:cNvPr>
            <p:cNvCxnSpPr>
              <a:cxnSpLocks/>
              <a:stCxn id="81" idx="6"/>
              <a:endCxn id="104" idx="2"/>
            </p:cNvCxnSpPr>
            <p:nvPr/>
          </p:nvCxnSpPr>
          <p:spPr>
            <a:xfrm flipV="1">
              <a:off x="3534402" y="4519910"/>
              <a:ext cx="792814" cy="156864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接连接符 85">
              <a:extLst>
                <a:ext uri="{FF2B5EF4-FFF2-40B4-BE49-F238E27FC236}">
                  <a16:creationId xmlns:a16="http://schemas.microsoft.com/office/drawing/2014/main" id="{B1141851-7AFC-4830-9994-5B126FA5D169}"/>
                </a:ext>
              </a:extLst>
            </p:cNvPr>
            <p:cNvCxnSpPr>
              <a:cxnSpLocks/>
              <a:stCxn id="92" idx="5"/>
              <a:endCxn id="81" idx="2"/>
            </p:cNvCxnSpPr>
            <p:nvPr/>
          </p:nvCxnSpPr>
          <p:spPr>
            <a:xfrm>
              <a:off x="2651955" y="4235945"/>
              <a:ext cx="568719" cy="440828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接连接符 86">
              <a:extLst>
                <a:ext uri="{FF2B5EF4-FFF2-40B4-BE49-F238E27FC236}">
                  <a16:creationId xmlns:a16="http://schemas.microsoft.com/office/drawing/2014/main" id="{9BBD5E5E-7C37-4D0A-842F-F86313FF2431}"/>
                </a:ext>
              </a:extLst>
            </p:cNvPr>
            <p:cNvCxnSpPr>
              <a:cxnSpLocks/>
              <a:stCxn id="88" idx="6"/>
              <a:endCxn id="83" idx="2"/>
            </p:cNvCxnSpPr>
            <p:nvPr/>
          </p:nvCxnSpPr>
          <p:spPr>
            <a:xfrm flipV="1">
              <a:off x="3423482" y="3421850"/>
              <a:ext cx="903734" cy="156864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椭圆 87">
              <a:extLst>
                <a:ext uri="{FF2B5EF4-FFF2-40B4-BE49-F238E27FC236}">
                  <a16:creationId xmlns:a16="http://schemas.microsoft.com/office/drawing/2014/main" id="{5297CE13-9718-4AF0-8E9A-B6485EB2BE4F}"/>
                </a:ext>
              </a:extLst>
            </p:cNvPr>
            <p:cNvSpPr/>
            <p:nvPr/>
          </p:nvSpPr>
          <p:spPr>
            <a:xfrm>
              <a:off x="3109754" y="3421850"/>
              <a:ext cx="313728" cy="31372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89" name="直接连接符 88">
              <a:extLst>
                <a:ext uri="{FF2B5EF4-FFF2-40B4-BE49-F238E27FC236}">
                  <a16:creationId xmlns:a16="http://schemas.microsoft.com/office/drawing/2014/main" id="{7D2E57F3-7C44-457E-A9BD-DCACC1E21B58}"/>
                </a:ext>
              </a:extLst>
            </p:cNvPr>
            <p:cNvCxnSpPr>
              <a:cxnSpLocks/>
              <a:stCxn id="104" idx="7"/>
              <a:endCxn id="103" idx="3"/>
            </p:cNvCxnSpPr>
            <p:nvPr/>
          </p:nvCxnSpPr>
          <p:spPr>
            <a:xfrm flipV="1">
              <a:off x="4594999" y="4003362"/>
              <a:ext cx="575912" cy="405628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接连接符 89">
              <a:extLst>
                <a:ext uri="{FF2B5EF4-FFF2-40B4-BE49-F238E27FC236}">
                  <a16:creationId xmlns:a16="http://schemas.microsoft.com/office/drawing/2014/main" id="{05407C4A-ED21-4DEB-B74B-BD5CACA0D1D4}"/>
                </a:ext>
              </a:extLst>
            </p:cNvPr>
            <p:cNvCxnSpPr>
              <a:cxnSpLocks/>
              <a:stCxn id="104" idx="0"/>
              <a:endCxn id="83" idx="4"/>
            </p:cNvCxnSpPr>
            <p:nvPr/>
          </p:nvCxnSpPr>
          <p:spPr>
            <a:xfrm flipV="1">
              <a:off x="4484080" y="3578714"/>
              <a:ext cx="0" cy="784332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接连接符 90">
              <a:extLst>
                <a:ext uri="{FF2B5EF4-FFF2-40B4-BE49-F238E27FC236}">
                  <a16:creationId xmlns:a16="http://schemas.microsoft.com/office/drawing/2014/main" id="{CE147415-A829-4301-9C05-EA574C2F0090}"/>
                </a:ext>
              </a:extLst>
            </p:cNvPr>
            <p:cNvCxnSpPr>
              <a:cxnSpLocks/>
              <a:stCxn id="83" idx="6"/>
              <a:endCxn id="103" idx="1"/>
            </p:cNvCxnSpPr>
            <p:nvPr/>
          </p:nvCxnSpPr>
          <p:spPr>
            <a:xfrm>
              <a:off x="4640944" y="3421850"/>
              <a:ext cx="529968" cy="359672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椭圆 91">
              <a:extLst>
                <a:ext uri="{FF2B5EF4-FFF2-40B4-BE49-F238E27FC236}">
                  <a16:creationId xmlns:a16="http://schemas.microsoft.com/office/drawing/2014/main" id="{55CDF414-ABEE-4557-BA6C-BCB57A54950A}"/>
                </a:ext>
              </a:extLst>
            </p:cNvPr>
            <p:cNvSpPr/>
            <p:nvPr/>
          </p:nvSpPr>
          <p:spPr>
            <a:xfrm>
              <a:off x="2384171" y="3968162"/>
              <a:ext cx="313728" cy="313728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3" name="文本框 92">
              <a:extLst>
                <a:ext uri="{FF2B5EF4-FFF2-40B4-BE49-F238E27FC236}">
                  <a16:creationId xmlns:a16="http://schemas.microsoft.com/office/drawing/2014/main" id="{D23C80A9-83E6-42B0-BBCF-C4A2E3AB961E}"/>
                </a:ext>
              </a:extLst>
            </p:cNvPr>
            <p:cNvSpPr txBox="1"/>
            <p:nvPr/>
          </p:nvSpPr>
          <p:spPr>
            <a:xfrm>
              <a:off x="2535094" y="3494076"/>
              <a:ext cx="529554" cy="369332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ea typeface="+mj-ea"/>
                </a:rPr>
                <a:t>1/3</a:t>
              </a:r>
              <a:endParaRPr lang="zh-CN" altLang="en-US" dirty="0">
                <a:ea typeface="+mj-ea"/>
              </a:endParaRPr>
            </a:p>
          </p:txBody>
        </p:sp>
        <p:sp>
          <p:nvSpPr>
            <p:cNvPr id="94" name="文本框 93">
              <a:extLst>
                <a:ext uri="{FF2B5EF4-FFF2-40B4-BE49-F238E27FC236}">
                  <a16:creationId xmlns:a16="http://schemas.microsoft.com/office/drawing/2014/main" id="{E479BE8E-00FA-4F06-8692-EA8F3140184D}"/>
                </a:ext>
              </a:extLst>
            </p:cNvPr>
            <p:cNvSpPr txBox="1"/>
            <p:nvPr/>
          </p:nvSpPr>
          <p:spPr>
            <a:xfrm>
              <a:off x="2535094" y="4462872"/>
              <a:ext cx="518686" cy="369332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ea typeface="楷体" panose="02010609060101010101" pitchFamily="49" charset="-122"/>
                </a:rPr>
                <a:t>2/3</a:t>
              </a:r>
              <a:endParaRPr lang="zh-CN" altLang="en-US" dirty="0">
                <a:ea typeface="楷体" panose="02010609060101010101" pitchFamily="49" charset="-122"/>
              </a:endParaRPr>
            </a:p>
          </p:txBody>
        </p:sp>
        <p:sp>
          <p:nvSpPr>
            <p:cNvPr id="95" name="文本框 94">
              <a:extLst>
                <a:ext uri="{FF2B5EF4-FFF2-40B4-BE49-F238E27FC236}">
                  <a16:creationId xmlns:a16="http://schemas.microsoft.com/office/drawing/2014/main" id="{C2B1E48D-1CC8-47CD-9503-F12E39073782}"/>
                </a:ext>
              </a:extLst>
            </p:cNvPr>
            <p:cNvSpPr txBox="1"/>
            <p:nvPr/>
          </p:nvSpPr>
          <p:spPr>
            <a:xfrm>
              <a:off x="3324387" y="3920820"/>
              <a:ext cx="518686" cy="369332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ea typeface="楷体" panose="02010609060101010101" pitchFamily="49" charset="-122"/>
                </a:rPr>
                <a:t>2/7</a:t>
              </a:r>
              <a:endParaRPr lang="zh-CN" altLang="en-US" dirty="0">
                <a:ea typeface="楷体" panose="02010609060101010101" pitchFamily="49" charset="-122"/>
              </a:endParaRPr>
            </a:p>
          </p:txBody>
        </p:sp>
        <p:sp>
          <p:nvSpPr>
            <p:cNvPr id="96" name="文本框 95">
              <a:extLst>
                <a:ext uri="{FF2B5EF4-FFF2-40B4-BE49-F238E27FC236}">
                  <a16:creationId xmlns:a16="http://schemas.microsoft.com/office/drawing/2014/main" id="{CE49CA3C-694B-496E-BE8B-4F58BE6B3E48}"/>
                </a:ext>
              </a:extLst>
            </p:cNvPr>
            <p:cNvSpPr txBox="1"/>
            <p:nvPr/>
          </p:nvSpPr>
          <p:spPr>
            <a:xfrm>
              <a:off x="4461271" y="3744961"/>
              <a:ext cx="506832" cy="369332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ea typeface="楷体" panose="02010609060101010101" pitchFamily="49" charset="-122"/>
                </a:rPr>
                <a:t>1/3</a:t>
              </a:r>
              <a:endParaRPr lang="zh-CN" altLang="en-US" dirty="0">
                <a:ea typeface="楷体" panose="02010609060101010101" pitchFamily="49" charset="-122"/>
              </a:endParaRPr>
            </a:p>
          </p:txBody>
        </p:sp>
        <p:sp>
          <p:nvSpPr>
            <p:cNvPr id="97" name="文本框 96">
              <a:extLst>
                <a:ext uri="{FF2B5EF4-FFF2-40B4-BE49-F238E27FC236}">
                  <a16:creationId xmlns:a16="http://schemas.microsoft.com/office/drawing/2014/main" id="{CDEDF6EF-952A-4B89-8C0A-6981B08B13F5}"/>
                </a:ext>
              </a:extLst>
            </p:cNvPr>
            <p:cNvSpPr txBox="1"/>
            <p:nvPr/>
          </p:nvSpPr>
          <p:spPr>
            <a:xfrm>
              <a:off x="3588258" y="3120202"/>
              <a:ext cx="515510" cy="369332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ea typeface="楷体" panose="02010609060101010101" pitchFamily="49" charset="-122"/>
                </a:rPr>
                <a:t>3/7</a:t>
              </a:r>
              <a:endParaRPr lang="zh-CN" altLang="en-US" dirty="0">
                <a:ea typeface="楷体" panose="02010609060101010101" pitchFamily="49" charset="-122"/>
              </a:endParaRPr>
            </a:p>
          </p:txBody>
        </p:sp>
        <p:sp>
          <p:nvSpPr>
            <p:cNvPr id="98" name="文本框 97">
              <a:extLst>
                <a:ext uri="{FF2B5EF4-FFF2-40B4-BE49-F238E27FC236}">
                  <a16:creationId xmlns:a16="http://schemas.microsoft.com/office/drawing/2014/main" id="{1EAB4022-3AB7-441E-A2D1-4D5C807F729E}"/>
                </a:ext>
              </a:extLst>
            </p:cNvPr>
            <p:cNvSpPr txBox="1"/>
            <p:nvPr/>
          </p:nvSpPr>
          <p:spPr>
            <a:xfrm>
              <a:off x="3795820" y="4594232"/>
              <a:ext cx="334116" cy="369332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ea typeface="楷体" panose="02010609060101010101" pitchFamily="49" charset="-122"/>
                </a:rPr>
                <a:t>1</a:t>
              </a:r>
              <a:endParaRPr lang="zh-CN" altLang="en-US" dirty="0">
                <a:ea typeface="楷体" panose="02010609060101010101" pitchFamily="49" charset="-122"/>
              </a:endParaRPr>
            </a:p>
          </p:txBody>
        </p:sp>
        <p:sp>
          <p:nvSpPr>
            <p:cNvPr id="99" name="文本框 98">
              <a:extLst>
                <a:ext uri="{FF2B5EF4-FFF2-40B4-BE49-F238E27FC236}">
                  <a16:creationId xmlns:a16="http://schemas.microsoft.com/office/drawing/2014/main" id="{079C301E-A64C-41CF-BFCB-AAB1F723BF90}"/>
                </a:ext>
              </a:extLst>
            </p:cNvPr>
            <p:cNvSpPr txBox="1"/>
            <p:nvPr/>
          </p:nvSpPr>
          <p:spPr>
            <a:xfrm>
              <a:off x="4757806" y="3193846"/>
              <a:ext cx="386451" cy="369332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ea typeface="楷体" panose="02010609060101010101" pitchFamily="49" charset="-122"/>
                </a:rPr>
                <a:t>1</a:t>
              </a:r>
              <a:endParaRPr lang="zh-CN" altLang="en-US" dirty="0">
                <a:ea typeface="楷体" panose="02010609060101010101" pitchFamily="49" charset="-122"/>
              </a:endParaRPr>
            </a:p>
          </p:txBody>
        </p:sp>
        <p:sp>
          <p:nvSpPr>
            <p:cNvPr id="100" name="文本框 99">
              <a:extLst>
                <a:ext uri="{FF2B5EF4-FFF2-40B4-BE49-F238E27FC236}">
                  <a16:creationId xmlns:a16="http://schemas.microsoft.com/office/drawing/2014/main" id="{47781E44-A9F2-4686-8412-3919EE7422BC}"/>
                </a:ext>
              </a:extLst>
            </p:cNvPr>
            <p:cNvSpPr txBox="1"/>
            <p:nvPr/>
          </p:nvSpPr>
          <p:spPr>
            <a:xfrm>
              <a:off x="4786252" y="4169608"/>
              <a:ext cx="506831" cy="369332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ea typeface="楷体" panose="02010609060101010101" pitchFamily="49" charset="-122"/>
                </a:rPr>
                <a:t>2/3</a:t>
              </a:r>
              <a:endParaRPr lang="zh-CN" altLang="en-US" dirty="0">
                <a:ea typeface="楷体" panose="02010609060101010101" pitchFamily="49" charset="-122"/>
              </a:endParaRPr>
            </a:p>
          </p:txBody>
        </p:sp>
        <p:cxnSp>
          <p:nvCxnSpPr>
            <p:cNvPr id="101" name="直接连接符 100">
              <a:extLst>
                <a:ext uri="{FF2B5EF4-FFF2-40B4-BE49-F238E27FC236}">
                  <a16:creationId xmlns:a16="http://schemas.microsoft.com/office/drawing/2014/main" id="{81BEDDF8-DCA6-40C7-8201-722CDE9C3C97}"/>
                </a:ext>
              </a:extLst>
            </p:cNvPr>
            <p:cNvCxnSpPr>
              <a:cxnSpLocks/>
              <a:stCxn id="88" idx="5"/>
              <a:endCxn id="104" idx="1"/>
            </p:cNvCxnSpPr>
            <p:nvPr/>
          </p:nvCxnSpPr>
          <p:spPr>
            <a:xfrm>
              <a:off x="3377538" y="3689634"/>
              <a:ext cx="995622" cy="719356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2" name="文本框 101">
              <a:extLst>
                <a:ext uri="{FF2B5EF4-FFF2-40B4-BE49-F238E27FC236}">
                  <a16:creationId xmlns:a16="http://schemas.microsoft.com/office/drawing/2014/main" id="{20AD2BDC-6B6B-45E2-8F2E-6589DFF6F3BB}"/>
                </a:ext>
              </a:extLst>
            </p:cNvPr>
            <p:cNvSpPr txBox="1"/>
            <p:nvPr/>
          </p:nvSpPr>
          <p:spPr>
            <a:xfrm>
              <a:off x="3709462" y="3660968"/>
              <a:ext cx="506833" cy="369332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ea typeface="楷体" panose="02010609060101010101" pitchFamily="49" charset="-122"/>
                </a:rPr>
                <a:t>2/7</a:t>
              </a:r>
              <a:endParaRPr lang="zh-CN" altLang="en-US" dirty="0">
                <a:ea typeface="楷体" panose="02010609060101010101" pitchFamily="49" charset="-122"/>
              </a:endParaRPr>
            </a:p>
          </p:txBody>
        </p:sp>
        <p:sp>
          <p:nvSpPr>
            <p:cNvPr id="103" name="椭圆 102">
              <a:extLst>
                <a:ext uri="{FF2B5EF4-FFF2-40B4-BE49-F238E27FC236}">
                  <a16:creationId xmlns:a16="http://schemas.microsoft.com/office/drawing/2014/main" id="{781274BB-39CE-4AC0-ABAA-2C854E5B969E}"/>
                </a:ext>
              </a:extLst>
            </p:cNvPr>
            <p:cNvSpPr/>
            <p:nvPr/>
          </p:nvSpPr>
          <p:spPr>
            <a:xfrm>
              <a:off x="5124967" y="3735578"/>
              <a:ext cx="313728" cy="313728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" name="椭圆 103">
              <a:extLst>
                <a:ext uri="{FF2B5EF4-FFF2-40B4-BE49-F238E27FC236}">
                  <a16:creationId xmlns:a16="http://schemas.microsoft.com/office/drawing/2014/main" id="{BF874CC9-E13D-4561-A589-BA46A26DBFF0}"/>
                </a:ext>
              </a:extLst>
            </p:cNvPr>
            <p:cNvSpPr/>
            <p:nvPr/>
          </p:nvSpPr>
          <p:spPr>
            <a:xfrm>
              <a:off x="4327216" y="4363046"/>
              <a:ext cx="313728" cy="313728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05" name="组合 104">
            <a:extLst>
              <a:ext uri="{FF2B5EF4-FFF2-40B4-BE49-F238E27FC236}">
                <a16:creationId xmlns:a16="http://schemas.microsoft.com/office/drawing/2014/main" id="{271DD544-8CA0-4726-8F81-2CFFACE67DC8}"/>
              </a:ext>
            </a:extLst>
          </p:cNvPr>
          <p:cNvGrpSpPr/>
          <p:nvPr/>
        </p:nvGrpSpPr>
        <p:grpSpPr>
          <a:xfrm>
            <a:off x="6223126" y="1702788"/>
            <a:ext cx="4170554" cy="4328241"/>
            <a:chOff x="6223126" y="1819107"/>
            <a:chExt cx="4170554" cy="4328241"/>
          </a:xfrm>
        </p:grpSpPr>
        <p:grpSp>
          <p:nvGrpSpPr>
            <p:cNvPr id="106" name="组合 105">
              <a:extLst>
                <a:ext uri="{FF2B5EF4-FFF2-40B4-BE49-F238E27FC236}">
                  <a16:creationId xmlns:a16="http://schemas.microsoft.com/office/drawing/2014/main" id="{577E4482-ADE3-4C4F-8005-5366CF91E842}"/>
                </a:ext>
              </a:extLst>
            </p:cNvPr>
            <p:cNvGrpSpPr/>
            <p:nvPr/>
          </p:nvGrpSpPr>
          <p:grpSpPr>
            <a:xfrm>
              <a:off x="7835748" y="2453860"/>
              <a:ext cx="2112184" cy="3654673"/>
              <a:chOff x="137346" y="215697"/>
              <a:chExt cx="2241747" cy="3878853"/>
            </a:xfrm>
          </p:grpSpPr>
          <p:grpSp>
            <p:nvGrpSpPr>
              <p:cNvPr id="110" name="组合 109">
                <a:extLst>
                  <a:ext uri="{FF2B5EF4-FFF2-40B4-BE49-F238E27FC236}">
                    <a16:creationId xmlns:a16="http://schemas.microsoft.com/office/drawing/2014/main" id="{B0739966-4F0B-46A7-9148-62B55BDDCCB9}"/>
                  </a:ext>
                </a:extLst>
              </p:cNvPr>
              <p:cNvGrpSpPr/>
              <p:nvPr/>
            </p:nvGrpSpPr>
            <p:grpSpPr>
              <a:xfrm>
                <a:off x="140268" y="215697"/>
                <a:ext cx="2238825" cy="745343"/>
                <a:chOff x="140268" y="342075"/>
                <a:chExt cx="2238825" cy="745343"/>
              </a:xfrm>
            </p:grpSpPr>
            <p:sp>
              <p:nvSpPr>
                <p:cNvPr id="147" name="椭圆 146">
                  <a:extLst>
                    <a:ext uri="{FF2B5EF4-FFF2-40B4-BE49-F238E27FC236}">
                      <a16:creationId xmlns:a16="http://schemas.microsoft.com/office/drawing/2014/main" id="{BD5381C7-431D-4C73-8BC1-C6CA3D338F2B}"/>
                    </a:ext>
                  </a:extLst>
                </p:cNvPr>
                <p:cNvSpPr/>
                <p:nvPr/>
              </p:nvSpPr>
              <p:spPr>
                <a:xfrm>
                  <a:off x="1564430" y="342075"/>
                  <a:ext cx="229948" cy="229948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148" name="直接连接符 147">
                  <a:extLst>
                    <a:ext uri="{FF2B5EF4-FFF2-40B4-BE49-F238E27FC236}">
                      <a16:creationId xmlns:a16="http://schemas.microsoft.com/office/drawing/2014/main" id="{27E91BA1-E2D6-42D2-8639-837B49A07A38}"/>
                    </a:ext>
                  </a:extLst>
                </p:cNvPr>
                <p:cNvCxnSpPr>
                  <a:cxnSpLocks/>
                  <a:stCxn id="152" idx="7"/>
                  <a:endCxn id="150" idx="3"/>
                </p:cNvCxnSpPr>
                <p:nvPr/>
              </p:nvCxnSpPr>
              <p:spPr>
                <a:xfrm flipV="1">
                  <a:off x="336541" y="653322"/>
                  <a:ext cx="369221" cy="237823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9" name="直接连接符 148">
                  <a:extLst>
                    <a:ext uri="{FF2B5EF4-FFF2-40B4-BE49-F238E27FC236}">
                      <a16:creationId xmlns:a16="http://schemas.microsoft.com/office/drawing/2014/main" id="{28BCD610-22E0-4678-A131-C73017B80E33}"/>
                    </a:ext>
                  </a:extLst>
                </p:cNvPr>
                <p:cNvCxnSpPr>
                  <a:cxnSpLocks/>
                  <a:stCxn id="150" idx="6"/>
                  <a:endCxn id="147" idx="2"/>
                </p:cNvCxnSpPr>
                <p:nvPr/>
              </p:nvCxnSpPr>
              <p:spPr>
                <a:xfrm flipV="1">
                  <a:off x="902035" y="457049"/>
                  <a:ext cx="662395" cy="114974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0" name="椭圆 149">
                  <a:extLst>
                    <a:ext uri="{FF2B5EF4-FFF2-40B4-BE49-F238E27FC236}">
                      <a16:creationId xmlns:a16="http://schemas.microsoft.com/office/drawing/2014/main" id="{7AC1FE26-4FAC-4866-8ED9-07EC08762380}"/>
                    </a:ext>
                  </a:extLst>
                </p:cNvPr>
                <p:cNvSpPr/>
                <p:nvPr/>
              </p:nvSpPr>
              <p:spPr>
                <a:xfrm>
                  <a:off x="672087" y="457049"/>
                  <a:ext cx="229948" cy="229948"/>
                </a:xfrm>
                <a:prstGeom prst="ellipse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151" name="直接连接符 150">
                  <a:extLst>
                    <a:ext uri="{FF2B5EF4-FFF2-40B4-BE49-F238E27FC236}">
                      <a16:creationId xmlns:a16="http://schemas.microsoft.com/office/drawing/2014/main" id="{E0A895CB-4EDD-4A75-8F17-7E809E95A896}"/>
                    </a:ext>
                  </a:extLst>
                </p:cNvPr>
                <p:cNvCxnSpPr>
                  <a:cxnSpLocks/>
                  <a:stCxn id="147" idx="6"/>
                  <a:endCxn id="153" idx="1"/>
                </p:cNvCxnSpPr>
                <p:nvPr/>
              </p:nvCxnSpPr>
              <p:spPr>
                <a:xfrm>
                  <a:off x="1794378" y="457049"/>
                  <a:ext cx="388442" cy="263623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2" name="椭圆 151">
                  <a:extLst>
                    <a:ext uri="{FF2B5EF4-FFF2-40B4-BE49-F238E27FC236}">
                      <a16:creationId xmlns:a16="http://schemas.microsoft.com/office/drawing/2014/main" id="{A1CA2E74-D9CC-46AF-92D7-C6865B7220CE}"/>
                    </a:ext>
                  </a:extLst>
                </p:cNvPr>
                <p:cNvSpPr/>
                <p:nvPr/>
              </p:nvSpPr>
              <p:spPr>
                <a:xfrm>
                  <a:off x="140268" y="857470"/>
                  <a:ext cx="229948" cy="229948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28575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53" name="椭圆 152">
                  <a:extLst>
                    <a:ext uri="{FF2B5EF4-FFF2-40B4-BE49-F238E27FC236}">
                      <a16:creationId xmlns:a16="http://schemas.microsoft.com/office/drawing/2014/main" id="{CE5AEDCC-5775-406F-8E8C-6801AE4D64D9}"/>
                    </a:ext>
                  </a:extLst>
                </p:cNvPr>
                <p:cNvSpPr/>
                <p:nvPr/>
              </p:nvSpPr>
              <p:spPr>
                <a:xfrm>
                  <a:off x="2149145" y="686997"/>
                  <a:ext cx="229948" cy="229948"/>
                </a:xfrm>
                <a:prstGeom prst="ellipse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 w="2857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111" name="组合 110">
                <a:extLst>
                  <a:ext uri="{FF2B5EF4-FFF2-40B4-BE49-F238E27FC236}">
                    <a16:creationId xmlns:a16="http://schemas.microsoft.com/office/drawing/2014/main" id="{14971CB8-A8C9-4F72-B57E-2BF3334A9F44}"/>
                  </a:ext>
                </a:extLst>
              </p:cNvPr>
              <p:cNvGrpSpPr/>
              <p:nvPr/>
            </p:nvGrpSpPr>
            <p:grpSpPr>
              <a:xfrm>
                <a:off x="137346" y="906887"/>
                <a:ext cx="2238825" cy="1034775"/>
                <a:chOff x="140268" y="342075"/>
                <a:chExt cx="2238825" cy="1034775"/>
              </a:xfrm>
            </p:grpSpPr>
            <p:sp>
              <p:nvSpPr>
                <p:cNvPr id="138" name="椭圆 137">
                  <a:extLst>
                    <a:ext uri="{FF2B5EF4-FFF2-40B4-BE49-F238E27FC236}">
                      <a16:creationId xmlns:a16="http://schemas.microsoft.com/office/drawing/2014/main" id="{3F3FF81F-6F6B-4D18-98B5-1C642AF7DADC}"/>
                    </a:ext>
                  </a:extLst>
                </p:cNvPr>
                <p:cNvSpPr/>
                <p:nvPr/>
              </p:nvSpPr>
              <p:spPr>
                <a:xfrm>
                  <a:off x="1564430" y="342075"/>
                  <a:ext cx="229948" cy="229948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139" name="直接连接符 138">
                  <a:extLst>
                    <a:ext uri="{FF2B5EF4-FFF2-40B4-BE49-F238E27FC236}">
                      <a16:creationId xmlns:a16="http://schemas.microsoft.com/office/drawing/2014/main" id="{8AEB598B-3859-4F74-A118-EA5DF4B359F8}"/>
                    </a:ext>
                  </a:extLst>
                </p:cNvPr>
                <p:cNvCxnSpPr>
                  <a:cxnSpLocks/>
                  <a:stCxn id="144" idx="7"/>
                  <a:endCxn id="140" idx="3"/>
                </p:cNvCxnSpPr>
                <p:nvPr/>
              </p:nvCxnSpPr>
              <p:spPr>
                <a:xfrm flipV="1">
                  <a:off x="336541" y="653322"/>
                  <a:ext cx="369221" cy="237823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0" name="椭圆 139">
                  <a:extLst>
                    <a:ext uri="{FF2B5EF4-FFF2-40B4-BE49-F238E27FC236}">
                      <a16:creationId xmlns:a16="http://schemas.microsoft.com/office/drawing/2014/main" id="{9EB18186-4456-4BA9-9521-75B5838EC813}"/>
                    </a:ext>
                  </a:extLst>
                </p:cNvPr>
                <p:cNvSpPr/>
                <p:nvPr/>
              </p:nvSpPr>
              <p:spPr>
                <a:xfrm>
                  <a:off x="672087" y="457049"/>
                  <a:ext cx="229948" cy="229948"/>
                </a:xfrm>
                <a:prstGeom prst="ellipse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41" name="椭圆 140">
                  <a:extLst>
                    <a:ext uri="{FF2B5EF4-FFF2-40B4-BE49-F238E27FC236}">
                      <a16:creationId xmlns:a16="http://schemas.microsoft.com/office/drawing/2014/main" id="{E0646ADC-4713-454D-838E-7509271952DF}"/>
                    </a:ext>
                  </a:extLst>
                </p:cNvPr>
                <p:cNvSpPr/>
                <p:nvPr/>
              </p:nvSpPr>
              <p:spPr>
                <a:xfrm>
                  <a:off x="1564430" y="1146902"/>
                  <a:ext cx="229948" cy="229948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142" name="直接连接符 141">
                  <a:extLst>
                    <a:ext uri="{FF2B5EF4-FFF2-40B4-BE49-F238E27FC236}">
                      <a16:creationId xmlns:a16="http://schemas.microsoft.com/office/drawing/2014/main" id="{B46115EF-CD05-41CE-A88D-371555AE15B0}"/>
                    </a:ext>
                  </a:extLst>
                </p:cNvPr>
                <p:cNvCxnSpPr>
                  <a:cxnSpLocks/>
                  <a:stCxn id="141" idx="0"/>
                  <a:endCxn id="138" idx="4"/>
                </p:cNvCxnSpPr>
                <p:nvPr/>
              </p:nvCxnSpPr>
              <p:spPr>
                <a:xfrm flipV="1">
                  <a:off x="1679404" y="572023"/>
                  <a:ext cx="0" cy="574879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直接连接符 142">
                  <a:extLst>
                    <a:ext uri="{FF2B5EF4-FFF2-40B4-BE49-F238E27FC236}">
                      <a16:creationId xmlns:a16="http://schemas.microsoft.com/office/drawing/2014/main" id="{19085CBD-B0B7-4816-9F80-1D8F6BE659AD}"/>
                    </a:ext>
                  </a:extLst>
                </p:cNvPr>
                <p:cNvCxnSpPr>
                  <a:cxnSpLocks/>
                  <a:stCxn id="138" idx="6"/>
                  <a:endCxn id="146" idx="1"/>
                </p:cNvCxnSpPr>
                <p:nvPr/>
              </p:nvCxnSpPr>
              <p:spPr>
                <a:xfrm>
                  <a:off x="1794378" y="457049"/>
                  <a:ext cx="388442" cy="263623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4" name="椭圆 143">
                  <a:extLst>
                    <a:ext uri="{FF2B5EF4-FFF2-40B4-BE49-F238E27FC236}">
                      <a16:creationId xmlns:a16="http://schemas.microsoft.com/office/drawing/2014/main" id="{8FD66C91-05CC-4166-B5C4-2C85AC851D3E}"/>
                    </a:ext>
                  </a:extLst>
                </p:cNvPr>
                <p:cNvSpPr/>
                <p:nvPr/>
              </p:nvSpPr>
              <p:spPr>
                <a:xfrm>
                  <a:off x="140268" y="857470"/>
                  <a:ext cx="229948" cy="229948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28575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145" name="直接连接符 144">
                  <a:extLst>
                    <a:ext uri="{FF2B5EF4-FFF2-40B4-BE49-F238E27FC236}">
                      <a16:creationId xmlns:a16="http://schemas.microsoft.com/office/drawing/2014/main" id="{47758964-119E-4116-80B7-736A331FB092}"/>
                    </a:ext>
                  </a:extLst>
                </p:cNvPr>
                <p:cNvCxnSpPr>
                  <a:cxnSpLocks/>
                  <a:stCxn id="140" idx="5"/>
                  <a:endCxn id="141" idx="1"/>
                </p:cNvCxnSpPr>
                <p:nvPr/>
              </p:nvCxnSpPr>
              <p:spPr>
                <a:xfrm>
                  <a:off x="868360" y="653322"/>
                  <a:ext cx="729745" cy="527255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6" name="椭圆 145">
                  <a:extLst>
                    <a:ext uri="{FF2B5EF4-FFF2-40B4-BE49-F238E27FC236}">
                      <a16:creationId xmlns:a16="http://schemas.microsoft.com/office/drawing/2014/main" id="{752FBDD5-EFAB-4352-8309-A402B8DD7887}"/>
                    </a:ext>
                  </a:extLst>
                </p:cNvPr>
                <p:cNvSpPr/>
                <p:nvPr/>
              </p:nvSpPr>
              <p:spPr>
                <a:xfrm>
                  <a:off x="2149145" y="686997"/>
                  <a:ext cx="229948" cy="229948"/>
                </a:xfrm>
                <a:prstGeom prst="ellipse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 w="2857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112" name="组合 111">
                <a:extLst>
                  <a:ext uri="{FF2B5EF4-FFF2-40B4-BE49-F238E27FC236}">
                    <a16:creationId xmlns:a16="http://schemas.microsoft.com/office/drawing/2014/main" id="{8D253A86-6E1D-4453-AAE4-B5C1830C648C}"/>
                  </a:ext>
                </a:extLst>
              </p:cNvPr>
              <p:cNvGrpSpPr/>
              <p:nvPr/>
            </p:nvGrpSpPr>
            <p:grpSpPr>
              <a:xfrm>
                <a:off x="137346" y="1667674"/>
                <a:ext cx="2238825" cy="919801"/>
                <a:chOff x="140268" y="457049"/>
                <a:chExt cx="2238825" cy="919801"/>
              </a:xfrm>
            </p:grpSpPr>
            <p:cxnSp>
              <p:nvCxnSpPr>
                <p:cNvPr id="131" name="直接连接符 130">
                  <a:extLst>
                    <a:ext uri="{FF2B5EF4-FFF2-40B4-BE49-F238E27FC236}">
                      <a16:creationId xmlns:a16="http://schemas.microsoft.com/office/drawing/2014/main" id="{83974172-7AB5-4E1A-9A14-C1C4935F24AB}"/>
                    </a:ext>
                  </a:extLst>
                </p:cNvPr>
                <p:cNvCxnSpPr>
                  <a:cxnSpLocks/>
                  <a:stCxn id="135" idx="7"/>
                  <a:endCxn id="132" idx="3"/>
                </p:cNvCxnSpPr>
                <p:nvPr/>
              </p:nvCxnSpPr>
              <p:spPr>
                <a:xfrm flipV="1">
                  <a:off x="336541" y="653322"/>
                  <a:ext cx="369221" cy="237823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2" name="椭圆 131">
                  <a:extLst>
                    <a:ext uri="{FF2B5EF4-FFF2-40B4-BE49-F238E27FC236}">
                      <a16:creationId xmlns:a16="http://schemas.microsoft.com/office/drawing/2014/main" id="{511E842A-1CF8-490B-A82D-09BB0718A67D}"/>
                    </a:ext>
                  </a:extLst>
                </p:cNvPr>
                <p:cNvSpPr/>
                <p:nvPr/>
              </p:nvSpPr>
              <p:spPr>
                <a:xfrm>
                  <a:off x="672087" y="457049"/>
                  <a:ext cx="229948" cy="229948"/>
                </a:xfrm>
                <a:prstGeom prst="ellipse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33" name="椭圆 132">
                  <a:extLst>
                    <a:ext uri="{FF2B5EF4-FFF2-40B4-BE49-F238E27FC236}">
                      <a16:creationId xmlns:a16="http://schemas.microsoft.com/office/drawing/2014/main" id="{BFE284DC-CBC2-4480-BF39-EF47BDA4DA95}"/>
                    </a:ext>
                  </a:extLst>
                </p:cNvPr>
                <p:cNvSpPr/>
                <p:nvPr/>
              </p:nvSpPr>
              <p:spPr>
                <a:xfrm>
                  <a:off x="1564430" y="1146902"/>
                  <a:ext cx="229948" cy="229948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134" name="直接连接符 133">
                  <a:extLst>
                    <a:ext uri="{FF2B5EF4-FFF2-40B4-BE49-F238E27FC236}">
                      <a16:creationId xmlns:a16="http://schemas.microsoft.com/office/drawing/2014/main" id="{8DEB2321-A73C-4D94-9C49-E412D5E7BFE6}"/>
                    </a:ext>
                  </a:extLst>
                </p:cNvPr>
                <p:cNvCxnSpPr>
                  <a:cxnSpLocks/>
                  <a:stCxn id="133" idx="7"/>
                  <a:endCxn id="137" idx="3"/>
                </p:cNvCxnSpPr>
                <p:nvPr/>
              </p:nvCxnSpPr>
              <p:spPr>
                <a:xfrm flipV="1">
                  <a:off x="1760703" y="883270"/>
                  <a:ext cx="422117" cy="297307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5" name="椭圆 134">
                  <a:extLst>
                    <a:ext uri="{FF2B5EF4-FFF2-40B4-BE49-F238E27FC236}">
                      <a16:creationId xmlns:a16="http://schemas.microsoft.com/office/drawing/2014/main" id="{DF9700BF-87E8-4E4F-8F96-923CC3CCCB0B}"/>
                    </a:ext>
                  </a:extLst>
                </p:cNvPr>
                <p:cNvSpPr/>
                <p:nvPr/>
              </p:nvSpPr>
              <p:spPr>
                <a:xfrm>
                  <a:off x="140268" y="857470"/>
                  <a:ext cx="229948" cy="229948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28575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136" name="直接连接符 135">
                  <a:extLst>
                    <a:ext uri="{FF2B5EF4-FFF2-40B4-BE49-F238E27FC236}">
                      <a16:creationId xmlns:a16="http://schemas.microsoft.com/office/drawing/2014/main" id="{DF204830-8BD0-4C55-BFBC-90BD093EB274}"/>
                    </a:ext>
                  </a:extLst>
                </p:cNvPr>
                <p:cNvCxnSpPr>
                  <a:cxnSpLocks/>
                  <a:stCxn id="132" idx="5"/>
                  <a:endCxn id="133" idx="1"/>
                </p:cNvCxnSpPr>
                <p:nvPr/>
              </p:nvCxnSpPr>
              <p:spPr>
                <a:xfrm>
                  <a:off x="868360" y="653322"/>
                  <a:ext cx="729745" cy="527255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7" name="椭圆 136">
                  <a:extLst>
                    <a:ext uri="{FF2B5EF4-FFF2-40B4-BE49-F238E27FC236}">
                      <a16:creationId xmlns:a16="http://schemas.microsoft.com/office/drawing/2014/main" id="{640B7B1F-06C8-473D-AE30-1E16D6548CB2}"/>
                    </a:ext>
                  </a:extLst>
                </p:cNvPr>
                <p:cNvSpPr/>
                <p:nvPr/>
              </p:nvSpPr>
              <p:spPr>
                <a:xfrm>
                  <a:off x="2149145" y="686997"/>
                  <a:ext cx="229948" cy="229948"/>
                </a:xfrm>
                <a:prstGeom prst="ellipse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 w="2857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113" name="组合 112">
                <a:extLst>
                  <a:ext uri="{FF2B5EF4-FFF2-40B4-BE49-F238E27FC236}">
                    <a16:creationId xmlns:a16="http://schemas.microsoft.com/office/drawing/2014/main" id="{CB28A086-0520-48F7-8EE4-D92EFD3B3C55}"/>
                  </a:ext>
                </a:extLst>
              </p:cNvPr>
              <p:cNvGrpSpPr/>
              <p:nvPr/>
            </p:nvGrpSpPr>
            <p:grpSpPr>
              <a:xfrm>
                <a:off x="139727" y="2350668"/>
                <a:ext cx="2238825" cy="1034775"/>
                <a:chOff x="140268" y="457049"/>
                <a:chExt cx="2238825" cy="1034775"/>
              </a:xfrm>
            </p:grpSpPr>
            <p:sp>
              <p:nvSpPr>
                <p:cNvPr id="122" name="椭圆 121">
                  <a:extLst>
                    <a:ext uri="{FF2B5EF4-FFF2-40B4-BE49-F238E27FC236}">
                      <a16:creationId xmlns:a16="http://schemas.microsoft.com/office/drawing/2014/main" id="{D68E7217-DE43-400A-837C-259830F8DFA3}"/>
                    </a:ext>
                  </a:extLst>
                </p:cNvPr>
                <p:cNvSpPr/>
                <p:nvPr/>
              </p:nvSpPr>
              <p:spPr>
                <a:xfrm>
                  <a:off x="753386" y="1261876"/>
                  <a:ext cx="229948" cy="229948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123" name="直接连接符 122">
                  <a:extLst>
                    <a:ext uri="{FF2B5EF4-FFF2-40B4-BE49-F238E27FC236}">
                      <a16:creationId xmlns:a16="http://schemas.microsoft.com/office/drawing/2014/main" id="{7C9D329A-F06B-484B-9872-BC46578D0EBD}"/>
                    </a:ext>
                  </a:extLst>
                </p:cNvPr>
                <p:cNvCxnSpPr>
                  <a:cxnSpLocks/>
                  <a:stCxn id="126" idx="4"/>
                  <a:endCxn id="122" idx="0"/>
                </p:cNvCxnSpPr>
                <p:nvPr/>
              </p:nvCxnSpPr>
              <p:spPr>
                <a:xfrm>
                  <a:off x="787061" y="686997"/>
                  <a:ext cx="81299" cy="574879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4" name="直接连接符 123">
                  <a:extLst>
                    <a:ext uri="{FF2B5EF4-FFF2-40B4-BE49-F238E27FC236}">
                      <a16:creationId xmlns:a16="http://schemas.microsoft.com/office/drawing/2014/main" id="{37BCE9F7-BF5E-4B8B-9412-4F358E574D6B}"/>
                    </a:ext>
                  </a:extLst>
                </p:cNvPr>
                <p:cNvCxnSpPr>
                  <a:cxnSpLocks/>
                  <a:stCxn id="129" idx="7"/>
                  <a:endCxn id="126" idx="3"/>
                </p:cNvCxnSpPr>
                <p:nvPr/>
              </p:nvCxnSpPr>
              <p:spPr>
                <a:xfrm flipV="1">
                  <a:off x="336541" y="653322"/>
                  <a:ext cx="369221" cy="237823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5" name="直接连接符 124">
                  <a:extLst>
                    <a:ext uri="{FF2B5EF4-FFF2-40B4-BE49-F238E27FC236}">
                      <a16:creationId xmlns:a16="http://schemas.microsoft.com/office/drawing/2014/main" id="{EA5D2E1F-2721-471C-A4B8-3A8463C957E3}"/>
                    </a:ext>
                  </a:extLst>
                </p:cNvPr>
                <p:cNvCxnSpPr>
                  <a:cxnSpLocks/>
                  <a:stCxn id="122" idx="6"/>
                  <a:endCxn id="127" idx="2"/>
                </p:cNvCxnSpPr>
                <p:nvPr/>
              </p:nvCxnSpPr>
              <p:spPr>
                <a:xfrm flipV="1">
                  <a:off x="983334" y="1261876"/>
                  <a:ext cx="581096" cy="114974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6" name="椭圆 125">
                  <a:extLst>
                    <a:ext uri="{FF2B5EF4-FFF2-40B4-BE49-F238E27FC236}">
                      <a16:creationId xmlns:a16="http://schemas.microsoft.com/office/drawing/2014/main" id="{6D9AE544-FCA7-4F60-BE85-325E5BF71F9F}"/>
                    </a:ext>
                  </a:extLst>
                </p:cNvPr>
                <p:cNvSpPr/>
                <p:nvPr/>
              </p:nvSpPr>
              <p:spPr>
                <a:xfrm>
                  <a:off x="672087" y="457049"/>
                  <a:ext cx="229948" cy="229948"/>
                </a:xfrm>
                <a:prstGeom prst="ellipse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27" name="椭圆 126">
                  <a:extLst>
                    <a:ext uri="{FF2B5EF4-FFF2-40B4-BE49-F238E27FC236}">
                      <a16:creationId xmlns:a16="http://schemas.microsoft.com/office/drawing/2014/main" id="{7453551D-B596-46CE-BBC5-BF0DF7A83621}"/>
                    </a:ext>
                  </a:extLst>
                </p:cNvPr>
                <p:cNvSpPr/>
                <p:nvPr/>
              </p:nvSpPr>
              <p:spPr>
                <a:xfrm>
                  <a:off x="1564430" y="1146902"/>
                  <a:ext cx="229948" cy="229948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128" name="直接连接符 127">
                  <a:extLst>
                    <a:ext uri="{FF2B5EF4-FFF2-40B4-BE49-F238E27FC236}">
                      <a16:creationId xmlns:a16="http://schemas.microsoft.com/office/drawing/2014/main" id="{C5364B26-B166-4C19-9D94-2717AD3FED55}"/>
                    </a:ext>
                  </a:extLst>
                </p:cNvPr>
                <p:cNvCxnSpPr>
                  <a:cxnSpLocks/>
                  <a:stCxn id="127" idx="7"/>
                  <a:endCxn id="130" idx="3"/>
                </p:cNvCxnSpPr>
                <p:nvPr/>
              </p:nvCxnSpPr>
              <p:spPr>
                <a:xfrm flipV="1">
                  <a:off x="1760703" y="883270"/>
                  <a:ext cx="422117" cy="297307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9" name="椭圆 128">
                  <a:extLst>
                    <a:ext uri="{FF2B5EF4-FFF2-40B4-BE49-F238E27FC236}">
                      <a16:creationId xmlns:a16="http://schemas.microsoft.com/office/drawing/2014/main" id="{8EEAC0E1-C1E9-42B5-BD10-2FFA9B7CAD82}"/>
                    </a:ext>
                  </a:extLst>
                </p:cNvPr>
                <p:cNvSpPr/>
                <p:nvPr/>
              </p:nvSpPr>
              <p:spPr>
                <a:xfrm>
                  <a:off x="140268" y="857470"/>
                  <a:ext cx="229948" cy="229948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28575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30" name="椭圆 129">
                  <a:extLst>
                    <a:ext uri="{FF2B5EF4-FFF2-40B4-BE49-F238E27FC236}">
                      <a16:creationId xmlns:a16="http://schemas.microsoft.com/office/drawing/2014/main" id="{2BA284E4-3F22-48AC-BB11-2389E7283C76}"/>
                    </a:ext>
                  </a:extLst>
                </p:cNvPr>
                <p:cNvSpPr/>
                <p:nvPr/>
              </p:nvSpPr>
              <p:spPr>
                <a:xfrm>
                  <a:off x="2149145" y="686997"/>
                  <a:ext cx="229948" cy="229948"/>
                </a:xfrm>
                <a:prstGeom prst="ellipse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 w="2857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114" name="组合 113">
                <a:extLst>
                  <a:ext uri="{FF2B5EF4-FFF2-40B4-BE49-F238E27FC236}">
                    <a16:creationId xmlns:a16="http://schemas.microsoft.com/office/drawing/2014/main" id="{AE863659-D064-48A4-A081-8906B8A3E0DB}"/>
                  </a:ext>
                </a:extLst>
              </p:cNvPr>
              <p:cNvGrpSpPr/>
              <p:nvPr/>
            </p:nvGrpSpPr>
            <p:grpSpPr>
              <a:xfrm>
                <a:off x="137346" y="3289723"/>
                <a:ext cx="2238825" cy="804827"/>
                <a:chOff x="140268" y="686997"/>
                <a:chExt cx="2238825" cy="804827"/>
              </a:xfrm>
            </p:grpSpPr>
            <p:sp>
              <p:nvSpPr>
                <p:cNvPr id="115" name="椭圆 114">
                  <a:extLst>
                    <a:ext uri="{FF2B5EF4-FFF2-40B4-BE49-F238E27FC236}">
                      <a16:creationId xmlns:a16="http://schemas.microsoft.com/office/drawing/2014/main" id="{697D4E73-90C1-45E7-A763-49CEB849FE05}"/>
                    </a:ext>
                  </a:extLst>
                </p:cNvPr>
                <p:cNvSpPr/>
                <p:nvPr/>
              </p:nvSpPr>
              <p:spPr>
                <a:xfrm>
                  <a:off x="753386" y="1261876"/>
                  <a:ext cx="229948" cy="229948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116" name="直接连接符 115">
                  <a:extLst>
                    <a:ext uri="{FF2B5EF4-FFF2-40B4-BE49-F238E27FC236}">
                      <a16:creationId xmlns:a16="http://schemas.microsoft.com/office/drawing/2014/main" id="{1EB3F6F8-EB87-4B23-A449-D31C15D57F35}"/>
                    </a:ext>
                  </a:extLst>
                </p:cNvPr>
                <p:cNvCxnSpPr>
                  <a:cxnSpLocks/>
                  <a:stCxn id="115" idx="6"/>
                  <a:endCxn id="118" idx="2"/>
                </p:cNvCxnSpPr>
                <p:nvPr/>
              </p:nvCxnSpPr>
              <p:spPr>
                <a:xfrm flipV="1">
                  <a:off x="983334" y="1261876"/>
                  <a:ext cx="581096" cy="114974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7" name="直接连接符 116">
                  <a:extLst>
                    <a:ext uri="{FF2B5EF4-FFF2-40B4-BE49-F238E27FC236}">
                      <a16:creationId xmlns:a16="http://schemas.microsoft.com/office/drawing/2014/main" id="{2ECDBCA4-F3B0-4D9E-905A-6F80AFCD76E7}"/>
                    </a:ext>
                  </a:extLst>
                </p:cNvPr>
                <p:cNvCxnSpPr>
                  <a:cxnSpLocks/>
                  <a:stCxn id="120" idx="5"/>
                  <a:endCxn id="115" idx="2"/>
                </p:cNvCxnSpPr>
                <p:nvPr/>
              </p:nvCxnSpPr>
              <p:spPr>
                <a:xfrm>
                  <a:off x="336541" y="1053743"/>
                  <a:ext cx="416845" cy="323107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8" name="椭圆 117">
                  <a:extLst>
                    <a:ext uri="{FF2B5EF4-FFF2-40B4-BE49-F238E27FC236}">
                      <a16:creationId xmlns:a16="http://schemas.microsoft.com/office/drawing/2014/main" id="{414DC9F9-F896-478B-8425-94A4B6DD0608}"/>
                    </a:ext>
                  </a:extLst>
                </p:cNvPr>
                <p:cNvSpPr/>
                <p:nvPr/>
              </p:nvSpPr>
              <p:spPr>
                <a:xfrm>
                  <a:off x="1564430" y="1146902"/>
                  <a:ext cx="229948" cy="229948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119" name="直接连接符 118">
                  <a:extLst>
                    <a:ext uri="{FF2B5EF4-FFF2-40B4-BE49-F238E27FC236}">
                      <a16:creationId xmlns:a16="http://schemas.microsoft.com/office/drawing/2014/main" id="{33BBB9EA-1FC3-4647-93A2-9F90DFEDCB0B}"/>
                    </a:ext>
                  </a:extLst>
                </p:cNvPr>
                <p:cNvCxnSpPr>
                  <a:cxnSpLocks/>
                  <a:stCxn id="118" idx="7"/>
                  <a:endCxn id="121" idx="3"/>
                </p:cNvCxnSpPr>
                <p:nvPr/>
              </p:nvCxnSpPr>
              <p:spPr>
                <a:xfrm flipV="1">
                  <a:off x="1760703" y="883270"/>
                  <a:ext cx="422117" cy="297307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0" name="椭圆 119">
                  <a:extLst>
                    <a:ext uri="{FF2B5EF4-FFF2-40B4-BE49-F238E27FC236}">
                      <a16:creationId xmlns:a16="http://schemas.microsoft.com/office/drawing/2014/main" id="{F7251569-3B15-40D6-A4EB-1C48896565C3}"/>
                    </a:ext>
                  </a:extLst>
                </p:cNvPr>
                <p:cNvSpPr/>
                <p:nvPr/>
              </p:nvSpPr>
              <p:spPr>
                <a:xfrm>
                  <a:off x="140268" y="857470"/>
                  <a:ext cx="229948" cy="229948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28575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21" name="椭圆 120">
                  <a:extLst>
                    <a:ext uri="{FF2B5EF4-FFF2-40B4-BE49-F238E27FC236}">
                      <a16:creationId xmlns:a16="http://schemas.microsoft.com/office/drawing/2014/main" id="{48D8162B-7AD1-4A35-B634-3A522F3D27E5}"/>
                    </a:ext>
                  </a:extLst>
                </p:cNvPr>
                <p:cNvSpPr/>
                <p:nvPr/>
              </p:nvSpPr>
              <p:spPr>
                <a:xfrm>
                  <a:off x="2149145" y="686997"/>
                  <a:ext cx="229948" cy="229948"/>
                </a:xfrm>
                <a:prstGeom prst="ellipse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 w="2857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sp>
          <p:nvSpPr>
            <p:cNvPr id="107" name="左大括号 106">
              <a:extLst>
                <a:ext uri="{FF2B5EF4-FFF2-40B4-BE49-F238E27FC236}">
                  <a16:creationId xmlns:a16="http://schemas.microsoft.com/office/drawing/2014/main" id="{940C265F-46B7-4E49-BA07-9D62212EE43B}"/>
                </a:ext>
              </a:extLst>
            </p:cNvPr>
            <p:cNvSpPr/>
            <p:nvPr/>
          </p:nvSpPr>
          <p:spPr>
            <a:xfrm>
              <a:off x="7236119" y="2492675"/>
              <a:ext cx="276255" cy="3654673"/>
            </a:xfrm>
            <a:prstGeom prst="leftBrace">
              <a:avLst>
                <a:gd name="adj1" fmla="val 43830"/>
                <a:gd name="adj2" fmla="val 50000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8" name="文本框 107">
              <a:extLst>
                <a:ext uri="{FF2B5EF4-FFF2-40B4-BE49-F238E27FC236}">
                  <a16:creationId xmlns:a16="http://schemas.microsoft.com/office/drawing/2014/main" id="{F15D2AFB-B8ED-461A-805D-93ED8D01F65B}"/>
                </a:ext>
              </a:extLst>
            </p:cNvPr>
            <p:cNvSpPr txBox="1"/>
            <p:nvPr/>
          </p:nvSpPr>
          <p:spPr>
            <a:xfrm>
              <a:off x="6223126" y="4091829"/>
              <a:ext cx="9240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dirty="0">
                  <a:ea typeface="楷体" panose="02010609060101010101" pitchFamily="49" charset="-122"/>
                </a:rPr>
                <a:t>sum</a:t>
              </a:r>
              <a:endParaRPr lang="zh-CN" altLang="en-US" sz="2400" dirty="0">
                <a:ea typeface="楷体" panose="02010609060101010101" pitchFamily="49" charset="-122"/>
              </a:endParaRPr>
            </a:p>
          </p:txBody>
        </p:sp>
        <p:sp>
          <p:nvSpPr>
            <p:cNvPr id="109" name="文本框 108">
              <a:extLst>
                <a:ext uri="{FF2B5EF4-FFF2-40B4-BE49-F238E27FC236}">
                  <a16:creationId xmlns:a16="http://schemas.microsoft.com/office/drawing/2014/main" id="{FF3A7068-4C1F-45C1-9CC5-28F607774AF9}"/>
                </a:ext>
              </a:extLst>
            </p:cNvPr>
            <p:cNvSpPr txBox="1"/>
            <p:nvPr/>
          </p:nvSpPr>
          <p:spPr>
            <a:xfrm>
              <a:off x="7249648" y="1819107"/>
              <a:ext cx="314403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dirty="0">
                  <a:ea typeface="楷体" panose="02010609060101010101" pitchFamily="49" charset="-122"/>
                </a:rPr>
                <a:t>product of probabilities</a:t>
              </a:r>
              <a:endParaRPr lang="zh-CN" altLang="en-US" sz="2400" dirty="0">
                <a:ea typeface="楷体" panose="02010609060101010101" pitchFamily="49" charset="-122"/>
              </a:endParaRPr>
            </a:p>
          </p:txBody>
        </p:sp>
      </p:grpSp>
      <p:sp>
        <p:nvSpPr>
          <p:cNvPr id="78" name="文本框 77">
            <a:extLst>
              <a:ext uri="{FF2B5EF4-FFF2-40B4-BE49-F238E27FC236}">
                <a16:creationId xmlns:a16="http://schemas.microsoft.com/office/drawing/2014/main" id="{E779D919-2EF0-4F5F-BD89-1ADB70524213}"/>
              </a:ext>
            </a:extLst>
          </p:cNvPr>
          <p:cNvSpPr txBox="1"/>
          <p:nvPr/>
        </p:nvSpPr>
        <p:spPr>
          <a:xfrm>
            <a:off x="838200" y="6058261"/>
            <a:ext cx="108641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dirty="0" err="1">
                <a:solidFill>
                  <a:srgbClr val="222222"/>
                </a:solidFill>
                <a:effectLst/>
              </a:rPr>
              <a:t>Zhaocheng</a:t>
            </a:r>
            <a:r>
              <a:rPr lang="en-US" altLang="zh-CN" b="0" i="0" dirty="0">
                <a:solidFill>
                  <a:srgbClr val="222222"/>
                </a:solidFill>
                <a:effectLst/>
              </a:rPr>
              <a:t> Zhu, et al. Neural </a:t>
            </a:r>
            <a:r>
              <a:rPr lang="en-US" altLang="zh-CN" dirty="0">
                <a:solidFill>
                  <a:srgbClr val="222222"/>
                </a:solidFill>
              </a:rPr>
              <a:t>B</a:t>
            </a:r>
            <a:r>
              <a:rPr lang="en-US" altLang="zh-CN" b="0" i="0" dirty="0">
                <a:solidFill>
                  <a:srgbClr val="222222"/>
                </a:solidFill>
                <a:effectLst/>
              </a:rPr>
              <a:t>ellman-Ford </a:t>
            </a:r>
            <a:r>
              <a:rPr lang="en-US" altLang="zh-CN" dirty="0">
                <a:solidFill>
                  <a:srgbClr val="222222"/>
                </a:solidFill>
              </a:rPr>
              <a:t>N</a:t>
            </a:r>
            <a:r>
              <a:rPr lang="en-US" altLang="zh-CN" b="0" i="0" dirty="0">
                <a:solidFill>
                  <a:srgbClr val="222222"/>
                </a:solidFill>
                <a:effectLst/>
              </a:rPr>
              <a:t>etworks: A general graph neural network framework for link prediction. </a:t>
            </a:r>
            <a:r>
              <a:rPr lang="en-US" altLang="zh-CN" b="0" i="1" dirty="0" err="1">
                <a:solidFill>
                  <a:srgbClr val="222222"/>
                </a:solidFill>
                <a:effectLst/>
              </a:rPr>
              <a:t>NeurIPS</a:t>
            </a:r>
            <a:r>
              <a:rPr lang="en-US" altLang="zh-CN" dirty="0">
                <a:solidFill>
                  <a:srgbClr val="222222"/>
                </a:solidFill>
              </a:rPr>
              <a:t> 2021.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4764125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31DD6575-6603-4C01-A324-E24DD8DAFA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Path Formulation</a:t>
            </a:r>
            <a:endParaRPr lang="zh-CN" altLang="en-US" dirty="0"/>
          </a:p>
        </p:txBody>
      </p:sp>
      <p:grpSp>
        <p:nvGrpSpPr>
          <p:cNvPr id="79" name="组合 78">
            <a:extLst>
              <a:ext uri="{FF2B5EF4-FFF2-40B4-BE49-F238E27FC236}">
                <a16:creationId xmlns:a16="http://schemas.microsoft.com/office/drawing/2014/main" id="{1FAD342E-B1B4-4681-A64E-D4392D63DC22}"/>
              </a:ext>
            </a:extLst>
          </p:cNvPr>
          <p:cNvGrpSpPr/>
          <p:nvPr/>
        </p:nvGrpSpPr>
        <p:grpSpPr>
          <a:xfrm>
            <a:off x="2244068" y="2937805"/>
            <a:ext cx="3054524" cy="1896594"/>
            <a:chOff x="2384171" y="3120202"/>
            <a:chExt cx="3054524" cy="1896594"/>
          </a:xfrm>
        </p:grpSpPr>
        <p:sp>
          <p:nvSpPr>
            <p:cNvPr id="80" name="椭圆 79">
              <a:extLst>
                <a:ext uri="{FF2B5EF4-FFF2-40B4-BE49-F238E27FC236}">
                  <a16:creationId xmlns:a16="http://schemas.microsoft.com/office/drawing/2014/main" id="{5D109E10-3739-46A6-83E5-8A5D9B758A94}"/>
                </a:ext>
              </a:extLst>
            </p:cNvPr>
            <p:cNvSpPr/>
            <p:nvPr/>
          </p:nvSpPr>
          <p:spPr>
            <a:xfrm>
              <a:off x="3220674" y="4519910"/>
              <a:ext cx="313728" cy="313728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81" name="直接连接符 80">
              <a:extLst>
                <a:ext uri="{FF2B5EF4-FFF2-40B4-BE49-F238E27FC236}">
                  <a16:creationId xmlns:a16="http://schemas.microsoft.com/office/drawing/2014/main" id="{C598EAF0-DB30-431B-9840-F2D0F51633FC}"/>
                </a:ext>
              </a:extLst>
            </p:cNvPr>
            <p:cNvCxnSpPr>
              <a:cxnSpLocks/>
              <a:stCxn id="87" idx="4"/>
              <a:endCxn id="80" idx="0"/>
            </p:cNvCxnSpPr>
            <p:nvPr/>
          </p:nvCxnSpPr>
          <p:spPr>
            <a:xfrm>
              <a:off x="3266618" y="3735578"/>
              <a:ext cx="110920" cy="784332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椭圆 81">
              <a:extLst>
                <a:ext uri="{FF2B5EF4-FFF2-40B4-BE49-F238E27FC236}">
                  <a16:creationId xmlns:a16="http://schemas.microsoft.com/office/drawing/2014/main" id="{851B1166-66AB-44A3-B2F8-1DE64F2B2B8C}"/>
                </a:ext>
              </a:extLst>
            </p:cNvPr>
            <p:cNvSpPr/>
            <p:nvPr/>
          </p:nvSpPr>
          <p:spPr>
            <a:xfrm>
              <a:off x="4327216" y="3264987"/>
              <a:ext cx="313728" cy="313728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83" name="直接连接符 82">
              <a:extLst>
                <a:ext uri="{FF2B5EF4-FFF2-40B4-BE49-F238E27FC236}">
                  <a16:creationId xmlns:a16="http://schemas.microsoft.com/office/drawing/2014/main" id="{D41227C6-0F5E-4B6E-9EF6-5ECE33626675}"/>
                </a:ext>
              </a:extLst>
            </p:cNvPr>
            <p:cNvCxnSpPr>
              <a:cxnSpLocks/>
              <a:stCxn id="91" idx="7"/>
              <a:endCxn id="87" idx="3"/>
            </p:cNvCxnSpPr>
            <p:nvPr/>
          </p:nvCxnSpPr>
          <p:spPr>
            <a:xfrm flipV="1">
              <a:off x="2651955" y="3689634"/>
              <a:ext cx="503744" cy="324472"/>
            </a:xfrm>
            <a:prstGeom prst="line">
              <a:avLst/>
            </a:prstGeom>
            <a:ln w="38100">
              <a:solidFill>
                <a:schemeClr val="accent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接连接符 83">
              <a:extLst>
                <a:ext uri="{FF2B5EF4-FFF2-40B4-BE49-F238E27FC236}">
                  <a16:creationId xmlns:a16="http://schemas.microsoft.com/office/drawing/2014/main" id="{D861E10A-C5B8-47F1-BDC9-049DFDF14D2F}"/>
                </a:ext>
              </a:extLst>
            </p:cNvPr>
            <p:cNvCxnSpPr>
              <a:cxnSpLocks/>
              <a:stCxn id="80" idx="6"/>
              <a:endCxn id="103" idx="2"/>
            </p:cNvCxnSpPr>
            <p:nvPr/>
          </p:nvCxnSpPr>
          <p:spPr>
            <a:xfrm flipV="1">
              <a:off x="3534402" y="4519910"/>
              <a:ext cx="792814" cy="156864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接连接符 84">
              <a:extLst>
                <a:ext uri="{FF2B5EF4-FFF2-40B4-BE49-F238E27FC236}">
                  <a16:creationId xmlns:a16="http://schemas.microsoft.com/office/drawing/2014/main" id="{4C634AA9-64F6-4563-AA31-915872630A88}"/>
                </a:ext>
              </a:extLst>
            </p:cNvPr>
            <p:cNvCxnSpPr>
              <a:cxnSpLocks/>
              <a:stCxn id="91" idx="5"/>
              <a:endCxn id="80" idx="2"/>
            </p:cNvCxnSpPr>
            <p:nvPr/>
          </p:nvCxnSpPr>
          <p:spPr>
            <a:xfrm>
              <a:off x="2651955" y="4235945"/>
              <a:ext cx="568719" cy="440828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接连接符 85">
              <a:extLst>
                <a:ext uri="{FF2B5EF4-FFF2-40B4-BE49-F238E27FC236}">
                  <a16:creationId xmlns:a16="http://schemas.microsoft.com/office/drawing/2014/main" id="{A690700A-1961-48F1-9543-9B97BDB67518}"/>
                </a:ext>
              </a:extLst>
            </p:cNvPr>
            <p:cNvCxnSpPr>
              <a:cxnSpLocks/>
              <a:stCxn id="87" idx="6"/>
              <a:endCxn id="82" idx="2"/>
            </p:cNvCxnSpPr>
            <p:nvPr/>
          </p:nvCxnSpPr>
          <p:spPr>
            <a:xfrm flipV="1">
              <a:off x="3423482" y="3421850"/>
              <a:ext cx="903734" cy="156864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椭圆 86">
              <a:extLst>
                <a:ext uri="{FF2B5EF4-FFF2-40B4-BE49-F238E27FC236}">
                  <a16:creationId xmlns:a16="http://schemas.microsoft.com/office/drawing/2014/main" id="{7D8EC024-F6B0-4C46-ABB6-B7943091ED7D}"/>
                </a:ext>
              </a:extLst>
            </p:cNvPr>
            <p:cNvSpPr/>
            <p:nvPr/>
          </p:nvSpPr>
          <p:spPr>
            <a:xfrm>
              <a:off x="3109754" y="3421850"/>
              <a:ext cx="313728" cy="313728"/>
            </a:xfrm>
            <a:prstGeom prst="ellipse">
              <a:avLst/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88" name="直接连接符 87">
              <a:extLst>
                <a:ext uri="{FF2B5EF4-FFF2-40B4-BE49-F238E27FC236}">
                  <a16:creationId xmlns:a16="http://schemas.microsoft.com/office/drawing/2014/main" id="{CE8DE41B-22BA-4EBD-A009-042437201C70}"/>
                </a:ext>
              </a:extLst>
            </p:cNvPr>
            <p:cNvCxnSpPr>
              <a:cxnSpLocks/>
              <a:stCxn id="103" idx="7"/>
              <a:endCxn id="102" idx="3"/>
            </p:cNvCxnSpPr>
            <p:nvPr/>
          </p:nvCxnSpPr>
          <p:spPr>
            <a:xfrm flipV="1">
              <a:off x="4594999" y="4003362"/>
              <a:ext cx="575912" cy="405628"/>
            </a:xfrm>
            <a:prstGeom prst="line">
              <a:avLst/>
            </a:prstGeom>
            <a:ln w="38100">
              <a:solidFill>
                <a:schemeClr val="accent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接连接符 88">
              <a:extLst>
                <a:ext uri="{FF2B5EF4-FFF2-40B4-BE49-F238E27FC236}">
                  <a16:creationId xmlns:a16="http://schemas.microsoft.com/office/drawing/2014/main" id="{54D77DDC-1839-4DC9-8073-A0DBA3957558}"/>
                </a:ext>
              </a:extLst>
            </p:cNvPr>
            <p:cNvCxnSpPr>
              <a:cxnSpLocks/>
              <a:stCxn id="103" idx="0"/>
              <a:endCxn id="82" idx="4"/>
            </p:cNvCxnSpPr>
            <p:nvPr/>
          </p:nvCxnSpPr>
          <p:spPr>
            <a:xfrm flipV="1">
              <a:off x="4484080" y="3578714"/>
              <a:ext cx="0" cy="784332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接连接符 89">
              <a:extLst>
                <a:ext uri="{FF2B5EF4-FFF2-40B4-BE49-F238E27FC236}">
                  <a16:creationId xmlns:a16="http://schemas.microsoft.com/office/drawing/2014/main" id="{F557B2F0-9AF2-4B90-B024-839DFE4E2816}"/>
                </a:ext>
              </a:extLst>
            </p:cNvPr>
            <p:cNvCxnSpPr>
              <a:cxnSpLocks/>
              <a:stCxn id="82" idx="6"/>
              <a:endCxn id="102" idx="1"/>
            </p:cNvCxnSpPr>
            <p:nvPr/>
          </p:nvCxnSpPr>
          <p:spPr>
            <a:xfrm>
              <a:off x="4640944" y="3421850"/>
              <a:ext cx="529968" cy="359672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椭圆 90">
              <a:extLst>
                <a:ext uri="{FF2B5EF4-FFF2-40B4-BE49-F238E27FC236}">
                  <a16:creationId xmlns:a16="http://schemas.microsoft.com/office/drawing/2014/main" id="{88A4A21E-2548-4D9B-9FE6-D7BBABB7BD13}"/>
                </a:ext>
              </a:extLst>
            </p:cNvPr>
            <p:cNvSpPr/>
            <p:nvPr/>
          </p:nvSpPr>
          <p:spPr>
            <a:xfrm>
              <a:off x="2384171" y="3968162"/>
              <a:ext cx="313728" cy="313728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2" name="文本框 91">
              <a:extLst>
                <a:ext uri="{FF2B5EF4-FFF2-40B4-BE49-F238E27FC236}">
                  <a16:creationId xmlns:a16="http://schemas.microsoft.com/office/drawing/2014/main" id="{09D51213-5D5D-4F69-9E2B-80E6E620E2FF}"/>
                </a:ext>
              </a:extLst>
            </p:cNvPr>
            <p:cNvSpPr txBox="1"/>
            <p:nvPr/>
          </p:nvSpPr>
          <p:spPr>
            <a:xfrm>
              <a:off x="2636885" y="3494076"/>
              <a:ext cx="325971" cy="369332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ea typeface="楷体" panose="02010609060101010101" pitchFamily="49" charset="-122"/>
                </a:rPr>
                <a:t>1</a:t>
              </a:r>
              <a:endParaRPr lang="zh-CN" altLang="en-US" dirty="0">
                <a:ea typeface="楷体" panose="02010609060101010101" pitchFamily="49" charset="-122"/>
              </a:endParaRPr>
            </a:p>
          </p:txBody>
        </p:sp>
        <p:sp>
          <p:nvSpPr>
            <p:cNvPr id="93" name="文本框 92">
              <a:extLst>
                <a:ext uri="{FF2B5EF4-FFF2-40B4-BE49-F238E27FC236}">
                  <a16:creationId xmlns:a16="http://schemas.microsoft.com/office/drawing/2014/main" id="{5E73D75C-A79C-44DE-85CD-29EF5FC482BB}"/>
                </a:ext>
              </a:extLst>
            </p:cNvPr>
            <p:cNvSpPr txBox="1"/>
            <p:nvPr/>
          </p:nvSpPr>
          <p:spPr>
            <a:xfrm>
              <a:off x="2637573" y="4462872"/>
              <a:ext cx="313728" cy="369332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ea typeface="楷体" panose="02010609060101010101" pitchFamily="49" charset="-122"/>
                </a:rPr>
                <a:t>2</a:t>
              </a:r>
              <a:endParaRPr lang="zh-CN" altLang="en-US" dirty="0">
                <a:ea typeface="楷体" panose="02010609060101010101" pitchFamily="49" charset="-122"/>
              </a:endParaRPr>
            </a:p>
          </p:txBody>
        </p:sp>
        <p:sp>
          <p:nvSpPr>
            <p:cNvPr id="94" name="文本框 93">
              <a:extLst>
                <a:ext uri="{FF2B5EF4-FFF2-40B4-BE49-F238E27FC236}">
                  <a16:creationId xmlns:a16="http://schemas.microsoft.com/office/drawing/2014/main" id="{F191D4D5-9B49-4427-91CA-BC9D9DD4AAA8}"/>
                </a:ext>
              </a:extLst>
            </p:cNvPr>
            <p:cNvSpPr txBox="1"/>
            <p:nvPr/>
          </p:nvSpPr>
          <p:spPr>
            <a:xfrm>
              <a:off x="3324387" y="3920820"/>
              <a:ext cx="327503" cy="369332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ea typeface="楷体" panose="02010609060101010101" pitchFamily="49" charset="-122"/>
                </a:rPr>
                <a:t>2</a:t>
              </a:r>
              <a:endParaRPr lang="zh-CN" altLang="en-US" dirty="0">
                <a:ea typeface="楷体" panose="02010609060101010101" pitchFamily="49" charset="-122"/>
              </a:endParaRPr>
            </a:p>
          </p:txBody>
        </p:sp>
        <p:sp>
          <p:nvSpPr>
            <p:cNvPr id="95" name="文本框 94">
              <a:extLst>
                <a:ext uri="{FF2B5EF4-FFF2-40B4-BE49-F238E27FC236}">
                  <a16:creationId xmlns:a16="http://schemas.microsoft.com/office/drawing/2014/main" id="{9AF26685-CC1A-4AFF-8938-EF7B4005C203}"/>
                </a:ext>
              </a:extLst>
            </p:cNvPr>
            <p:cNvSpPr txBox="1"/>
            <p:nvPr/>
          </p:nvSpPr>
          <p:spPr>
            <a:xfrm>
              <a:off x="4189063" y="3748231"/>
              <a:ext cx="344202" cy="369332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ea typeface="楷体" panose="02010609060101010101" pitchFamily="49" charset="-122"/>
                </a:rPr>
                <a:t>1</a:t>
              </a:r>
              <a:endParaRPr lang="zh-CN" altLang="en-US" dirty="0">
                <a:ea typeface="楷体" panose="02010609060101010101" pitchFamily="49" charset="-122"/>
              </a:endParaRPr>
            </a:p>
          </p:txBody>
        </p:sp>
        <p:sp>
          <p:nvSpPr>
            <p:cNvPr id="96" name="文本框 95">
              <a:extLst>
                <a:ext uri="{FF2B5EF4-FFF2-40B4-BE49-F238E27FC236}">
                  <a16:creationId xmlns:a16="http://schemas.microsoft.com/office/drawing/2014/main" id="{51E68988-4F20-48EC-AF33-69F26330903E}"/>
                </a:ext>
              </a:extLst>
            </p:cNvPr>
            <p:cNvSpPr txBox="1"/>
            <p:nvPr/>
          </p:nvSpPr>
          <p:spPr>
            <a:xfrm>
              <a:off x="3657869" y="3120202"/>
              <a:ext cx="376287" cy="369332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ea typeface="楷体" panose="02010609060101010101" pitchFamily="49" charset="-122"/>
                </a:rPr>
                <a:t>3</a:t>
              </a:r>
              <a:endParaRPr lang="zh-CN" altLang="en-US" dirty="0">
                <a:ea typeface="楷体" panose="02010609060101010101" pitchFamily="49" charset="-122"/>
              </a:endParaRPr>
            </a:p>
          </p:txBody>
        </p:sp>
        <p:sp>
          <p:nvSpPr>
            <p:cNvPr id="97" name="文本框 96">
              <a:extLst>
                <a:ext uri="{FF2B5EF4-FFF2-40B4-BE49-F238E27FC236}">
                  <a16:creationId xmlns:a16="http://schemas.microsoft.com/office/drawing/2014/main" id="{9D411E08-A34E-42A1-B1A6-47AD9E2B6E87}"/>
                </a:ext>
              </a:extLst>
            </p:cNvPr>
            <p:cNvSpPr txBox="1"/>
            <p:nvPr/>
          </p:nvSpPr>
          <p:spPr>
            <a:xfrm>
              <a:off x="3749686" y="4647464"/>
              <a:ext cx="334116" cy="369332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ea typeface="楷体" panose="02010609060101010101" pitchFamily="49" charset="-122"/>
                </a:rPr>
                <a:t>2</a:t>
              </a:r>
              <a:endParaRPr lang="zh-CN" altLang="en-US" dirty="0">
                <a:ea typeface="楷体" panose="02010609060101010101" pitchFamily="49" charset="-122"/>
              </a:endParaRPr>
            </a:p>
          </p:txBody>
        </p:sp>
        <p:sp>
          <p:nvSpPr>
            <p:cNvPr id="98" name="文本框 97">
              <a:extLst>
                <a:ext uri="{FF2B5EF4-FFF2-40B4-BE49-F238E27FC236}">
                  <a16:creationId xmlns:a16="http://schemas.microsoft.com/office/drawing/2014/main" id="{684DEA9D-4E24-4A80-86A0-15E074DBAE3A}"/>
                </a:ext>
              </a:extLst>
            </p:cNvPr>
            <p:cNvSpPr txBox="1"/>
            <p:nvPr/>
          </p:nvSpPr>
          <p:spPr>
            <a:xfrm>
              <a:off x="4757806" y="3193846"/>
              <a:ext cx="386451" cy="369332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ea typeface="楷体" panose="02010609060101010101" pitchFamily="49" charset="-122"/>
                </a:rPr>
                <a:t>2</a:t>
              </a:r>
              <a:endParaRPr lang="zh-CN" altLang="en-US" dirty="0">
                <a:ea typeface="楷体" panose="02010609060101010101" pitchFamily="49" charset="-122"/>
              </a:endParaRPr>
            </a:p>
          </p:txBody>
        </p:sp>
        <p:sp>
          <p:nvSpPr>
            <p:cNvPr id="99" name="文本框 98">
              <a:extLst>
                <a:ext uri="{FF2B5EF4-FFF2-40B4-BE49-F238E27FC236}">
                  <a16:creationId xmlns:a16="http://schemas.microsoft.com/office/drawing/2014/main" id="{6E2B01F0-DE67-4B92-98E3-671D3F41F947}"/>
                </a:ext>
              </a:extLst>
            </p:cNvPr>
            <p:cNvSpPr txBox="1"/>
            <p:nvPr/>
          </p:nvSpPr>
          <p:spPr>
            <a:xfrm>
              <a:off x="4786253" y="4169608"/>
              <a:ext cx="338714" cy="369332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ea typeface="楷体" panose="02010609060101010101" pitchFamily="49" charset="-122"/>
                </a:rPr>
                <a:t>2</a:t>
              </a:r>
              <a:endParaRPr lang="zh-CN" altLang="en-US" dirty="0">
                <a:ea typeface="楷体" panose="02010609060101010101" pitchFamily="49" charset="-122"/>
              </a:endParaRPr>
            </a:p>
          </p:txBody>
        </p:sp>
        <p:cxnSp>
          <p:nvCxnSpPr>
            <p:cNvPr id="100" name="直接连接符 99">
              <a:extLst>
                <a:ext uri="{FF2B5EF4-FFF2-40B4-BE49-F238E27FC236}">
                  <a16:creationId xmlns:a16="http://schemas.microsoft.com/office/drawing/2014/main" id="{990BBAE1-5B5F-40C3-B467-CB9CDA24F372}"/>
                </a:ext>
              </a:extLst>
            </p:cNvPr>
            <p:cNvCxnSpPr>
              <a:cxnSpLocks/>
              <a:stCxn id="87" idx="5"/>
              <a:endCxn id="103" idx="1"/>
            </p:cNvCxnSpPr>
            <p:nvPr/>
          </p:nvCxnSpPr>
          <p:spPr>
            <a:xfrm>
              <a:off x="3377538" y="3689634"/>
              <a:ext cx="995622" cy="719356"/>
            </a:xfrm>
            <a:prstGeom prst="line">
              <a:avLst/>
            </a:prstGeom>
            <a:ln w="38100">
              <a:solidFill>
                <a:schemeClr val="accent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文本框 100">
              <a:extLst>
                <a:ext uri="{FF2B5EF4-FFF2-40B4-BE49-F238E27FC236}">
                  <a16:creationId xmlns:a16="http://schemas.microsoft.com/office/drawing/2014/main" id="{B1C295FD-D2BE-4C4A-90A8-A10053A6CB9E}"/>
                </a:ext>
              </a:extLst>
            </p:cNvPr>
            <p:cNvSpPr txBox="1"/>
            <p:nvPr/>
          </p:nvSpPr>
          <p:spPr>
            <a:xfrm>
              <a:off x="3741481" y="3660968"/>
              <a:ext cx="312184" cy="369332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ea typeface="楷体" panose="02010609060101010101" pitchFamily="49" charset="-122"/>
                </a:rPr>
                <a:t>2</a:t>
              </a:r>
              <a:endParaRPr lang="zh-CN" altLang="en-US" dirty="0">
                <a:ea typeface="楷体" panose="02010609060101010101" pitchFamily="49" charset="-122"/>
              </a:endParaRPr>
            </a:p>
          </p:txBody>
        </p:sp>
        <p:sp>
          <p:nvSpPr>
            <p:cNvPr id="102" name="椭圆 101">
              <a:extLst>
                <a:ext uri="{FF2B5EF4-FFF2-40B4-BE49-F238E27FC236}">
                  <a16:creationId xmlns:a16="http://schemas.microsoft.com/office/drawing/2014/main" id="{4FF7DE89-D93C-4487-87DD-511D49DB7BE3}"/>
                </a:ext>
              </a:extLst>
            </p:cNvPr>
            <p:cNvSpPr/>
            <p:nvPr/>
          </p:nvSpPr>
          <p:spPr>
            <a:xfrm>
              <a:off x="5124967" y="3735578"/>
              <a:ext cx="313728" cy="313728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3" name="椭圆 102">
              <a:extLst>
                <a:ext uri="{FF2B5EF4-FFF2-40B4-BE49-F238E27FC236}">
                  <a16:creationId xmlns:a16="http://schemas.microsoft.com/office/drawing/2014/main" id="{EF83A4BE-C27C-4FEF-9BCA-9CAD51A152A8}"/>
                </a:ext>
              </a:extLst>
            </p:cNvPr>
            <p:cNvSpPr/>
            <p:nvPr/>
          </p:nvSpPr>
          <p:spPr>
            <a:xfrm>
              <a:off x="4327216" y="4363046"/>
              <a:ext cx="313728" cy="313728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4" name="内容占位符 2">
            <a:extLst>
              <a:ext uri="{FF2B5EF4-FFF2-40B4-BE49-F238E27FC236}">
                <a16:creationId xmlns:a16="http://schemas.microsoft.com/office/drawing/2014/main" id="{C6CD7E9F-476F-4DE3-9D6D-294379C59B8B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Graph distance</a:t>
            </a:r>
            <a:endParaRPr lang="zh-CN" altLang="en-US" dirty="0"/>
          </a:p>
        </p:txBody>
      </p:sp>
      <p:grpSp>
        <p:nvGrpSpPr>
          <p:cNvPr id="105" name="组合 104">
            <a:extLst>
              <a:ext uri="{FF2B5EF4-FFF2-40B4-BE49-F238E27FC236}">
                <a16:creationId xmlns:a16="http://schemas.microsoft.com/office/drawing/2014/main" id="{015801A1-8B18-4AD3-9B46-CB36C8940A87}"/>
              </a:ext>
            </a:extLst>
          </p:cNvPr>
          <p:cNvGrpSpPr/>
          <p:nvPr/>
        </p:nvGrpSpPr>
        <p:grpSpPr>
          <a:xfrm>
            <a:off x="6223126" y="1702788"/>
            <a:ext cx="3724806" cy="4328241"/>
            <a:chOff x="6230931" y="1572965"/>
            <a:chExt cx="3773982" cy="4385384"/>
          </a:xfrm>
        </p:grpSpPr>
        <p:grpSp>
          <p:nvGrpSpPr>
            <p:cNvPr id="106" name="组合 105">
              <a:extLst>
                <a:ext uri="{FF2B5EF4-FFF2-40B4-BE49-F238E27FC236}">
                  <a16:creationId xmlns:a16="http://schemas.microsoft.com/office/drawing/2014/main" id="{0A375EEF-8C6F-4767-8DA0-2E2645087040}"/>
                </a:ext>
              </a:extLst>
            </p:cNvPr>
            <p:cNvGrpSpPr/>
            <p:nvPr/>
          </p:nvGrpSpPr>
          <p:grpSpPr>
            <a:xfrm>
              <a:off x="7864843" y="2216098"/>
              <a:ext cx="2140070" cy="3702923"/>
              <a:chOff x="137346" y="215697"/>
              <a:chExt cx="2241747" cy="3878853"/>
            </a:xfrm>
          </p:grpSpPr>
          <p:grpSp>
            <p:nvGrpSpPr>
              <p:cNvPr id="110" name="组合 109">
                <a:extLst>
                  <a:ext uri="{FF2B5EF4-FFF2-40B4-BE49-F238E27FC236}">
                    <a16:creationId xmlns:a16="http://schemas.microsoft.com/office/drawing/2014/main" id="{DA932FF2-9FF5-48ED-BB62-D79585CFF15A}"/>
                  </a:ext>
                </a:extLst>
              </p:cNvPr>
              <p:cNvGrpSpPr/>
              <p:nvPr/>
            </p:nvGrpSpPr>
            <p:grpSpPr>
              <a:xfrm>
                <a:off x="140268" y="215697"/>
                <a:ext cx="2238825" cy="745343"/>
                <a:chOff x="140268" y="342075"/>
                <a:chExt cx="2238825" cy="745343"/>
              </a:xfrm>
            </p:grpSpPr>
            <p:sp>
              <p:nvSpPr>
                <p:cNvPr id="147" name="椭圆 146">
                  <a:extLst>
                    <a:ext uri="{FF2B5EF4-FFF2-40B4-BE49-F238E27FC236}">
                      <a16:creationId xmlns:a16="http://schemas.microsoft.com/office/drawing/2014/main" id="{A5E1C4FA-585F-4AAA-B522-4DC53F9F7B6A}"/>
                    </a:ext>
                  </a:extLst>
                </p:cNvPr>
                <p:cNvSpPr/>
                <p:nvPr/>
              </p:nvSpPr>
              <p:spPr>
                <a:xfrm>
                  <a:off x="1564430" y="342075"/>
                  <a:ext cx="229948" cy="229948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148" name="直接连接符 147">
                  <a:extLst>
                    <a:ext uri="{FF2B5EF4-FFF2-40B4-BE49-F238E27FC236}">
                      <a16:creationId xmlns:a16="http://schemas.microsoft.com/office/drawing/2014/main" id="{160FC17E-D638-4855-A36F-2F37193FCA5B}"/>
                    </a:ext>
                  </a:extLst>
                </p:cNvPr>
                <p:cNvCxnSpPr>
                  <a:cxnSpLocks/>
                  <a:stCxn id="152" idx="7"/>
                  <a:endCxn id="150" idx="3"/>
                </p:cNvCxnSpPr>
                <p:nvPr/>
              </p:nvCxnSpPr>
              <p:spPr>
                <a:xfrm flipV="1">
                  <a:off x="336541" y="653322"/>
                  <a:ext cx="369221" cy="237823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9" name="直接连接符 148">
                  <a:extLst>
                    <a:ext uri="{FF2B5EF4-FFF2-40B4-BE49-F238E27FC236}">
                      <a16:creationId xmlns:a16="http://schemas.microsoft.com/office/drawing/2014/main" id="{E4245EFA-18EF-4993-8D96-5FFD953B9F2F}"/>
                    </a:ext>
                  </a:extLst>
                </p:cNvPr>
                <p:cNvCxnSpPr>
                  <a:cxnSpLocks/>
                  <a:stCxn id="150" idx="6"/>
                  <a:endCxn id="147" idx="2"/>
                </p:cNvCxnSpPr>
                <p:nvPr/>
              </p:nvCxnSpPr>
              <p:spPr>
                <a:xfrm flipV="1">
                  <a:off x="902035" y="457049"/>
                  <a:ext cx="662395" cy="114974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0" name="椭圆 149">
                  <a:extLst>
                    <a:ext uri="{FF2B5EF4-FFF2-40B4-BE49-F238E27FC236}">
                      <a16:creationId xmlns:a16="http://schemas.microsoft.com/office/drawing/2014/main" id="{ED39F725-DB57-4DC0-8AAF-F035BAF4E7FA}"/>
                    </a:ext>
                  </a:extLst>
                </p:cNvPr>
                <p:cNvSpPr/>
                <p:nvPr/>
              </p:nvSpPr>
              <p:spPr>
                <a:xfrm>
                  <a:off x="672087" y="457049"/>
                  <a:ext cx="229948" cy="229948"/>
                </a:xfrm>
                <a:prstGeom prst="ellipse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151" name="直接连接符 150">
                  <a:extLst>
                    <a:ext uri="{FF2B5EF4-FFF2-40B4-BE49-F238E27FC236}">
                      <a16:creationId xmlns:a16="http://schemas.microsoft.com/office/drawing/2014/main" id="{B6601567-E24D-4EA1-BDF6-6E7D5154D031}"/>
                    </a:ext>
                  </a:extLst>
                </p:cNvPr>
                <p:cNvCxnSpPr>
                  <a:cxnSpLocks/>
                  <a:stCxn id="147" idx="6"/>
                  <a:endCxn id="153" idx="1"/>
                </p:cNvCxnSpPr>
                <p:nvPr/>
              </p:nvCxnSpPr>
              <p:spPr>
                <a:xfrm>
                  <a:off x="1794378" y="457049"/>
                  <a:ext cx="388442" cy="263623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2" name="椭圆 151">
                  <a:extLst>
                    <a:ext uri="{FF2B5EF4-FFF2-40B4-BE49-F238E27FC236}">
                      <a16:creationId xmlns:a16="http://schemas.microsoft.com/office/drawing/2014/main" id="{0F7E7455-0047-46E2-9CF8-4ECB00B04383}"/>
                    </a:ext>
                  </a:extLst>
                </p:cNvPr>
                <p:cNvSpPr/>
                <p:nvPr/>
              </p:nvSpPr>
              <p:spPr>
                <a:xfrm>
                  <a:off x="140268" y="857470"/>
                  <a:ext cx="229948" cy="229948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28575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53" name="椭圆 152">
                  <a:extLst>
                    <a:ext uri="{FF2B5EF4-FFF2-40B4-BE49-F238E27FC236}">
                      <a16:creationId xmlns:a16="http://schemas.microsoft.com/office/drawing/2014/main" id="{6F9D123E-0F12-48E6-889C-888A378C12D8}"/>
                    </a:ext>
                  </a:extLst>
                </p:cNvPr>
                <p:cNvSpPr/>
                <p:nvPr/>
              </p:nvSpPr>
              <p:spPr>
                <a:xfrm>
                  <a:off x="2149145" y="686997"/>
                  <a:ext cx="229948" cy="229948"/>
                </a:xfrm>
                <a:prstGeom prst="ellipse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 w="2857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111" name="组合 110">
                <a:extLst>
                  <a:ext uri="{FF2B5EF4-FFF2-40B4-BE49-F238E27FC236}">
                    <a16:creationId xmlns:a16="http://schemas.microsoft.com/office/drawing/2014/main" id="{EBC49F0F-9D41-43E8-A150-C823BCBFC065}"/>
                  </a:ext>
                </a:extLst>
              </p:cNvPr>
              <p:cNvGrpSpPr/>
              <p:nvPr/>
            </p:nvGrpSpPr>
            <p:grpSpPr>
              <a:xfrm>
                <a:off x="137346" y="906887"/>
                <a:ext cx="2238825" cy="1034775"/>
                <a:chOff x="140268" y="342075"/>
                <a:chExt cx="2238825" cy="1034775"/>
              </a:xfrm>
            </p:grpSpPr>
            <p:sp>
              <p:nvSpPr>
                <p:cNvPr id="138" name="椭圆 137">
                  <a:extLst>
                    <a:ext uri="{FF2B5EF4-FFF2-40B4-BE49-F238E27FC236}">
                      <a16:creationId xmlns:a16="http://schemas.microsoft.com/office/drawing/2014/main" id="{4BBA489C-FF51-4072-AC59-AE50C54E4596}"/>
                    </a:ext>
                  </a:extLst>
                </p:cNvPr>
                <p:cNvSpPr/>
                <p:nvPr/>
              </p:nvSpPr>
              <p:spPr>
                <a:xfrm>
                  <a:off x="1564430" y="342075"/>
                  <a:ext cx="229948" cy="229948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139" name="直接连接符 138">
                  <a:extLst>
                    <a:ext uri="{FF2B5EF4-FFF2-40B4-BE49-F238E27FC236}">
                      <a16:creationId xmlns:a16="http://schemas.microsoft.com/office/drawing/2014/main" id="{0D9A7D5E-05B3-488D-9F5B-755EF606E848}"/>
                    </a:ext>
                  </a:extLst>
                </p:cNvPr>
                <p:cNvCxnSpPr>
                  <a:cxnSpLocks/>
                  <a:stCxn id="144" idx="7"/>
                  <a:endCxn id="140" idx="3"/>
                </p:cNvCxnSpPr>
                <p:nvPr/>
              </p:nvCxnSpPr>
              <p:spPr>
                <a:xfrm flipV="1">
                  <a:off x="336541" y="653322"/>
                  <a:ext cx="369221" cy="237823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0" name="椭圆 139">
                  <a:extLst>
                    <a:ext uri="{FF2B5EF4-FFF2-40B4-BE49-F238E27FC236}">
                      <a16:creationId xmlns:a16="http://schemas.microsoft.com/office/drawing/2014/main" id="{552B6F46-9FA7-45C3-A940-417B9EFD7EB5}"/>
                    </a:ext>
                  </a:extLst>
                </p:cNvPr>
                <p:cNvSpPr/>
                <p:nvPr/>
              </p:nvSpPr>
              <p:spPr>
                <a:xfrm>
                  <a:off x="672087" y="457049"/>
                  <a:ext cx="229948" cy="229948"/>
                </a:xfrm>
                <a:prstGeom prst="ellipse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41" name="椭圆 140">
                  <a:extLst>
                    <a:ext uri="{FF2B5EF4-FFF2-40B4-BE49-F238E27FC236}">
                      <a16:creationId xmlns:a16="http://schemas.microsoft.com/office/drawing/2014/main" id="{49115357-2646-40C1-BA61-9FB225F2C3AB}"/>
                    </a:ext>
                  </a:extLst>
                </p:cNvPr>
                <p:cNvSpPr/>
                <p:nvPr/>
              </p:nvSpPr>
              <p:spPr>
                <a:xfrm>
                  <a:off x="1564430" y="1146902"/>
                  <a:ext cx="229948" cy="229948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142" name="直接连接符 141">
                  <a:extLst>
                    <a:ext uri="{FF2B5EF4-FFF2-40B4-BE49-F238E27FC236}">
                      <a16:creationId xmlns:a16="http://schemas.microsoft.com/office/drawing/2014/main" id="{68811864-A009-4781-B4C5-7C5E5A0EFC88}"/>
                    </a:ext>
                  </a:extLst>
                </p:cNvPr>
                <p:cNvCxnSpPr>
                  <a:cxnSpLocks/>
                  <a:stCxn id="141" idx="0"/>
                  <a:endCxn id="138" idx="4"/>
                </p:cNvCxnSpPr>
                <p:nvPr/>
              </p:nvCxnSpPr>
              <p:spPr>
                <a:xfrm flipV="1">
                  <a:off x="1679404" y="572023"/>
                  <a:ext cx="0" cy="574879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直接连接符 142">
                  <a:extLst>
                    <a:ext uri="{FF2B5EF4-FFF2-40B4-BE49-F238E27FC236}">
                      <a16:creationId xmlns:a16="http://schemas.microsoft.com/office/drawing/2014/main" id="{3D89863F-67C7-460C-9244-2A0588922210}"/>
                    </a:ext>
                  </a:extLst>
                </p:cNvPr>
                <p:cNvCxnSpPr>
                  <a:cxnSpLocks/>
                  <a:stCxn id="138" idx="6"/>
                  <a:endCxn id="146" idx="1"/>
                </p:cNvCxnSpPr>
                <p:nvPr/>
              </p:nvCxnSpPr>
              <p:spPr>
                <a:xfrm>
                  <a:off x="1794378" y="457049"/>
                  <a:ext cx="388442" cy="263623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4" name="椭圆 143">
                  <a:extLst>
                    <a:ext uri="{FF2B5EF4-FFF2-40B4-BE49-F238E27FC236}">
                      <a16:creationId xmlns:a16="http://schemas.microsoft.com/office/drawing/2014/main" id="{9149CDE2-BB3C-4B9B-89AA-B49320AF4449}"/>
                    </a:ext>
                  </a:extLst>
                </p:cNvPr>
                <p:cNvSpPr/>
                <p:nvPr/>
              </p:nvSpPr>
              <p:spPr>
                <a:xfrm>
                  <a:off x="140268" y="857470"/>
                  <a:ext cx="229948" cy="229948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28575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145" name="直接连接符 144">
                  <a:extLst>
                    <a:ext uri="{FF2B5EF4-FFF2-40B4-BE49-F238E27FC236}">
                      <a16:creationId xmlns:a16="http://schemas.microsoft.com/office/drawing/2014/main" id="{38A6DFD4-BEE6-4766-8F15-EABD6C1863AE}"/>
                    </a:ext>
                  </a:extLst>
                </p:cNvPr>
                <p:cNvCxnSpPr>
                  <a:cxnSpLocks/>
                  <a:stCxn id="140" idx="5"/>
                  <a:endCxn id="141" idx="1"/>
                </p:cNvCxnSpPr>
                <p:nvPr/>
              </p:nvCxnSpPr>
              <p:spPr>
                <a:xfrm>
                  <a:off x="868360" y="653322"/>
                  <a:ext cx="729745" cy="527255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6" name="椭圆 145">
                  <a:extLst>
                    <a:ext uri="{FF2B5EF4-FFF2-40B4-BE49-F238E27FC236}">
                      <a16:creationId xmlns:a16="http://schemas.microsoft.com/office/drawing/2014/main" id="{7896098E-0DBC-421F-A1F5-D404E32A4475}"/>
                    </a:ext>
                  </a:extLst>
                </p:cNvPr>
                <p:cNvSpPr/>
                <p:nvPr/>
              </p:nvSpPr>
              <p:spPr>
                <a:xfrm>
                  <a:off x="2149145" y="686997"/>
                  <a:ext cx="229948" cy="229948"/>
                </a:xfrm>
                <a:prstGeom prst="ellipse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 w="2857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112" name="组合 111">
                <a:extLst>
                  <a:ext uri="{FF2B5EF4-FFF2-40B4-BE49-F238E27FC236}">
                    <a16:creationId xmlns:a16="http://schemas.microsoft.com/office/drawing/2014/main" id="{C398C805-754B-4A6D-99D4-365DA2E13045}"/>
                  </a:ext>
                </a:extLst>
              </p:cNvPr>
              <p:cNvGrpSpPr/>
              <p:nvPr/>
            </p:nvGrpSpPr>
            <p:grpSpPr>
              <a:xfrm>
                <a:off x="137346" y="1667674"/>
                <a:ext cx="2238825" cy="919801"/>
                <a:chOff x="140268" y="457049"/>
                <a:chExt cx="2238825" cy="919801"/>
              </a:xfrm>
            </p:grpSpPr>
            <p:cxnSp>
              <p:nvCxnSpPr>
                <p:cNvPr id="131" name="直接连接符 130">
                  <a:extLst>
                    <a:ext uri="{FF2B5EF4-FFF2-40B4-BE49-F238E27FC236}">
                      <a16:creationId xmlns:a16="http://schemas.microsoft.com/office/drawing/2014/main" id="{C875AAAD-08EE-44C9-B322-5159C5A4043D}"/>
                    </a:ext>
                  </a:extLst>
                </p:cNvPr>
                <p:cNvCxnSpPr>
                  <a:cxnSpLocks/>
                  <a:stCxn id="135" idx="7"/>
                  <a:endCxn id="132" idx="3"/>
                </p:cNvCxnSpPr>
                <p:nvPr/>
              </p:nvCxnSpPr>
              <p:spPr>
                <a:xfrm flipV="1">
                  <a:off x="336541" y="653322"/>
                  <a:ext cx="369221" cy="237823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2" name="椭圆 131">
                  <a:extLst>
                    <a:ext uri="{FF2B5EF4-FFF2-40B4-BE49-F238E27FC236}">
                      <a16:creationId xmlns:a16="http://schemas.microsoft.com/office/drawing/2014/main" id="{E4A3E06A-41A3-44FF-A365-933DEB0CB9BA}"/>
                    </a:ext>
                  </a:extLst>
                </p:cNvPr>
                <p:cNvSpPr/>
                <p:nvPr/>
              </p:nvSpPr>
              <p:spPr>
                <a:xfrm>
                  <a:off x="672087" y="457049"/>
                  <a:ext cx="229948" cy="229948"/>
                </a:xfrm>
                <a:prstGeom prst="ellipse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33" name="椭圆 132">
                  <a:extLst>
                    <a:ext uri="{FF2B5EF4-FFF2-40B4-BE49-F238E27FC236}">
                      <a16:creationId xmlns:a16="http://schemas.microsoft.com/office/drawing/2014/main" id="{4D1C3135-60CE-44BD-8A29-BBD575F34A34}"/>
                    </a:ext>
                  </a:extLst>
                </p:cNvPr>
                <p:cNvSpPr/>
                <p:nvPr/>
              </p:nvSpPr>
              <p:spPr>
                <a:xfrm>
                  <a:off x="1564430" y="1146902"/>
                  <a:ext cx="229948" cy="229948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134" name="直接连接符 133">
                  <a:extLst>
                    <a:ext uri="{FF2B5EF4-FFF2-40B4-BE49-F238E27FC236}">
                      <a16:creationId xmlns:a16="http://schemas.microsoft.com/office/drawing/2014/main" id="{7D7645C0-8989-4E1C-8AD7-B3AB0A8E8F54}"/>
                    </a:ext>
                  </a:extLst>
                </p:cNvPr>
                <p:cNvCxnSpPr>
                  <a:cxnSpLocks/>
                  <a:stCxn id="133" idx="7"/>
                  <a:endCxn id="137" idx="3"/>
                </p:cNvCxnSpPr>
                <p:nvPr/>
              </p:nvCxnSpPr>
              <p:spPr>
                <a:xfrm flipV="1">
                  <a:off x="1760703" y="883270"/>
                  <a:ext cx="422117" cy="297307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5" name="椭圆 134">
                  <a:extLst>
                    <a:ext uri="{FF2B5EF4-FFF2-40B4-BE49-F238E27FC236}">
                      <a16:creationId xmlns:a16="http://schemas.microsoft.com/office/drawing/2014/main" id="{4561DD4A-7F47-4BBB-81A1-8979ECDD2CA7}"/>
                    </a:ext>
                  </a:extLst>
                </p:cNvPr>
                <p:cNvSpPr/>
                <p:nvPr/>
              </p:nvSpPr>
              <p:spPr>
                <a:xfrm>
                  <a:off x="140268" y="857470"/>
                  <a:ext cx="229948" cy="229948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28575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136" name="直接连接符 135">
                  <a:extLst>
                    <a:ext uri="{FF2B5EF4-FFF2-40B4-BE49-F238E27FC236}">
                      <a16:creationId xmlns:a16="http://schemas.microsoft.com/office/drawing/2014/main" id="{1264F65E-A248-40A1-A71E-C4616926B383}"/>
                    </a:ext>
                  </a:extLst>
                </p:cNvPr>
                <p:cNvCxnSpPr>
                  <a:cxnSpLocks/>
                  <a:stCxn id="132" idx="5"/>
                  <a:endCxn id="133" idx="1"/>
                </p:cNvCxnSpPr>
                <p:nvPr/>
              </p:nvCxnSpPr>
              <p:spPr>
                <a:xfrm>
                  <a:off x="868360" y="653322"/>
                  <a:ext cx="729745" cy="527255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7" name="椭圆 136">
                  <a:extLst>
                    <a:ext uri="{FF2B5EF4-FFF2-40B4-BE49-F238E27FC236}">
                      <a16:creationId xmlns:a16="http://schemas.microsoft.com/office/drawing/2014/main" id="{4A15452B-4546-4F53-BE67-787BCC8AC151}"/>
                    </a:ext>
                  </a:extLst>
                </p:cNvPr>
                <p:cNvSpPr/>
                <p:nvPr/>
              </p:nvSpPr>
              <p:spPr>
                <a:xfrm>
                  <a:off x="2149145" y="686997"/>
                  <a:ext cx="229948" cy="229948"/>
                </a:xfrm>
                <a:prstGeom prst="ellipse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 w="2857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113" name="组合 112">
                <a:extLst>
                  <a:ext uri="{FF2B5EF4-FFF2-40B4-BE49-F238E27FC236}">
                    <a16:creationId xmlns:a16="http://schemas.microsoft.com/office/drawing/2014/main" id="{54FF433D-E2C6-4CEA-8F7C-7DF62C0A2AAA}"/>
                  </a:ext>
                </a:extLst>
              </p:cNvPr>
              <p:cNvGrpSpPr/>
              <p:nvPr/>
            </p:nvGrpSpPr>
            <p:grpSpPr>
              <a:xfrm>
                <a:off x="139727" y="2350668"/>
                <a:ext cx="2238825" cy="1034775"/>
                <a:chOff x="140268" y="457049"/>
                <a:chExt cx="2238825" cy="1034775"/>
              </a:xfrm>
            </p:grpSpPr>
            <p:sp>
              <p:nvSpPr>
                <p:cNvPr id="122" name="椭圆 121">
                  <a:extLst>
                    <a:ext uri="{FF2B5EF4-FFF2-40B4-BE49-F238E27FC236}">
                      <a16:creationId xmlns:a16="http://schemas.microsoft.com/office/drawing/2014/main" id="{71BB7892-3C91-4F61-B84F-6632D7A31D59}"/>
                    </a:ext>
                  </a:extLst>
                </p:cNvPr>
                <p:cNvSpPr/>
                <p:nvPr/>
              </p:nvSpPr>
              <p:spPr>
                <a:xfrm>
                  <a:off x="753386" y="1261876"/>
                  <a:ext cx="229948" cy="229948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123" name="直接连接符 122">
                  <a:extLst>
                    <a:ext uri="{FF2B5EF4-FFF2-40B4-BE49-F238E27FC236}">
                      <a16:creationId xmlns:a16="http://schemas.microsoft.com/office/drawing/2014/main" id="{BBF45BEF-B347-45A5-9A86-1CC0DFF2E643}"/>
                    </a:ext>
                  </a:extLst>
                </p:cNvPr>
                <p:cNvCxnSpPr>
                  <a:cxnSpLocks/>
                  <a:stCxn id="126" idx="4"/>
                  <a:endCxn id="122" idx="0"/>
                </p:cNvCxnSpPr>
                <p:nvPr/>
              </p:nvCxnSpPr>
              <p:spPr>
                <a:xfrm>
                  <a:off x="787061" y="686997"/>
                  <a:ext cx="81299" cy="574879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4" name="直接连接符 123">
                  <a:extLst>
                    <a:ext uri="{FF2B5EF4-FFF2-40B4-BE49-F238E27FC236}">
                      <a16:creationId xmlns:a16="http://schemas.microsoft.com/office/drawing/2014/main" id="{E712AFA2-D1ED-4788-95F4-CA8FB753B416}"/>
                    </a:ext>
                  </a:extLst>
                </p:cNvPr>
                <p:cNvCxnSpPr>
                  <a:cxnSpLocks/>
                  <a:stCxn id="129" idx="7"/>
                  <a:endCxn id="126" idx="3"/>
                </p:cNvCxnSpPr>
                <p:nvPr/>
              </p:nvCxnSpPr>
              <p:spPr>
                <a:xfrm flipV="1">
                  <a:off x="336541" y="653322"/>
                  <a:ext cx="369221" cy="237823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5" name="直接连接符 124">
                  <a:extLst>
                    <a:ext uri="{FF2B5EF4-FFF2-40B4-BE49-F238E27FC236}">
                      <a16:creationId xmlns:a16="http://schemas.microsoft.com/office/drawing/2014/main" id="{99CC2F42-39CA-40BD-A903-DC62F1C23765}"/>
                    </a:ext>
                  </a:extLst>
                </p:cNvPr>
                <p:cNvCxnSpPr>
                  <a:cxnSpLocks/>
                  <a:stCxn id="122" idx="6"/>
                  <a:endCxn id="127" idx="2"/>
                </p:cNvCxnSpPr>
                <p:nvPr/>
              </p:nvCxnSpPr>
              <p:spPr>
                <a:xfrm flipV="1">
                  <a:off x="983334" y="1261876"/>
                  <a:ext cx="581096" cy="114974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6" name="椭圆 125">
                  <a:extLst>
                    <a:ext uri="{FF2B5EF4-FFF2-40B4-BE49-F238E27FC236}">
                      <a16:creationId xmlns:a16="http://schemas.microsoft.com/office/drawing/2014/main" id="{C0B4E571-C191-4860-806A-53B982920F4B}"/>
                    </a:ext>
                  </a:extLst>
                </p:cNvPr>
                <p:cNvSpPr/>
                <p:nvPr/>
              </p:nvSpPr>
              <p:spPr>
                <a:xfrm>
                  <a:off x="672087" y="457049"/>
                  <a:ext cx="229948" cy="229948"/>
                </a:xfrm>
                <a:prstGeom prst="ellipse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27" name="椭圆 126">
                  <a:extLst>
                    <a:ext uri="{FF2B5EF4-FFF2-40B4-BE49-F238E27FC236}">
                      <a16:creationId xmlns:a16="http://schemas.microsoft.com/office/drawing/2014/main" id="{F1B64758-D989-40A1-8EDE-5BD6F68F30DA}"/>
                    </a:ext>
                  </a:extLst>
                </p:cNvPr>
                <p:cNvSpPr/>
                <p:nvPr/>
              </p:nvSpPr>
              <p:spPr>
                <a:xfrm>
                  <a:off x="1564430" y="1146902"/>
                  <a:ext cx="229948" cy="229948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128" name="直接连接符 127">
                  <a:extLst>
                    <a:ext uri="{FF2B5EF4-FFF2-40B4-BE49-F238E27FC236}">
                      <a16:creationId xmlns:a16="http://schemas.microsoft.com/office/drawing/2014/main" id="{A25C9759-12E7-4F56-A96A-4F7F86196F3F}"/>
                    </a:ext>
                  </a:extLst>
                </p:cNvPr>
                <p:cNvCxnSpPr>
                  <a:cxnSpLocks/>
                  <a:stCxn id="127" idx="7"/>
                  <a:endCxn id="130" idx="3"/>
                </p:cNvCxnSpPr>
                <p:nvPr/>
              </p:nvCxnSpPr>
              <p:spPr>
                <a:xfrm flipV="1">
                  <a:off x="1760703" y="883270"/>
                  <a:ext cx="422117" cy="297307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9" name="椭圆 128">
                  <a:extLst>
                    <a:ext uri="{FF2B5EF4-FFF2-40B4-BE49-F238E27FC236}">
                      <a16:creationId xmlns:a16="http://schemas.microsoft.com/office/drawing/2014/main" id="{24054858-EF96-40A6-A73D-B5D5174EA309}"/>
                    </a:ext>
                  </a:extLst>
                </p:cNvPr>
                <p:cNvSpPr/>
                <p:nvPr/>
              </p:nvSpPr>
              <p:spPr>
                <a:xfrm>
                  <a:off x="140268" y="857470"/>
                  <a:ext cx="229948" cy="229948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28575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30" name="椭圆 129">
                  <a:extLst>
                    <a:ext uri="{FF2B5EF4-FFF2-40B4-BE49-F238E27FC236}">
                      <a16:creationId xmlns:a16="http://schemas.microsoft.com/office/drawing/2014/main" id="{5BAF78F7-044B-46F1-A112-9FD5F4392376}"/>
                    </a:ext>
                  </a:extLst>
                </p:cNvPr>
                <p:cNvSpPr/>
                <p:nvPr/>
              </p:nvSpPr>
              <p:spPr>
                <a:xfrm>
                  <a:off x="2149145" y="686997"/>
                  <a:ext cx="229948" cy="229948"/>
                </a:xfrm>
                <a:prstGeom prst="ellipse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 w="2857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114" name="组合 113">
                <a:extLst>
                  <a:ext uri="{FF2B5EF4-FFF2-40B4-BE49-F238E27FC236}">
                    <a16:creationId xmlns:a16="http://schemas.microsoft.com/office/drawing/2014/main" id="{9DF0C43D-C7CE-4904-9DE1-E7D913C3BDFD}"/>
                  </a:ext>
                </a:extLst>
              </p:cNvPr>
              <p:cNvGrpSpPr/>
              <p:nvPr/>
            </p:nvGrpSpPr>
            <p:grpSpPr>
              <a:xfrm>
                <a:off x="137346" y="3289723"/>
                <a:ext cx="2238825" cy="804827"/>
                <a:chOff x="140268" y="686997"/>
                <a:chExt cx="2238825" cy="804827"/>
              </a:xfrm>
            </p:grpSpPr>
            <p:sp>
              <p:nvSpPr>
                <p:cNvPr id="115" name="椭圆 114">
                  <a:extLst>
                    <a:ext uri="{FF2B5EF4-FFF2-40B4-BE49-F238E27FC236}">
                      <a16:creationId xmlns:a16="http://schemas.microsoft.com/office/drawing/2014/main" id="{19DF9977-A03E-41B4-9185-73D5CCBBBCBB}"/>
                    </a:ext>
                  </a:extLst>
                </p:cNvPr>
                <p:cNvSpPr/>
                <p:nvPr/>
              </p:nvSpPr>
              <p:spPr>
                <a:xfrm>
                  <a:off x="753386" y="1261876"/>
                  <a:ext cx="229948" cy="229948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116" name="直接连接符 115">
                  <a:extLst>
                    <a:ext uri="{FF2B5EF4-FFF2-40B4-BE49-F238E27FC236}">
                      <a16:creationId xmlns:a16="http://schemas.microsoft.com/office/drawing/2014/main" id="{8524ADC1-F090-4730-962D-D7DBE7FAA702}"/>
                    </a:ext>
                  </a:extLst>
                </p:cNvPr>
                <p:cNvCxnSpPr>
                  <a:cxnSpLocks/>
                  <a:stCxn id="115" idx="6"/>
                  <a:endCxn id="118" idx="2"/>
                </p:cNvCxnSpPr>
                <p:nvPr/>
              </p:nvCxnSpPr>
              <p:spPr>
                <a:xfrm flipV="1">
                  <a:off x="983334" y="1261876"/>
                  <a:ext cx="581096" cy="114974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7" name="直接连接符 116">
                  <a:extLst>
                    <a:ext uri="{FF2B5EF4-FFF2-40B4-BE49-F238E27FC236}">
                      <a16:creationId xmlns:a16="http://schemas.microsoft.com/office/drawing/2014/main" id="{5A61254A-F414-4B97-9744-5CE2836F5BF4}"/>
                    </a:ext>
                  </a:extLst>
                </p:cNvPr>
                <p:cNvCxnSpPr>
                  <a:cxnSpLocks/>
                  <a:stCxn id="120" idx="5"/>
                  <a:endCxn id="115" idx="2"/>
                </p:cNvCxnSpPr>
                <p:nvPr/>
              </p:nvCxnSpPr>
              <p:spPr>
                <a:xfrm>
                  <a:off x="336541" y="1053743"/>
                  <a:ext cx="416845" cy="323107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8" name="椭圆 117">
                  <a:extLst>
                    <a:ext uri="{FF2B5EF4-FFF2-40B4-BE49-F238E27FC236}">
                      <a16:creationId xmlns:a16="http://schemas.microsoft.com/office/drawing/2014/main" id="{28F57985-A015-4160-A4D8-B03B0F47E4AF}"/>
                    </a:ext>
                  </a:extLst>
                </p:cNvPr>
                <p:cNvSpPr/>
                <p:nvPr/>
              </p:nvSpPr>
              <p:spPr>
                <a:xfrm>
                  <a:off x="1564430" y="1146902"/>
                  <a:ext cx="229948" cy="229948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119" name="直接连接符 118">
                  <a:extLst>
                    <a:ext uri="{FF2B5EF4-FFF2-40B4-BE49-F238E27FC236}">
                      <a16:creationId xmlns:a16="http://schemas.microsoft.com/office/drawing/2014/main" id="{1BD7B8AD-A96B-472F-9718-E17038EB9370}"/>
                    </a:ext>
                  </a:extLst>
                </p:cNvPr>
                <p:cNvCxnSpPr>
                  <a:cxnSpLocks/>
                  <a:stCxn id="118" idx="7"/>
                  <a:endCxn id="121" idx="3"/>
                </p:cNvCxnSpPr>
                <p:nvPr/>
              </p:nvCxnSpPr>
              <p:spPr>
                <a:xfrm flipV="1">
                  <a:off x="1760703" y="883270"/>
                  <a:ext cx="422117" cy="297307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0" name="椭圆 119">
                  <a:extLst>
                    <a:ext uri="{FF2B5EF4-FFF2-40B4-BE49-F238E27FC236}">
                      <a16:creationId xmlns:a16="http://schemas.microsoft.com/office/drawing/2014/main" id="{1A455161-8A88-40B1-B6F2-85782E243DFD}"/>
                    </a:ext>
                  </a:extLst>
                </p:cNvPr>
                <p:cNvSpPr/>
                <p:nvPr/>
              </p:nvSpPr>
              <p:spPr>
                <a:xfrm>
                  <a:off x="140268" y="857470"/>
                  <a:ext cx="229948" cy="229948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28575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21" name="椭圆 120">
                  <a:extLst>
                    <a:ext uri="{FF2B5EF4-FFF2-40B4-BE49-F238E27FC236}">
                      <a16:creationId xmlns:a16="http://schemas.microsoft.com/office/drawing/2014/main" id="{4E669FC2-6566-45B6-8949-5180C17FBD44}"/>
                    </a:ext>
                  </a:extLst>
                </p:cNvPr>
                <p:cNvSpPr/>
                <p:nvPr/>
              </p:nvSpPr>
              <p:spPr>
                <a:xfrm>
                  <a:off x="2149145" y="686997"/>
                  <a:ext cx="229948" cy="229948"/>
                </a:xfrm>
                <a:prstGeom prst="ellipse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 w="2857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sp>
          <p:nvSpPr>
            <p:cNvPr id="107" name="左大括号 106">
              <a:extLst>
                <a:ext uri="{FF2B5EF4-FFF2-40B4-BE49-F238E27FC236}">
                  <a16:creationId xmlns:a16="http://schemas.microsoft.com/office/drawing/2014/main" id="{6D678EB9-8770-4DCA-A5CF-818F99C87B69}"/>
                </a:ext>
              </a:extLst>
            </p:cNvPr>
            <p:cNvSpPr/>
            <p:nvPr/>
          </p:nvSpPr>
          <p:spPr>
            <a:xfrm>
              <a:off x="7257298" y="2255426"/>
              <a:ext cx="279902" cy="3702923"/>
            </a:xfrm>
            <a:prstGeom prst="leftBrace">
              <a:avLst>
                <a:gd name="adj1" fmla="val 43830"/>
                <a:gd name="adj2" fmla="val 50000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8" name="文本框 107">
              <a:extLst>
                <a:ext uri="{FF2B5EF4-FFF2-40B4-BE49-F238E27FC236}">
                  <a16:creationId xmlns:a16="http://schemas.microsoft.com/office/drawing/2014/main" id="{066DC63D-FF5B-4B49-A87C-93A5484B22F7}"/>
                </a:ext>
              </a:extLst>
            </p:cNvPr>
            <p:cNvSpPr txBox="1"/>
            <p:nvPr/>
          </p:nvSpPr>
          <p:spPr>
            <a:xfrm>
              <a:off x="6230931" y="3875692"/>
              <a:ext cx="9362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dirty="0">
                  <a:ea typeface="楷体" panose="02010609060101010101" pitchFamily="49" charset="-122"/>
                </a:rPr>
                <a:t>min</a:t>
              </a:r>
              <a:endParaRPr lang="zh-CN" altLang="en-US" sz="2400" dirty="0">
                <a:ea typeface="楷体" panose="02010609060101010101" pitchFamily="49" charset="-122"/>
              </a:endParaRPr>
            </a:p>
          </p:txBody>
        </p:sp>
        <p:sp>
          <p:nvSpPr>
            <p:cNvPr id="109" name="文本框 108">
              <a:extLst>
                <a:ext uri="{FF2B5EF4-FFF2-40B4-BE49-F238E27FC236}">
                  <a16:creationId xmlns:a16="http://schemas.microsoft.com/office/drawing/2014/main" id="{EBD8E3B7-4F27-4405-AD86-1FBE293B3710}"/>
                </a:ext>
              </a:extLst>
            </p:cNvPr>
            <p:cNvSpPr txBox="1"/>
            <p:nvPr/>
          </p:nvSpPr>
          <p:spPr>
            <a:xfrm>
              <a:off x="7835187" y="1572965"/>
              <a:ext cx="205717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dirty="0">
                  <a:ea typeface="楷体" panose="02010609060101010101" pitchFamily="49" charset="-122"/>
                </a:rPr>
                <a:t>sum of length</a:t>
              </a:r>
              <a:endParaRPr lang="zh-CN" altLang="en-US" sz="2400" dirty="0">
                <a:ea typeface="楷体" panose="02010609060101010101" pitchFamily="49" charset="-122"/>
              </a:endParaRPr>
            </a:p>
          </p:txBody>
        </p:sp>
      </p:grpSp>
      <p:sp>
        <p:nvSpPr>
          <p:cNvPr id="78" name="文本框 77">
            <a:extLst>
              <a:ext uri="{FF2B5EF4-FFF2-40B4-BE49-F238E27FC236}">
                <a16:creationId xmlns:a16="http://schemas.microsoft.com/office/drawing/2014/main" id="{60AC1F68-4E8F-4FF5-9EF9-3FC7CBBB4208}"/>
              </a:ext>
            </a:extLst>
          </p:cNvPr>
          <p:cNvSpPr txBox="1"/>
          <p:nvPr/>
        </p:nvSpPr>
        <p:spPr>
          <a:xfrm>
            <a:off x="838200" y="6058261"/>
            <a:ext cx="108641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dirty="0" err="1">
                <a:solidFill>
                  <a:srgbClr val="222222"/>
                </a:solidFill>
                <a:effectLst/>
              </a:rPr>
              <a:t>Zhaocheng</a:t>
            </a:r>
            <a:r>
              <a:rPr lang="en-US" altLang="zh-CN" b="0" i="0" dirty="0">
                <a:solidFill>
                  <a:srgbClr val="222222"/>
                </a:solidFill>
                <a:effectLst/>
              </a:rPr>
              <a:t> Zhu, et al. Neural </a:t>
            </a:r>
            <a:r>
              <a:rPr lang="en-US" altLang="zh-CN" dirty="0">
                <a:solidFill>
                  <a:srgbClr val="222222"/>
                </a:solidFill>
              </a:rPr>
              <a:t>B</a:t>
            </a:r>
            <a:r>
              <a:rPr lang="en-US" altLang="zh-CN" b="0" i="0" dirty="0">
                <a:solidFill>
                  <a:srgbClr val="222222"/>
                </a:solidFill>
                <a:effectLst/>
              </a:rPr>
              <a:t>ellman-Ford </a:t>
            </a:r>
            <a:r>
              <a:rPr lang="en-US" altLang="zh-CN" dirty="0">
                <a:solidFill>
                  <a:srgbClr val="222222"/>
                </a:solidFill>
              </a:rPr>
              <a:t>N</a:t>
            </a:r>
            <a:r>
              <a:rPr lang="en-US" altLang="zh-CN" b="0" i="0" dirty="0">
                <a:solidFill>
                  <a:srgbClr val="222222"/>
                </a:solidFill>
                <a:effectLst/>
              </a:rPr>
              <a:t>etworks: A general graph neural network framework for link prediction. </a:t>
            </a:r>
            <a:r>
              <a:rPr lang="en-US" altLang="zh-CN" b="0" i="1" dirty="0" err="1">
                <a:solidFill>
                  <a:srgbClr val="222222"/>
                </a:solidFill>
                <a:effectLst/>
              </a:rPr>
              <a:t>NeurIPS</a:t>
            </a:r>
            <a:r>
              <a:rPr lang="en-US" altLang="zh-CN" dirty="0">
                <a:solidFill>
                  <a:srgbClr val="222222"/>
                </a:solidFill>
              </a:rPr>
              <a:t> 2021.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5762524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内容占位符 2">
            <a:extLst>
              <a:ext uri="{FF2B5EF4-FFF2-40B4-BE49-F238E27FC236}">
                <a16:creationId xmlns:a16="http://schemas.microsoft.com/office/drawing/2014/main" id="{39D499EE-3E54-4DC8-AB17-F196BB055A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708A1F03-687F-4A89-96FB-D8D3EB3D27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Path Formulation</a:t>
            </a:r>
            <a:endParaRPr lang="zh-CN" altLang="en-US" dirty="0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66C172F8-95BA-452D-93B2-B2A05C72A1A0}"/>
              </a:ext>
            </a:extLst>
          </p:cNvPr>
          <p:cNvGrpSpPr/>
          <p:nvPr/>
        </p:nvGrpSpPr>
        <p:grpSpPr>
          <a:xfrm>
            <a:off x="2244068" y="3082590"/>
            <a:ext cx="3054524" cy="1568651"/>
            <a:chOff x="2244068" y="3198909"/>
            <a:chExt cx="3054524" cy="1568651"/>
          </a:xfrm>
        </p:grpSpPr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6CE1469D-B9E0-48C4-86C4-F41370A82C6E}"/>
                </a:ext>
              </a:extLst>
            </p:cNvPr>
            <p:cNvSpPr/>
            <p:nvPr/>
          </p:nvSpPr>
          <p:spPr>
            <a:xfrm>
              <a:off x="3080571" y="4453832"/>
              <a:ext cx="313728" cy="313728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B72C8E9B-2154-4B17-B40B-8CADDFF4CAA1}"/>
                </a:ext>
              </a:extLst>
            </p:cNvPr>
            <p:cNvCxnSpPr>
              <a:cxnSpLocks/>
              <a:stCxn id="24" idx="4"/>
              <a:endCxn id="17" idx="0"/>
            </p:cNvCxnSpPr>
            <p:nvPr/>
          </p:nvCxnSpPr>
          <p:spPr>
            <a:xfrm>
              <a:off x="3126515" y="3669500"/>
              <a:ext cx="110920" cy="784332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7EFA2440-265C-4431-ABC0-6D5AC90DB682}"/>
                </a:ext>
              </a:extLst>
            </p:cNvPr>
            <p:cNvSpPr/>
            <p:nvPr/>
          </p:nvSpPr>
          <p:spPr>
            <a:xfrm>
              <a:off x="4187113" y="3198909"/>
              <a:ext cx="313728" cy="313728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9A2FFA71-3B03-4CE1-8D35-A960C1F1E321}"/>
                </a:ext>
              </a:extLst>
            </p:cNvPr>
            <p:cNvCxnSpPr>
              <a:cxnSpLocks/>
              <a:stCxn id="28" idx="7"/>
              <a:endCxn id="24" idx="3"/>
            </p:cNvCxnSpPr>
            <p:nvPr/>
          </p:nvCxnSpPr>
          <p:spPr>
            <a:xfrm flipV="1">
              <a:off x="2511852" y="3623556"/>
              <a:ext cx="503744" cy="324472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334FABB0-FBDE-4837-9B49-C67D366416CD}"/>
                </a:ext>
              </a:extLst>
            </p:cNvPr>
            <p:cNvCxnSpPr>
              <a:cxnSpLocks/>
              <a:stCxn id="17" idx="6"/>
              <a:endCxn id="40" idx="2"/>
            </p:cNvCxnSpPr>
            <p:nvPr/>
          </p:nvCxnSpPr>
          <p:spPr>
            <a:xfrm flipV="1">
              <a:off x="3394299" y="4453832"/>
              <a:ext cx="792814" cy="156864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709CBAAE-3D69-402D-80A7-3FB327573F8D}"/>
                </a:ext>
              </a:extLst>
            </p:cNvPr>
            <p:cNvCxnSpPr>
              <a:cxnSpLocks/>
              <a:stCxn id="28" idx="5"/>
              <a:endCxn id="17" idx="2"/>
            </p:cNvCxnSpPr>
            <p:nvPr/>
          </p:nvCxnSpPr>
          <p:spPr>
            <a:xfrm>
              <a:off x="2511852" y="4169867"/>
              <a:ext cx="568719" cy="440828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5972C255-23B8-4980-9350-7E2BE7C1E97D}"/>
                </a:ext>
              </a:extLst>
            </p:cNvPr>
            <p:cNvCxnSpPr>
              <a:cxnSpLocks/>
              <a:stCxn id="24" idx="6"/>
              <a:endCxn id="19" idx="2"/>
            </p:cNvCxnSpPr>
            <p:nvPr/>
          </p:nvCxnSpPr>
          <p:spPr>
            <a:xfrm flipV="1">
              <a:off x="3283379" y="3355772"/>
              <a:ext cx="903734" cy="156864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69093078-CD00-4E53-856B-DADB2421230A}"/>
                </a:ext>
              </a:extLst>
            </p:cNvPr>
            <p:cNvSpPr/>
            <p:nvPr/>
          </p:nvSpPr>
          <p:spPr>
            <a:xfrm>
              <a:off x="2969651" y="3355772"/>
              <a:ext cx="313728" cy="31372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5" name="直接连接符 24">
              <a:extLst>
                <a:ext uri="{FF2B5EF4-FFF2-40B4-BE49-F238E27FC236}">
                  <a16:creationId xmlns:a16="http://schemas.microsoft.com/office/drawing/2014/main" id="{3C1035F9-CF38-4028-9C1F-A03E7E655912}"/>
                </a:ext>
              </a:extLst>
            </p:cNvPr>
            <p:cNvCxnSpPr>
              <a:cxnSpLocks/>
              <a:stCxn id="40" idx="7"/>
              <a:endCxn id="39" idx="3"/>
            </p:cNvCxnSpPr>
            <p:nvPr/>
          </p:nvCxnSpPr>
          <p:spPr>
            <a:xfrm flipV="1">
              <a:off x="4454896" y="3937284"/>
              <a:ext cx="575912" cy="405628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D99BEC55-3AB8-4AF1-AD75-E71D42E7E57E}"/>
                </a:ext>
              </a:extLst>
            </p:cNvPr>
            <p:cNvCxnSpPr>
              <a:cxnSpLocks/>
              <a:stCxn id="40" idx="0"/>
              <a:endCxn id="19" idx="4"/>
            </p:cNvCxnSpPr>
            <p:nvPr/>
          </p:nvCxnSpPr>
          <p:spPr>
            <a:xfrm flipV="1">
              <a:off x="4343977" y="3512636"/>
              <a:ext cx="0" cy="784332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>
              <a:extLst>
                <a:ext uri="{FF2B5EF4-FFF2-40B4-BE49-F238E27FC236}">
                  <a16:creationId xmlns:a16="http://schemas.microsoft.com/office/drawing/2014/main" id="{9D7E5EE9-3F2D-49B3-8CE6-C977508278DB}"/>
                </a:ext>
              </a:extLst>
            </p:cNvPr>
            <p:cNvCxnSpPr>
              <a:cxnSpLocks/>
              <a:stCxn id="19" idx="6"/>
              <a:endCxn id="39" idx="1"/>
            </p:cNvCxnSpPr>
            <p:nvPr/>
          </p:nvCxnSpPr>
          <p:spPr>
            <a:xfrm>
              <a:off x="4500841" y="3355772"/>
              <a:ext cx="529968" cy="359672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椭圆 27">
              <a:extLst>
                <a:ext uri="{FF2B5EF4-FFF2-40B4-BE49-F238E27FC236}">
                  <a16:creationId xmlns:a16="http://schemas.microsoft.com/office/drawing/2014/main" id="{F1965F90-04C1-4B70-81C0-0850CE85781A}"/>
                </a:ext>
              </a:extLst>
            </p:cNvPr>
            <p:cNvSpPr/>
            <p:nvPr/>
          </p:nvSpPr>
          <p:spPr>
            <a:xfrm>
              <a:off x="2244068" y="3902084"/>
              <a:ext cx="313728" cy="313728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7" name="直接连接符 36">
              <a:extLst>
                <a:ext uri="{FF2B5EF4-FFF2-40B4-BE49-F238E27FC236}">
                  <a16:creationId xmlns:a16="http://schemas.microsoft.com/office/drawing/2014/main" id="{31356CF1-6D9E-40A2-AA95-5FF0FD5DD323}"/>
                </a:ext>
              </a:extLst>
            </p:cNvPr>
            <p:cNvCxnSpPr>
              <a:cxnSpLocks/>
              <a:stCxn id="24" idx="5"/>
              <a:endCxn id="40" idx="1"/>
            </p:cNvCxnSpPr>
            <p:nvPr/>
          </p:nvCxnSpPr>
          <p:spPr>
            <a:xfrm>
              <a:off x="3237435" y="3623556"/>
              <a:ext cx="995622" cy="719356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椭圆 38">
              <a:extLst>
                <a:ext uri="{FF2B5EF4-FFF2-40B4-BE49-F238E27FC236}">
                  <a16:creationId xmlns:a16="http://schemas.microsoft.com/office/drawing/2014/main" id="{C94C1033-1E65-44EB-8233-EE2667EE8B85}"/>
                </a:ext>
              </a:extLst>
            </p:cNvPr>
            <p:cNvSpPr/>
            <p:nvPr/>
          </p:nvSpPr>
          <p:spPr>
            <a:xfrm>
              <a:off x="4984864" y="3669500"/>
              <a:ext cx="313728" cy="313728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椭圆 39">
              <a:extLst>
                <a:ext uri="{FF2B5EF4-FFF2-40B4-BE49-F238E27FC236}">
                  <a16:creationId xmlns:a16="http://schemas.microsoft.com/office/drawing/2014/main" id="{EAB2333D-3327-41C8-898B-CA3775C7900D}"/>
                </a:ext>
              </a:extLst>
            </p:cNvPr>
            <p:cNvSpPr/>
            <p:nvPr/>
          </p:nvSpPr>
          <p:spPr>
            <a:xfrm>
              <a:off x="4187113" y="4296968"/>
              <a:ext cx="313728" cy="313728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1ACB452D-6AE8-42C9-A31D-498C8CB32B91}"/>
              </a:ext>
            </a:extLst>
          </p:cNvPr>
          <p:cNvGrpSpPr/>
          <p:nvPr/>
        </p:nvGrpSpPr>
        <p:grpSpPr>
          <a:xfrm>
            <a:off x="5447428" y="1702788"/>
            <a:ext cx="4931020" cy="4328241"/>
            <a:chOff x="5444987" y="1572965"/>
            <a:chExt cx="4996118" cy="4385384"/>
          </a:xfrm>
        </p:grpSpPr>
        <p:grpSp>
          <p:nvGrpSpPr>
            <p:cNvPr id="42" name="组合 41">
              <a:extLst>
                <a:ext uri="{FF2B5EF4-FFF2-40B4-BE49-F238E27FC236}">
                  <a16:creationId xmlns:a16="http://schemas.microsoft.com/office/drawing/2014/main" id="{68CBCC45-A240-40D0-A6F4-B5FDB023FFFB}"/>
                </a:ext>
              </a:extLst>
            </p:cNvPr>
            <p:cNvGrpSpPr/>
            <p:nvPr/>
          </p:nvGrpSpPr>
          <p:grpSpPr>
            <a:xfrm>
              <a:off x="7864843" y="2216098"/>
              <a:ext cx="2140070" cy="3702923"/>
              <a:chOff x="137346" y="215697"/>
              <a:chExt cx="2241747" cy="3878853"/>
            </a:xfrm>
          </p:grpSpPr>
          <p:grpSp>
            <p:nvGrpSpPr>
              <p:cNvPr id="45" name="组合 44">
                <a:extLst>
                  <a:ext uri="{FF2B5EF4-FFF2-40B4-BE49-F238E27FC236}">
                    <a16:creationId xmlns:a16="http://schemas.microsoft.com/office/drawing/2014/main" id="{29EA176A-0FFD-4D13-B4DB-69410551C272}"/>
                  </a:ext>
                </a:extLst>
              </p:cNvPr>
              <p:cNvGrpSpPr/>
              <p:nvPr/>
            </p:nvGrpSpPr>
            <p:grpSpPr>
              <a:xfrm>
                <a:off x="140268" y="215697"/>
                <a:ext cx="2238825" cy="745343"/>
                <a:chOff x="140268" y="342075"/>
                <a:chExt cx="2238825" cy="745343"/>
              </a:xfrm>
            </p:grpSpPr>
            <p:sp>
              <p:nvSpPr>
                <p:cNvPr id="96" name="椭圆 95">
                  <a:extLst>
                    <a:ext uri="{FF2B5EF4-FFF2-40B4-BE49-F238E27FC236}">
                      <a16:creationId xmlns:a16="http://schemas.microsoft.com/office/drawing/2014/main" id="{38F9DCD9-8215-44BD-8E0C-EF8C826143E8}"/>
                    </a:ext>
                  </a:extLst>
                </p:cNvPr>
                <p:cNvSpPr/>
                <p:nvPr/>
              </p:nvSpPr>
              <p:spPr>
                <a:xfrm>
                  <a:off x="1564430" y="342075"/>
                  <a:ext cx="229948" cy="229948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97" name="直接连接符 96">
                  <a:extLst>
                    <a:ext uri="{FF2B5EF4-FFF2-40B4-BE49-F238E27FC236}">
                      <a16:creationId xmlns:a16="http://schemas.microsoft.com/office/drawing/2014/main" id="{578FAD1C-833A-4DFE-BDE9-C2B4F2835770}"/>
                    </a:ext>
                  </a:extLst>
                </p:cNvPr>
                <p:cNvCxnSpPr>
                  <a:cxnSpLocks/>
                  <a:stCxn id="101" idx="7"/>
                  <a:endCxn id="99" idx="3"/>
                </p:cNvCxnSpPr>
                <p:nvPr/>
              </p:nvCxnSpPr>
              <p:spPr>
                <a:xfrm flipV="1">
                  <a:off x="336541" y="653322"/>
                  <a:ext cx="369221" cy="237823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" name="直接连接符 97">
                  <a:extLst>
                    <a:ext uri="{FF2B5EF4-FFF2-40B4-BE49-F238E27FC236}">
                      <a16:creationId xmlns:a16="http://schemas.microsoft.com/office/drawing/2014/main" id="{18F8BB47-E39D-4B0B-BBD3-A9462E8E1DB0}"/>
                    </a:ext>
                  </a:extLst>
                </p:cNvPr>
                <p:cNvCxnSpPr>
                  <a:cxnSpLocks/>
                  <a:stCxn id="99" idx="6"/>
                  <a:endCxn id="96" idx="2"/>
                </p:cNvCxnSpPr>
                <p:nvPr/>
              </p:nvCxnSpPr>
              <p:spPr>
                <a:xfrm flipV="1">
                  <a:off x="902035" y="457049"/>
                  <a:ext cx="662395" cy="114974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9" name="椭圆 98">
                  <a:extLst>
                    <a:ext uri="{FF2B5EF4-FFF2-40B4-BE49-F238E27FC236}">
                      <a16:creationId xmlns:a16="http://schemas.microsoft.com/office/drawing/2014/main" id="{2B4F3C9B-AEC8-40D0-AD98-E2C79A8CFEE6}"/>
                    </a:ext>
                  </a:extLst>
                </p:cNvPr>
                <p:cNvSpPr/>
                <p:nvPr/>
              </p:nvSpPr>
              <p:spPr>
                <a:xfrm>
                  <a:off x="672087" y="457049"/>
                  <a:ext cx="229948" cy="229948"/>
                </a:xfrm>
                <a:prstGeom prst="ellipse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100" name="直接连接符 99">
                  <a:extLst>
                    <a:ext uri="{FF2B5EF4-FFF2-40B4-BE49-F238E27FC236}">
                      <a16:creationId xmlns:a16="http://schemas.microsoft.com/office/drawing/2014/main" id="{1BDBCE7E-E829-480C-8381-80568ED781D6}"/>
                    </a:ext>
                  </a:extLst>
                </p:cNvPr>
                <p:cNvCxnSpPr>
                  <a:cxnSpLocks/>
                  <a:stCxn id="96" idx="6"/>
                  <a:endCxn id="105" idx="1"/>
                </p:cNvCxnSpPr>
                <p:nvPr/>
              </p:nvCxnSpPr>
              <p:spPr>
                <a:xfrm>
                  <a:off x="1794378" y="457049"/>
                  <a:ext cx="388442" cy="263623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1" name="椭圆 100">
                  <a:extLst>
                    <a:ext uri="{FF2B5EF4-FFF2-40B4-BE49-F238E27FC236}">
                      <a16:creationId xmlns:a16="http://schemas.microsoft.com/office/drawing/2014/main" id="{A100571C-B01D-42C6-B22E-5ABB4F7733CA}"/>
                    </a:ext>
                  </a:extLst>
                </p:cNvPr>
                <p:cNvSpPr/>
                <p:nvPr/>
              </p:nvSpPr>
              <p:spPr>
                <a:xfrm>
                  <a:off x="140268" y="857470"/>
                  <a:ext cx="229948" cy="229948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28575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05" name="椭圆 104">
                  <a:extLst>
                    <a:ext uri="{FF2B5EF4-FFF2-40B4-BE49-F238E27FC236}">
                      <a16:creationId xmlns:a16="http://schemas.microsoft.com/office/drawing/2014/main" id="{0AAF2FE7-C4C8-4E74-A785-7E96792078EA}"/>
                    </a:ext>
                  </a:extLst>
                </p:cNvPr>
                <p:cNvSpPr/>
                <p:nvPr/>
              </p:nvSpPr>
              <p:spPr>
                <a:xfrm>
                  <a:off x="2149145" y="686997"/>
                  <a:ext cx="229948" cy="229948"/>
                </a:xfrm>
                <a:prstGeom prst="ellipse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 w="2857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46" name="组合 45">
                <a:extLst>
                  <a:ext uri="{FF2B5EF4-FFF2-40B4-BE49-F238E27FC236}">
                    <a16:creationId xmlns:a16="http://schemas.microsoft.com/office/drawing/2014/main" id="{73B15A80-7B18-4A27-81E1-1B082CCA24B7}"/>
                  </a:ext>
                </a:extLst>
              </p:cNvPr>
              <p:cNvGrpSpPr/>
              <p:nvPr/>
            </p:nvGrpSpPr>
            <p:grpSpPr>
              <a:xfrm>
                <a:off x="137346" y="906887"/>
                <a:ext cx="2238825" cy="1034775"/>
                <a:chOff x="140268" y="342075"/>
                <a:chExt cx="2238825" cy="1034775"/>
              </a:xfrm>
            </p:grpSpPr>
            <p:sp>
              <p:nvSpPr>
                <p:cNvPr id="83" name="椭圆 82">
                  <a:extLst>
                    <a:ext uri="{FF2B5EF4-FFF2-40B4-BE49-F238E27FC236}">
                      <a16:creationId xmlns:a16="http://schemas.microsoft.com/office/drawing/2014/main" id="{2384A893-1FED-404B-856A-BDA9B591F96C}"/>
                    </a:ext>
                  </a:extLst>
                </p:cNvPr>
                <p:cNvSpPr/>
                <p:nvPr/>
              </p:nvSpPr>
              <p:spPr>
                <a:xfrm>
                  <a:off x="1564430" y="342075"/>
                  <a:ext cx="229948" cy="229948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84" name="直接连接符 83">
                  <a:extLst>
                    <a:ext uri="{FF2B5EF4-FFF2-40B4-BE49-F238E27FC236}">
                      <a16:creationId xmlns:a16="http://schemas.microsoft.com/office/drawing/2014/main" id="{F7AD6070-D988-46C1-B255-1ACBDB59A632}"/>
                    </a:ext>
                  </a:extLst>
                </p:cNvPr>
                <p:cNvCxnSpPr>
                  <a:cxnSpLocks/>
                  <a:stCxn id="89" idx="7"/>
                  <a:endCxn id="85" idx="3"/>
                </p:cNvCxnSpPr>
                <p:nvPr/>
              </p:nvCxnSpPr>
              <p:spPr>
                <a:xfrm flipV="1">
                  <a:off x="336541" y="653322"/>
                  <a:ext cx="369221" cy="237823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5" name="椭圆 84">
                  <a:extLst>
                    <a:ext uri="{FF2B5EF4-FFF2-40B4-BE49-F238E27FC236}">
                      <a16:creationId xmlns:a16="http://schemas.microsoft.com/office/drawing/2014/main" id="{1108E833-08D4-4F52-9EBB-515F58BE694D}"/>
                    </a:ext>
                  </a:extLst>
                </p:cNvPr>
                <p:cNvSpPr/>
                <p:nvPr/>
              </p:nvSpPr>
              <p:spPr>
                <a:xfrm>
                  <a:off x="672087" y="457049"/>
                  <a:ext cx="229948" cy="229948"/>
                </a:xfrm>
                <a:prstGeom prst="ellipse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86" name="椭圆 85">
                  <a:extLst>
                    <a:ext uri="{FF2B5EF4-FFF2-40B4-BE49-F238E27FC236}">
                      <a16:creationId xmlns:a16="http://schemas.microsoft.com/office/drawing/2014/main" id="{53C2FFB8-9D1D-43FD-9EC2-0F081AF45040}"/>
                    </a:ext>
                  </a:extLst>
                </p:cNvPr>
                <p:cNvSpPr/>
                <p:nvPr/>
              </p:nvSpPr>
              <p:spPr>
                <a:xfrm>
                  <a:off x="1564430" y="1146902"/>
                  <a:ext cx="229948" cy="229948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87" name="直接连接符 86">
                  <a:extLst>
                    <a:ext uri="{FF2B5EF4-FFF2-40B4-BE49-F238E27FC236}">
                      <a16:creationId xmlns:a16="http://schemas.microsoft.com/office/drawing/2014/main" id="{60FBD870-959B-44CC-9677-4E016B54DB79}"/>
                    </a:ext>
                  </a:extLst>
                </p:cNvPr>
                <p:cNvCxnSpPr>
                  <a:cxnSpLocks/>
                  <a:stCxn id="86" idx="0"/>
                  <a:endCxn id="83" idx="4"/>
                </p:cNvCxnSpPr>
                <p:nvPr/>
              </p:nvCxnSpPr>
              <p:spPr>
                <a:xfrm flipV="1">
                  <a:off x="1679404" y="572023"/>
                  <a:ext cx="0" cy="574879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直接连接符 87">
                  <a:extLst>
                    <a:ext uri="{FF2B5EF4-FFF2-40B4-BE49-F238E27FC236}">
                      <a16:creationId xmlns:a16="http://schemas.microsoft.com/office/drawing/2014/main" id="{6FBFA9CA-D37E-4C74-9201-AAE4955DCFDE}"/>
                    </a:ext>
                  </a:extLst>
                </p:cNvPr>
                <p:cNvCxnSpPr>
                  <a:cxnSpLocks/>
                  <a:stCxn id="83" idx="6"/>
                  <a:endCxn id="95" idx="1"/>
                </p:cNvCxnSpPr>
                <p:nvPr/>
              </p:nvCxnSpPr>
              <p:spPr>
                <a:xfrm>
                  <a:off x="1794378" y="457049"/>
                  <a:ext cx="388442" cy="263623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9" name="椭圆 88">
                  <a:extLst>
                    <a:ext uri="{FF2B5EF4-FFF2-40B4-BE49-F238E27FC236}">
                      <a16:creationId xmlns:a16="http://schemas.microsoft.com/office/drawing/2014/main" id="{AEC34BAC-F65F-4AD9-94BB-101ADDDC34F3}"/>
                    </a:ext>
                  </a:extLst>
                </p:cNvPr>
                <p:cNvSpPr/>
                <p:nvPr/>
              </p:nvSpPr>
              <p:spPr>
                <a:xfrm>
                  <a:off x="140268" y="857470"/>
                  <a:ext cx="229948" cy="229948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28575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93" name="直接连接符 92">
                  <a:extLst>
                    <a:ext uri="{FF2B5EF4-FFF2-40B4-BE49-F238E27FC236}">
                      <a16:creationId xmlns:a16="http://schemas.microsoft.com/office/drawing/2014/main" id="{3105323E-B1F7-4FCD-9D05-09C36E14C9C4}"/>
                    </a:ext>
                  </a:extLst>
                </p:cNvPr>
                <p:cNvCxnSpPr>
                  <a:cxnSpLocks/>
                  <a:stCxn id="85" idx="5"/>
                  <a:endCxn id="86" idx="1"/>
                </p:cNvCxnSpPr>
                <p:nvPr/>
              </p:nvCxnSpPr>
              <p:spPr>
                <a:xfrm>
                  <a:off x="868360" y="653322"/>
                  <a:ext cx="729745" cy="527255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5" name="椭圆 94">
                  <a:extLst>
                    <a:ext uri="{FF2B5EF4-FFF2-40B4-BE49-F238E27FC236}">
                      <a16:creationId xmlns:a16="http://schemas.microsoft.com/office/drawing/2014/main" id="{AFF6B15A-1334-44A1-8E0F-27A520751ACC}"/>
                    </a:ext>
                  </a:extLst>
                </p:cNvPr>
                <p:cNvSpPr/>
                <p:nvPr/>
              </p:nvSpPr>
              <p:spPr>
                <a:xfrm>
                  <a:off x="2149145" y="686997"/>
                  <a:ext cx="229948" cy="229948"/>
                </a:xfrm>
                <a:prstGeom prst="ellipse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 w="2857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47" name="组合 46">
                <a:extLst>
                  <a:ext uri="{FF2B5EF4-FFF2-40B4-BE49-F238E27FC236}">
                    <a16:creationId xmlns:a16="http://schemas.microsoft.com/office/drawing/2014/main" id="{3130C2FB-BF4B-49D7-9DB3-D4E09878F459}"/>
                  </a:ext>
                </a:extLst>
              </p:cNvPr>
              <p:cNvGrpSpPr/>
              <p:nvPr/>
            </p:nvGrpSpPr>
            <p:grpSpPr>
              <a:xfrm>
                <a:off x="137346" y="1667674"/>
                <a:ext cx="2238825" cy="919801"/>
                <a:chOff x="140268" y="457049"/>
                <a:chExt cx="2238825" cy="919801"/>
              </a:xfrm>
            </p:grpSpPr>
            <p:cxnSp>
              <p:nvCxnSpPr>
                <p:cNvPr id="73" name="直接连接符 72">
                  <a:extLst>
                    <a:ext uri="{FF2B5EF4-FFF2-40B4-BE49-F238E27FC236}">
                      <a16:creationId xmlns:a16="http://schemas.microsoft.com/office/drawing/2014/main" id="{DFC9889C-9B83-41E1-A3FF-FA0CE421C9A6}"/>
                    </a:ext>
                  </a:extLst>
                </p:cNvPr>
                <p:cNvCxnSpPr>
                  <a:cxnSpLocks/>
                  <a:stCxn id="77" idx="7"/>
                  <a:endCxn id="74" idx="3"/>
                </p:cNvCxnSpPr>
                <p:nvPr/>
              </p:nvCxnSpPr>
              <p:spPr>
                <a:xfrm flipV="1">
                  <a:off x="336541" y="653322"/>
                  <a:ext cx="369221" cy="237823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4" name="椭圆 73">
                  <a:extLst>
                    <a:ext uri="{FF2B5EF4-FFF2-40B4-BE49-F238E27FC236}">
                      <a16:creationId xmlns:a16="http://schemas.microsoft.com/office/drawing/2014/main" id="{4CFAD62E-213A-4A38-B52D-394A3C86B47C}"/>
                    </a:ext>
                  </a:extLst>
                </p:cNvPr>
                <p:cNvSpPr/>
                <p:nvPr/>
              </p:nvSpPr>
              <p:spPr>
                <a:xfrm>
                  <a:off x="672087" y="457049"/>
                  <a:ext cx="229948" cy="229948"/>
                </a:xfrm>
                <a:prstGeom prst="ellipse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5" name="椭圆 74">
                  <a:extLst>
                    <a:ext uri="{FF2B5EF4-FFF2-40B4-BE49-F238E27FC236}">
                      <a16:creationId xmlns:a16="http://schemas.microsoft.com/office/drawing/2014/main" id="{4B43B479-AFC5-426B-89E4-F65EF611D633}"/>
                    </a:ext>
                  </a:extLst>
                </p:cNvPr>
                <p:cNvSpPr/>
                <p:nvPr/>
              </p:nvSpPr>
              <p:spPr>
                <a:xfrm>
                  <a:off x="1564430" y="1146902"/>
                  <a:ext cx="229948" cy="229948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76" name="直接连接符 75">
                  <a:extLst>
                    <a:ext uri="{FF2B5EF4-FFF2-40B4-BE49-F238E27FC236}">
                      <a16:creationId xmlns:a16="http://schemas.microsoft.com/office/drawing/2014/main" id="{FE19C33F-506F-4FD8-8B8E-A7400B34AA6F}"/>
                    </a:ext>
                  </a:extLst>
                </p:cNvPr>
                <p:cNvCxnSpPr>
                  <a:cxnSpLocks/>
                  <a:stCxn id="75" idx="7"/>
                  <a:endCxn id="82" idx="3"/>
                </p:cNvCxnSpPr>
                <p:nvPr/>
              </p:nvCxnSpPr>
              <p:spPr>
                <a:xfrm flipV="1">
                  <a:off x="1760703" y="883270"/>
                  <a:ext cx="422117" cy="297307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7" name="椭圆 76">
                  <a:extLst>
                    <a:ext uri="{FF2B5EF4-FFF2-40B4-BE49-F238E27FC236}">
                      <a16:creationId xmlns:a16="http://schemas.microsoft.com/office/drawing/2014/main" id="{E51F6D82-697C-4F95-B885-A02D6B26FF0C}"/>
                    </a:ext>
                  </a:extLst>
                </p:cNvPr>
                <p:cNvSpPr/>
                <p:nvPr/>
              </p:nvSpPr>
              <p:spPr>
                <a:xfrm>
                  <a:off x="140268" y="857470"/>
                  <a:ext cx="229948" cy="229948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28575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80" name="直接连接符 79">
                  <a:extLst>
                    <a:ext uri="{FF2B5EF4-FFF2-40B4-BE49-F238E27FC236}">
                      <a16:creationId xmlns:a16="http://schemas.microsoft.com/office/drawing/2014/main" id="{30D6FCCC-EAA3-4C8B-BF2A-51C4AA08DFAB}"/>
                    </a:ext>
                  </a:extLst>
                </p:cNvPr>
                <p:cNvCxnSpPr>
                  <a:cxnSpLocks/>
                  <a:stCxn id="74" idx="5"/>
                  <a:endCxn id="75" idx="1"/>
                </p:cNvCxnSpPr>
                <p:nvPr/>
              </p:nvCxnSpPr>
              <p:spPr>
                <a:xfrm>
                  <a:off x="868360" y="653322"/>
                  <a:ext cx="729745" cy="527255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2" name="椭圆 81">
                  <a:extLst>
                    <a:ext uri="{FF2B5EF4-FFF2-40B4-BE49-F238E27FC236}">
                      <a16:creationId xmlns:a16="http://schemas.microsoft.com/office/drawing/2014/main" id="{3A938D52-2720-409B-BDB6-A436B9B66ECE}"/>
                    </a:ext>
                  </a:extLst>
                </p:cNvPr>
                <p:cNvSpPr/>
                <p:nvPr/>
              </p:nvSpPr>
              <p:spPr>
                <a:xfrm>
                  <a:off x="2149145" y="686997"/>
                  <a:ext cx="229948" cy="229948"/>
                </a:xfrm>
                <a:prstGeom prst="ellipse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 w="2857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48" name="组合 47">
                <a:extLst>
                  <a:ext uri="{FF2B5EF4-FFF2-40B4-BE49-F238E27FC236}">
                    <a16:creationId xmlns:a16="http://schemas.microsoft.com/office/drawing/2014/main" id="{34B11FA2-753F-4684-AB04-A83C7792D6DE}"/>
                  </a:ext>
                </a:extLst>
              </p:cNvPr>
              <p:cNvGrpSpPr/>
              <p:nvPr/>
            </p:nvGrpSpPr>
            <p:grpSpPr>
              <a:xfrm>
                <a:off x="139727" y="2350668"/>
                <a:ext cx="2238825" cy="1034775"/>
                <a:chOff x="140268" y="457049"/>
                <a:chExt cx="2238825" cy="1034775"/>
              </a:xfrm>
            </p:grpSpPr>
            <p:sp>
              <p:nvSpPr>
                <p:cNvPr id="60" name="椭圆 59">
                  <a:extLst>
                    <a:ext uri="{FF2B5EF4-FFF2-40B4-BE49-F238E27FC236}">
                      <a16:creationId xmlns:a16="http://schemas.microsoft.com/office/drawing/2014/main" id="{D771BB3C-CDF5-448E-9203-590B4FCC284D}"/>
                    </a:ext>
                  </a:extLst>
                </p:cNvPr>
                <p:cNvSpPr/>
                <p:nvPr/>
              </p:nvSpPr>
              <p:spPr>
                <a:xfrm>
                  <a:off x="753386" y="1261876"/>
                  <a:ext cx="229948" cy="229948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61" name="直接连接符 60">
                  <a:extLst>
                    <a:ext uri="{FF2B5EF4-FFF2-40B4-BE49-F238E27FC236}">
                      <a16:creationId xmlns:a16="http://schemas.microsoft.com/office/drawing/2014/main" id="{E0970D11-CB6D-4553-BB9A-426D18E2E401}"/>
                    </a:ext>
                  </a:extLst>
                </p:cNvPr>
                <p:cNvCxnSpPr>
                  <a:cxnSpLocks/>
                  <a:stCxn id="64" idx="4"/>
                  <a:endCxn id="60" idx="0"/>
                </p:cNvCxnSpPr>
                <p:nvPr/>
              </p:nvCxnSpPr>
              <p:spPr>
                <a:xfrm>
                  <a:off x="787061" y="686997"/>
                  <a:ext cx="81299" cy="574879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直接连接符 61">
                  <a:extLst>
                    <a:ext uri="{FF2B5EF4-FFF2-40B4-BE49-F238E27FC236}">
                      <a16:creationId xmlns:a16="http://schemas.microsoft.com/office/drawing/2014/main" id="{5C9FF39A-81CF-42F4-AA2E-A087A4D7FF71}"/>
                    </a:ext>
                  </a:extLst>
                </p:cNvPr>
                <p:cNvCxnSpPr>
                  <a:cxnSpLocks/>
                  <a:stCxn id="67" idx="7"/>
                  <a:endCxn id="64" idx="3"/>
                </p:cNvCxnSpPr>
                <p:nvPr/>
              </p:nvCxnSpPr>
              <p:spPr>
                <a:xfrm flipV="1">
                  <a:off x="336541" y="653322"/>
                  <a:ext cx="369221" cy="237823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直接连接符 62">
                  <a:extLst>
                    <a:ext uri="{FF2B5EF4-FFF2-40B4-BE49-F238E27FC236}">
                      <a16:creationId xmlns:a16="http://schemas.microsoft.com/office/drawing/2014/main" id="{15E5D98A-1F93-403E-AB6F-A41FAF153A13}"/>
                    </a:ext>
                  </a:extLst>
                </p:cNvPr>
                <p:cNvCxnSpPr>
                  <a:cxnSpLocks/>
                  <a:stCxn id="60" idx="6"/>
                  <a:endCxn id="65" idx="2"/>
                </p:cNvCxnSpPr>
                <p:nvPr/>
              </p:nvCxnSpPr>
              <p:spPr>
                <a:xfrm flipV="1">
                  <a:off x="983334" y="1261876"/>
                  <a:ext cx="581096" cy="114974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4" name="椭圆 63">
                  <a:extLst>
                    <a:ext uri="{FF2B5EF4-FFF2-40B4-BE49-F238E27FC236}">
                      <a16:creationId xmlns:a16="http://schemas.microsoft.com/office/drawing/2014/main" id="{0F567A44-A663-4A48-95B4-5535C801A837}"/>
                    </a:ext>
                  </a:extLst>
                </p:cNvPr>
                <p:cNvSpPr/>
                <p:nvPr/>
              </p:nvSpPr>
              <p:spPr>
                <a:xfrm>
                  <a:off x="672087" y="457049"/>
                  <a:ext cx="229948" cy="229948"/>
                </a:xfrm>
                <a:prstGeom prst="ellipse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5" name="椭圆 64">
                  <a:extLst>
                    <a:ext uri="{FF2B5EF4-FFF2-40B4-BE49-F238E27FC236}">
                      <a16:creationId xmlns:a16="http://schemas.microsoft.com/office/drawing/2014/main" id="{AC9FE000-7507-443D-AF9C-2A3A48322758}"/>
                    </a:ext>
                  </a:extLst>
                </p:cNvPr>
                <p:cNvSpPr/>
                <p:nvPr/>
              </p:nvSpPr>
              <p:spPr>
                <a:xfrm>
                  <a:off x="1564430" y="1146902"/>
                  <a:ext cx="229948" cy="229948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66" name="直接连接符 65">
                  <a:extLst>
                    <a:ext uri="{FF2B5EF4-FFF2-40B4-BE49-F238E27FC236}">
                      <a16:creationId xmlns:a16="http://schemas.microsoft.com/office/drawing/2014/main" id="{40D060A0-E134-4005-ABB3-10579374CE3D}"/>
                    </a:ext>
                  </a:extLst>
                </p:cNvPr>
                <p:cNvCxnSpPr>
                  <a:cxnSpLocks/>
                  <a:stCxn id="65" idx="7"/>
                  <a:endCxn id="72" idx="3"/>
                </p:cNvCxnSpPr>
                <p:nvPr/>
              </p:nvCxnSpPr>
              <p:spPr>
                <a:xfrm flipV="1">
                  <a:off x="1760703" y="883270"/>
                  <a:ext cx="422117" cy="297307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7" name="椭圆 66">
                  <a:extLst>
                    <a:ext uri="{FF2B5EF4-FFF2-40B4-BE49-F238E27FC236}">
                      <a16:creationId xmlns:a16="http://schemas.microsoft.com/office/drawing/2014/main" id="{9B4C9466-A105-47AB-A3FE-61CE21A91525}"/>
                    </a:ext>
                  </a:extLst>
                </p:cNvPr>
                <p:cNvSpPr/>
                <p:nvPr/>
              </p:nvSpPr>
              <p:spPr>
                <a:xfrm>
                  <a:off x="140268" y="857470"/>
                  <a:ext cx="229948" cy="229948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28575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2" name="椭圆 71">
                  <a:extLst>
                    <a:ext uri="{FF2B5EF4-FFF2-40B4-BE49-F238E27FC236}">
                      <a16:creationId xmlns:a16="http://schemas.microsoft.com/office/drawing/2014/main" id="{916406F0-BB80-4B94-AD74-4456543532C5}"/>
                    </a:ext>
                  </a:extLst>
                </p:cNvPr>
                <p:cNvSpPr/>
                <p:nvPr/>
              </p:nvSpPr>
              <p:spPr>
                <a:xfrm>
                  <a:off x="2149145" y="686997"/>
                  <a:ext cx="229948" cy="229948"/>
                </a:xfrm>
                <a:prstGeom prst="ellipse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 w="2857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49" name="组合 48">
                <a:extLst>
                  <a:ext uri="{FF2B5EF4-FFF2-40B4-BE49-F238E27FC236}">
                    <a16:creationId xmlns:a16="http://schemas.microsoft.com/office/drawing/2014/main" id="{E56FB7C0-83A9-49F5-A924-46FBD4690D8E}"/>
                  </a:ext>
                </a:extLst>
              </p:cNvPr>
              <p:cNvGrpSpPr/>
              <p:nvPr/>
            </p:nvGrpSpPr>
            <p:grpSpPr>
              <a:xfrm>
                <a:off x="137346" y="3289723"/>
                <a:ext cx="2238825" cy="804827"/>
                <a:chOff x="140268" y="686997"/>
                <a:chExt cx="2238825" cy="804827"/>
              </a:xfrm>
            </p:grpSpPr>
            <p:sp>
              <p:nvSpPr>
                <p:cNvPr id="50" name="椭圆 49">
                  <a:extLst>
                    <a:ext uri="{FF2B5EF4-FFF2-40B4-BE49-F238E27FC236}">
                      <a16:creationId xmlns:a16="http://schemas.microsoft.com/office/drawing/2014/main" id="{429147A2-C0A4-49F2-8F28-7427F3C0AA98}"/>
                    </a:ext>
                  </a:extLst>
                </p:cNvPr>
                <p:cNvSpPr/>
                <p:nvPr/>
              </p:nvSpPr>
              <p:spPr>
                <a:xfrm>
                  <a:off x="753386" y="1261876"/>
                  <a:ext cx="229948" cy="229948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51" name="直接连接符 50">
                  <a:extLst>
                    <a:ext uri="{FF2B5EF4-FFF2-40B4-BE49-F238E27FC236}">
                      <a16:creationId xmlns:a16="http://schemas.microsoft.com/office/drawing/2014/main" id="{0AC3D29A-A596-40F3-8595-56649BBCEACD}"/>
                    </a:ext>
                  </a:extLst>
                </p:cNvPr>
                <p:cNvCxnSpPr>
                  <a:cxnSpLocks/>
                  <a:stCxn id="50" idx="6"/>
                  <a:endCxn id="53" idx="2"/>
                </p:cNvCxnSpPr>
                <p:nvPr/>
              </p:nvCxnSpPr>
              <p:spPr>
                <a:xfrm flipV="1">
                  <a:off x="983334" y="1261876"/>
                  <a:ext cx="581096" cy="114974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直接连接符 51">
                  <a:extLst>
                    <a:ext uri="{FF2B5EF4-FFF2-40B4-BE49-F238E27FC236}">
                      <a16:creationId xmlns:a16="http://schemas.microsoft.com/office/drawing/2014/main" id="{1551F600-7F92-4935-B9AE-CF3F728E0869}"/>
                    </a:ext>
                  </a:extLst>
                </p:cNvPr>
                <p:cNvCxnSpPr>
                  <a:cxnSpLocks/>
                  <a:stCxn id="55" idx="5"/>
                  <a:endCxn id="50" idx="2"/>
                </p:cNvCxnSpPr>
                <p:nvPr/>
              </p:nvCxnSpPr>
              <p:spPr>
                <a:xfrm>
                  <a:off x="336541" y="1053743"/>
                  <a:ext cx="416845" cy="323107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3" name="椭圆 52">
                  <a:extLst>
                    <a:ext uri="{FF2B5EF4-FFF2-40B4-BE49-F238E27FC236}">
                      <a16:creationId xmlns:a16="http://schemas.microsoft.com/office/drawing/2014/main" id="{46E117F9-21D5-4F2A-B5AA-556B576B67E5}"/>
                    </a:ext>
                  </a:extLst>
                </p:cNvPr>
                <p:cNvSpPr/>
                <p:nvPr/>
              </p:nvSpPr>
              <p:spPr>
                <a:xfrm>
                  <a:off x="1564430" y="1146902"/>
                  <a:ext cx="229948" cy="229948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54" name="直接连接符 53">
                  <a:extLst>
                    <a:ext uri="{FF2B5EF4-FFF2-40B4-BE49-F238E27FC236}">
                      <a16:creationId xmlns:a16="http://schemas.microsoft.com/office/drawing/2014/main" id="{E8725D60-26E9-49F8-B770-CD02C702F8D8}"/>
                    </a:ext>
                  </a:extLst>
                </p:cNvPr>
                <p:cNvCxnSpPr>
                  <a:cxnSpLocks/>
                  <a:stCxn id="53" idx="7"/>
                  <a:endCxn id="59" idx="3"/>
                </p:cNvCxnSpPr>
                <p:nvPr/>
              </p:nvCxnSpPr>
              <p:spPr>
                <a:xfrm flipV="1">
                  <a:off x="1760703" y="883270"/>
                  <a:ext cx="422117" cy="297307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5" name="椭圆 54">
                  <a:extLst>
                    <a:ext uri="{FF2B5EF4-FFF2-40B4-BE49-F238E27FC236}">
                      <a16:creationId xmlns:a16="http://schemas.microsoft.com/office/drawing/2014/main" id="{BF24D55D-4945-4A39-B013-70BBA6A6F9B8}"/>
                    </a:ext>
                  </a:extLst>
                </p:cNvPr>
                <p:cNvSpPr/>
                <p:nvPr/>
              </p:nvSpPr>
              <p:spPr>
                <a:xfrm>
                  <a:off x="140268" y="857470"/>
                  <a:ext cx="229948" cy="229948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28575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9" name="椭圆 58">
                  <a:extLst>
                    <a:ext uri="{FF2B5EF4-FFF2-40B4-BE49-F238E27FC236}">
                      <a16:creationId xmlns:a16="http://schemas.microsoft.com/office/drawing/2014/main" id="{C8A2122B-D618-4AFA-B709-08D4CF3C9675}"/>
                    </a:ext>
                  </a:extLst>
                </p:cNvPr>
                <p:cNvSpPr/>
                <p:nvPr/>
              </p:nvSpPr>
              <p:spPr>
                <a:xfrm>
                  <a:off x="2149145" y="686997"/>
                  <a:ext cx="229948" cy="229948"/>
                </a:xfrm>
                <a:prstGeom prst="ellipse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 w="2857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sp>
          <p:nvSpPr>
            <p:cNvPr id="43" name="左大括号 42">
              <a:extLst>
                <a:ext uri="{FF2B5EF4-FFF2-40B4-BE49-F238E27FC236}">
                  <a16:creationId xmlns:a16="http://schemas.microsoft.com/office/drawing/2014/main" id="{A692256D-1CEA-470A-AACF-C96A81180E1B}"/>
                </a:ext>
              </a:extLst>
            </p:cNvPr>
            <p:cNvSpPr/>
            <p:nvPr/>
          </p:nvSpPr>
          <p:spPr>
            <a:xfrm>
              <a:off x="7257298" y="2255426"/>
              <a:ext cx="279902" cy="3702923"/>
            </a:xfrm>
            <a:prstGeom prst="leftBrace">
              <a:avLst>
                <a:gd name="adj1" fmla="val 43830"/>
                <a:gd name="adj2" fmla="val 50000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文本框 43">
                  <a:extLst>
                    <a:ext uri="{FF2B5EF4-FFF2-40B4-BE49-F238E27FC236}">
                      <a16:creationId xmlns:a16="http://schemas.microsoft.com/office/drawing/2014/main" id="{12CEFB6D-8934-4ECF-BCE2-696813FE7D22}"/>
                    </a:ext>
                  </a:extLst>
                </p:cNvPr>
                <p:cNvSpPr txBox="1"/>
                <p:nvPr/>
              </p:nvSpPr>
              <p:spPr>
                <a:xfrm>
                  <a:off x="5444987" y="3482919"/>
                  <a:ext cx="1726926" cy="121617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2400" b="0" dirty="0">
                      <a:ea typeface="楷体" panose="02010609060101010101" pitchFamily="49" charset="-122"/>
                    </a:rPr>
                    <a:t>generalized summation </a:t>
                  </a:r>
                  <a14:m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m:t>⊕</m:t>
                      </m:r>
                    </m:oMath>
                  </a14:m>
                  <a:endParaRPr lang="zh-CN" altLang="en-US" sz="2400" dirty="0">
                    <a:ea typeface="楷体" panose="02010609060101010101" pitchFamily="49" charset="-122"/>
                  </a:endParaRPr>
                </a:p>
              </p:txBody>
            </p:sp>
          </mc:Choice>
          <mc:Fallback xmlns="">
            <p:sp>
              <p:nvSpPr>
                <p:cNvPr id="44" name="文本框 43">
                  <a:extLst>
                    <a:ext uri="{FF2B5EF4-FFF2-40B4-BE49-F238E27FC236}">
                      <a16:creationId xmlns:a16="http://schemas.microsoft.com/office/drawing/2014/main" id="{12CEFB6D-8934-4ECF-BCE2-696813FE7D2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44987" y="3482919"/>
                  <a:ext cx="1726926" cy="1216176"/>
                </a:xfrm>
                <a:prstGeom prst="rect">
                  <a:avLst/>
                </a:prstGeom>
                <a:blipFill>
                  <a:blip r:embed="rId3"/>
                  <a:stretch>
                    <a:fillRect l="-2867" t="-4061" r="-6452" b="-304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" name="文本框 106">
                  <a:extLst>
                    <a:ext uri="{FF2B5EF4-FFF2-40B4-BE49-F238E27FC236}">
                      <a16:creationId xmlns:a16="http://schemas.microsoft.com/office/drawing/2014/main" id="{EB3F3ECF-3DE6-4A93-8E84-F403DDA16D07}"/>
                    </a:ext>
                  </a:extLst>
                </p:cNvPr>
                <p:cNvSpPr txBox="1"/>
                <p:nvPr/>
              </p:nvSpPr>
              <p:spPr>
                <a:xfrm>
                  <a:off x="7286449" y="1572965"/>
                  <a:ext cx="3154656" cy="4677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2400" b="0" dirty="0">
                      <a:ea typeface="楷体" panose="02010609060101010101" pitchFamily="49" charset="-122"/>
                    </a:rPr>
                    <a:t>generalized product </a:t>
                  </a:r>
                  <a14:m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m:t>⊗</m:t>
                      </m:r>
                    </m:oMath>
                  </a14:m>
                  <a:endParaRPr lang="zh-CN" altLang="en-US" sz="2400" dirty="0">
                    <a:ea typeface="楷体" panose="02010609060101010101" pitchFamily="49" charset="-122"/>
                  </a:endParaRPr>
                </a:p>
              </p:txBody>
            </p:sp>
          </mc:Choice>
          <mc:Fallback xmlns="">
            <p:sp>
              <p:nvSpPr>
                <p:cNvPr id="107" name="文本框 106">
                  <a:extLst>
                    <a:ext uri="{FF2B5EF4-FFF2-40B4-BE49-F238E27FC236}">
                      <a16:creationId xmlns:a16="http://schemas.microsoft.com/office/drawing/2014/main" id="{EB3F3ECF-3DE6-4A93-8E84-F403DDA16D0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86449" y="1572965"/>
                  <a:ext cx="3154656" cy="467760"/>
                </a:xfrm>
                <a:prstGeom prst="rect">
                  <a:avLst/>
                </a:prstGeom>
                <a:blipFill>
                  <a:blip r:embed="rId4"/>
                  <a:stretch>
                    <a:fillRect l="-1566" t="-10526" b="-2894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9" name="文本框 68">
            <a:extLst>
              <a:ext uri="{FF2B5EF4-FFF2-40B4-BE49-F238E27FC236}">
                <a16:creationId xmlns:a16="http://schemas.microsoft.com/office/drawing/2014/main" id="{80DD20E8-0F2F-4ED9-B8F6-79F6E2F7920A}"/>
              </a:ext>
            </a:extLst>
          </p:cNvPr>
          <p:cNvSpPr txBox="1"/>
          <p:nvPr/>
        </p:nvSpPr>
        <p:spPr>
          <a:xfrm>
            <a:off x="838200" y="6058261"/>
            <a:ext cx="108641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dirty="0" err="1">
                <a:solidFill>
                  <a:srgbClr val="222222"/>
                </a:solidFill>
                <a:effectLst/>
              </a:rPr>
              <a:t>Zhaocheng</a:t>
            </a:r>
            <a:r>
              <a:rPr lang="en-US" altLang="zh-CN" b="0" i="0" dirty="0">
                <a:solidFill>
                  <a:srgbClr val="222222"/>
                </a:solidFill>
                <a:effectLst/>
              </a:rPr>
              <a:t> Zhu, et al. Neural </a:t>
            </a:r>
            <a:r>
              <a:rPr lang="en-US" altLang="zh-CN" dirty="0">
                <a:solidFill>
                  <a:srgbClr val="222222"/>
                </a:solidFill>
              </a:rPr>
              <a:t>B</a:t>
            </a:r>
            <a:r>
              <a:rPr lang="en-US" altLang="zh-CN" b="0" i="0" dirty="0">
                <a:solidFill>
                  <a:srgbClr val="222222"/>
                </a:solidFill>
                <a:effectLst/>
              </a:rPr>
              <a:t>ellman-Ford </a:t>
            </a:r>
            <a:r>
              <a:rPr lang="en-US" altLang="zh-CN" dirty="0">
                <a:solidFill>
                  <a:srgbClr val="222222"/>
                </a:solidFill>
              </a:rPr>
              <a:t>N</a:t>
            </a:r>
            <a:r>
              <a:rPr lang="en-US" altLang="zh-CN" b="0" i="0" dirty="0">
                <a:solidFill>
                  <a:srgbClr val="222222"/>
                </a:solidFill>
                <a:effectLst/>
              </a:rPr>
              <a:t>etworks: A general graph neural network framework for link prediction. </a:t>
            </a:r>
            <a:r>
              <a:rPr lang="en-US" altLang="zh-CN" b="0" i="1" dirty="0" err="1">
                <a:solidFill>
                  <a:srgbClr val="222222"/>
                </a:solidFill>
                <a:effectLst/>
              </a:rPr>
              <a:t>NeurIPS</a:t>
            </a:r>
            <a:r>
              <a:rPr lang="en-US" altLang="zh-CN" dirty="0">
                <a:solidFill>
                  <a:srgbClr val="222222"/>
                </a:solidFill>
              </a:rPr>
              <a:t> 2021.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5555638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内容占位符 2">
            <a:extLst>
              <a:ext uri="{FF2B5EF4-FFF2-40B4-BE49-F238E27FC236}">
                <a16:creationId xmlns:a16="http://schemas.microsoft.com/office/drawing/2014/main" id="{39D499EE-3E54-4DC8-AB17-F196BB055A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708A1F03-687F-4A89-96FB-D8D3EB3D27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Path Formulation</a:t>
            </a:r>
            <a:endParaRPr lang="zh-CN" altLang="en-US" dirty="0"/>
          </a:p>
        </p:txBody>
      </p:sp>
      <p:grpSp>
        <p:nvGrpSpPr>
          <p:cNvPr id="322" name="组合 321">
            <a:extLst>
              <a:ext uri="{FF2B5EF4-FFF2-40B4-BE49-F238E27FC236}">
                <a16:creationId xmlns:a16="http://schemas.microsoft.com/office/drawing/2014/main" id="{FBB4ED6E-5D4E-4BF4-9B9F-F597812BAFF5}"/>
              </a:ext>
            </a:extLst>
          </p:cNvPr>
          <p:cNvGrpSpPr/>
          <p:nvPr/>
        </p:nvGrpSpPr>
        <p:grpSpPr>
          <a:xfrm>
            <a:off x="918188" y="3006397"/>
            <a:ext cx="3054524" cy="1568651"/>
            <a:chOff x="918188" y="3198909"/>
            <a:chExt cx="3054524" cy="1568651"/>
          </a:xfrm>
        </p:grpSpPr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6CE1469D-B9E0-48C4-86C4-F41370A82C6E}"/>
                </a:ext>
              </a:extLst>
            </p:cNvPr>
            <p:cNvSpPr/>
            <p:nvPr/>
          </p:nvSpPr>
          <p:spPr>
            <a:xfrm>
              <a:off x="1754691" y="4453832"/>
              <a:ext cx="313728" cy="313728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B72C8E9B-2154-4B17-B40B-8CADDFF4CAA1}"/>
                </a:ext>
              </a:extLst>
            </p:cNvPr>
            <p:cNvCxnSpPr>
              <a:cxnSpLocks/>
              <a:stCxn id="24" idx="4"/>
              <a:endCxn id="17" idx="0"/>
            </p:cNvCxnSpPr>
            <p:nvPr/>
          </p:nvCxnSpPr>
          <p:spPr>
            <a:xfrm>
              <a:off x="1800635" y="3669500"/>
              <a:ext cx="110920" cy="784332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7EFA2440-265C-4431-ABC0-6D5AC90DB682}"/>
                </a:ext>
              </a:extLst>
            </p:cNvPr>
            <p:cNvSpPr/>
            <p:nvPr/>
          </p:nvSpPr>
          <p:spPr>
            <a:xfrm>
              <a:off x="2861233" y="3198909"/>
              <a:ext cx="313728" cy="313728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9A2FFA71-3B03-4CE1-8D35-A960C1F1E321}"/>
                </a:ext>
              </a:extLst>
            </p:cNvPr>
            <p:cNvCxnSpPr>
              <a:cxnSpLocks/>
              <a:stCxn id="28" idx="7"/>
              <a:endCxn id="24" idx="3"/>
            </p:cNvCxnSpPr>
            <p:nvPr/>
          </p:nvCxnSpPr>
          <p:spPr>
            <a:xfrm flipV="1">
              <a:off x="1185972" y="3623556"/>
              <a:ext cx="503744" cy="324472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334FABB0-FBDE-4837-9B49-C67D366416CD}"/>
                </a:ext>
              </a:extLst>
            </p:cNvPr>
            <p:cNvCxnSpPr>
              <a:cxnSpLocks/>
              <a:stCxn id="17" idx="6"/>
              <a:endCxn id="40" idx="2"/>
            </p:cNvCxnSpPr>
            <p:nvPr/>
          </p:nvCxnSpPr>
          <p:spPr>
            <a:xfrm flipV="1">
              <a:off x="2068419" y="4453832"/>
              <a:ext cx="792814" cy="156864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709CBAAE-3D69-402D-80A7-3FB327573F8D}"/>
                </a:ext>
              </a:extLst>
            </p:cNvPr>
            <p:cNvCxnSpPr>
              <a:cxnSpLocks/>
              <a:stCxn id="28" idx="5"/>
              <a:endCxn id="17" idx="2"/>
            </p:cNvCxnSpPr>
            <p:nvPr/>
          </p:nvCxnSpPr>
          <p:spPr>
            <a:xfrm>
              <a:off x="1185972" y="4169867"/>
              <a:ext cx="568719" cy="440828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5972C255-23B8-4980-9350-7E2BE7C1E97D}"/>
                </a:ext>
              </a:extLst>
            </p:cNvPr>
            <p:cNvCxnSpPr>
              <a:cxnSpLocks/>
              <a:stCxn id="24" idx="6"/>
              <a:endCxn id="19" idx="2"/>
            </p:cNvCxnSpPr>
            <p:nvPr/>
          </p:nvCxnSpPr>
          <p:spPr>
            <a:xfrm flipV="1">
              <a:off x="1957499" y="3355772"/>
              <a:ext cx="903734" cy="156864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69093078-CD00-4E53-856B-DADB2421230A}"/>
                </a:ext>
              </a:extLst>
            </p:cNvPr>
            <p:cNvSpPr/>
            <p:nvPr/>
          </p:nvSpPr>
          <p:spPr>
            <a:xfrm>
              <a:off x="1643771" y="3355772"/>
              <a:ext cx="313728" cy="31372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5" name="直接连接符 24">
              <a:extLst>
                <a:ext uri="{FF2B5EF4-FFF2-40B4-BE49-F238E27FC236}">
                  <a16:creationId xmlns:a16="http://schemas.microsoft.com/office/drawing/2014/main" id="{3C1035F9-CF38-4028-9C1F-A03E7E655912}"/>
                </a:ext>
              </a:extLst>
            </p:cNvPr>
            <p:cNvCxnSpPr>
              <a:cxnSpLocks/>
              <a:stCxn id="40" idx="7"/>
              <a:endCxn id="39" idx="3"/>
            </p:cNvCxnSpPr>
            <p:nvPr/>
          </p:nvCxnSpPr>
          <p:spPr>
            <a:xfrm flipV="1">
              <a:off x="3129016" y="3937284"/>
              <a:ext cx="575912" cy="405628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D99BEC55-3AB8-4AF1-AD75-E71D42E7E57E}"/>
                </a:ext>
              </a:extLst>
            </p:cNvPr>
            <p:cNvCxnSpPr>
              <a:cxnSpLocks/>
              <a:stCxn id="40" idx="0"/>
              <a:endCxn id="19" idx="4"/>
            </p:cNvCxnSpPr>
            <p:nvPr/>
          </p:nvCxnSpPr>
          <p:spPr>
            <a:xfrm flipV="1">
              <a:off x="3018097" y="3512636"/>
              <a:ext cx="0" cy="784332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>
              <a:extLst>
                <a:ext uri="{FF2B5EF4-FFF2-40B4-BE49-F238E27FC236}">
                  <a16:creationId xmlns:a16="http://schemas.microsoft.com/office/drawing/2014/main" id="{9D7E5EE9-3F2D-49B3-8CE6-C977508278DB}"/>
                </a:ext>
              </a:extLst>
            </p:cNvPr>
            <p:cNvCxnSpPr>
              <a:cxnSpLocks/>
              <a:stCxn id="19" idx="6"/>
              <a:endCxn id="39" idx="1"/>
            </p:cNvCxnSpPr>
            <p:nvPr/>
          </p:nvCxnSpPr>
          <p:spPr>
            <a:xfrm>
              <a:off x="3174961" y="3355772"/>
              <a:ext cx="529968" cy="359672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椭圆 27">
              <a:extLst>
                <a:ext uri="{FF2B5EF4-FFF2-40B4-BE49-F238E27FC236}">
                  <a16:creationId xmlns:a16="http://schemas.microsoft.com/office/drawing/2014/main" id="{F1965F90-04C1-4B70-81C0-0850CE85781A}"/>
                </a:ext>
              </a:extLst>
            </p:cNvPr>
            <p:cNvSpPr/>
            <p:nvPr/>
          </p:nvSpPr>
          <p:spPr>
            <a:xfrm>
              <a:off x="918188" y="3902084"/>
              <a:ext cx="313728" cy="313728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7" name="直接连接符 36">
              <a:extLst>
                <a:ext uri="{FF2B5EF4-FFF2-40B4-BE49-F238E27FC236}">
                  <a16:creationId xmlns:a16="http://schemas.microsoft.com/office/drawing/2014/main" id="{31356CF1-6D9E-40A2-AA95-5FF0FD5DD323}"/>
                </a:ext>
              </a:extLst>
            </p:cNvPr>
            <p:cNvCxnSpPr>
              <a:cxnSpLocks/>
              <a:stCxn id="24" idx="5"/>
              <a:endCxn id="40" idx="1"/>
            </p:cNvCxnSpPr>
            <p:nvPr/>
          </p:nvCxnSpPr>
          <p:spPr>
            <a:xfrm>
              <a:off x="1911555" y="3623556"/>
              <a:ext cx="995622" cy="719356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椭圆 38">
              <a:extLst>
                <a:ext uri="{FF2B5EF4-FFF2-40B4-BE49-F238E27FC236}">
                  <a16:creationId xmlns:a16="http://schemas.microsoft.com/office/drawing/2014/main" id="{C94C1033-1E65-44EB-8233-EE2667EE8B85}"/>
                </a:ext>
              </a:extLst>
            </p:cNvPr>
            <p:cNvSpPr/>
            <p:nvPr/>
          </p:nvSpPr>
          <p:spPr>
            <a:xfrm>
              <a:off x="3658984" y="3669500"/>
              <a:ext cx="313728" cy="313728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椭圆 39">
              <a:extLst>
                <a:ext uri="{FF2B5EF4-FFF2-40B4-BE49-F238E27FC236}">
                  <a16:creationId xmlns:a16="http://schemas.microsoft.com/office/drawing/2014/main" id="{EAB2333D-3327-41C8-898B-CA3775C7900D}"/>
                </a:ext>
              </a:extLst>
            </p:cNvPr>
            <p:cNvSpPr/>
            <p:nvPr/>
          </p:nvSpPr>
          <p:spPr>
            <a:xfrm>
              <a:off x="2861233" y="4296968"/>
              <a:ext cx="313728" cy="313728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73" name="组合 272">
            <a:extLst>
              <a:ext uri="{FF2B5EF4-FFF2-40B4-BE49-F238E27FC236}">
                <a16:creationId xmlns:a16="http://schemas.microsoft.com/office/drawing/2014/main" id="{5DF87F33-023C-4B17-803D-5061E782F9C3}"/>
              </a:ext>
            </a:extLst>
          </p:cNvPr>
          <p:cNvGrpSpPr/>
          <p:nvPr/>
        </p:nvGrpSpPr>
        <p:grpSpPr>
          <a:xfrm>
            <a:off x="4422621" y="1702315"/>
            <a:ext cx="3889372" cy="4328241"/>
            <a:chOff x="6500387" y="1572965"/>
            <a:chExt cx="3940718" cy="4385384"/>
          </a:xfrm>
        </p:grpSpPr>
        <p:grpSp>
          <p:nvGrpSpPr>
            <p:cNvPr id="274" name="组合 273">
              <a:extLst>
                <a:ext uri="{FF2B5EF4-FFF2-40B4-BE49-F238E27FC236}">
                  <a16:creationId xmlns:a16="http://schemas.microsoft.com/office/drawing/2014/main" id="{05A4290C-C35B-4B08-BD9B-BCE43DA733A3}"/>
                </a:ext>
              </a:extLst>
            </p:cNvPr>
            <p:cNvGrpSpPr/>
            <p:nvPr/>
          </p:nvGrpSpPr>
          <p:grpSpPr>
            <a:xfrm>
              <a:off x="7864843" y="2216098"/>
              <a:ext cx="2140070" cy="3702923"/>
              <a:chOff x="137346" y="215697"/>
              <a:chExt cx="2241747" cy="3878853"/>
            </a:xfrm>
          </p:grpSpPr>
          <p:grpSp>
            <p:nvGrpSpPr>
              <p:cNvPr id="278" name="组合 277">
                <a:extLst>
                  <a:ext uri="{FF2B5EF4-FFF2-40B4-BE49-F238E27FC236}">
                    <a16:creationId xmlns:a16="http://schemas.microsoft.com/office/drawing/2014/main" id="{84AF7E1F-1E4B-4DE2-80CB-C34A5ADD17E7}"/>
                  </a:ext>
                </a:extLst>
              </p:cNvPr>
              <p:cNvGrpSpPr/>
              <p:nvPr/>
            </p:nvGrpSpPr>
            <p:grpSpPr>
              <a:xfrm>
                <a:off x="140268" y="215697"/>
                <a:ext cx="2238825" cy="745343"/>
                <a:chOff x="140268" y="342075"/>
                <a:chExt cx="2238825" cy="745343"/>
              </a:xfrm>
            </p:grpSpPr>
            <p:sp>
              <p:nvSpPr>
                <p:cNvPr id="315" name="椭圆 314">
                  <a:extLst>
                    <a:ext uri="{FF2B5EF4-FFF2-40B4-BE49-F238E27FC236}">
                      <a16:creationId xmlns:a16="http://schemas.microsoft.com/office/drawing/2014/main" id="{07124A34-F1E2-4741-9A27-1BF3ABBFA238}"/>
                    </a:ext>
                  </a:extLst>
                </p:cNvPr>
                <p:cNvSpPr/>
                <p:nvPr/>
              </p:nvSpPr>
              <p:spPr>
                <a:xfrm>
                  <a:off x="1564430" y="342075"/>
                  <a:ext cx="229948" cy="229948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316" name="直接连接符 315">
                  <a:extLst>
                    <a:ext uri="{FF2B5EF4-FFF2-40B4-BE49-F238E27FC236}">
                      <a16:creationId xmlns:a16="http://schemas.microsoft.com/office/drawing/2014/main" id="{BE81341A-5A62-4D5E-8F54-60E6E5FABC20}"/>
                    </a:ext>
                  </a:extLst>
                </p:cNvPr>
                <p:cNvCxnSpPr>
                  <a:cxnSpLocks/>
                  <a:stCxn id="320" idx="7"/>
                  <a:endCxn id="318" idx="3"/>
                </p:cNvCxnSpPr>
                <p:nvPr/>
              </p:nvCxnSpPr>
              <p:spPr>
                <a:xfrm flipV="1">
                  <a:off x="336541" y="653322"/>
                  <a:ext cx="369221" cy="237823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7" name="直接连接符 316">
                  <a:extLst>
                    <a:ext uri="{FF2B5EF4-FFF2-40B4-BE49-F238E27FC236}">
                      <a16:creationId xmlns:a16="http://schemas.microsoft.com/office/drawing/2014/main" id="{698BC96C-1AA4-4358-9F7B-A0178E77B779}"/>
                    </a:ext>
                  </a:extLst>
                </p:cNvPr>
                <p:cNvCxnSpPr>
                  <a:cxnSpLocks/>
                  <a:stCxn id="318" idx="6"/>
                  <a:endCxn id="315" idx="2"/>
                </p:cNvCxnSpPr>
                <p:nvPr/>
              </p:nvCxnSpPr>
              <p:spPr>
                <a:xfrm flipV="1">
                  <a:off x="902035" y="457049"/>
                  <a:ext cx="662395" cy="114974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18" name="椭圆 317">
                  <a:extLst>
                    <a:ext uri="{FF2B5EF4-FFF2-40B4-BE49-F238E27FC236}">
                      <a16:creationId xmlns:a16="http://schemas.microsoft.com/office/drawing/2014/main" id="{93C0BE28-53EE-417F-B70E-536C0CE9F149}"/>
                    </a:ext>
                  </a:extLst>
                </p:cNvPr>
                <p:cNvSpPr/>
                <p:nvPr/>
              </p:nvSpPr>
              <p:spPr>
                <a:xfrm>
                  <a:off x="672087" y="457049"/>
                  <a:ext cx="229948" cy="229948"/>
                </a:xfrm>
                <a:prstGeom prst="ellipse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319" name="直接连接符 318">
                  <a:extLst>
                    <a:ext uri="{FF2B5EF4-FFF2-40B4-BE49-F238E27FC236}">
                      <a16:creationId xmlns:a16="http://schemas.microsoft.com/office/drawing/2014/main" id="{A361B801-1D84-445A-A7B1-B9A41CD5BDDF}"/>
                    </a:ext>
                  </a:extLst>
                </p:cNvPr>
                <p:cNvCxnSpPr>
                  <a:cxnSpLocks/>
                  <a:stCxn id="315" idx="6"/>
                  <a:endCxn id="321" idx="1"/>
                </p:cNvCxnSpPr>
                <p:nvPr/>
              </p:nvCxnSpPr>
              <p:spPr>
                <a:xfrm>
                  <a:off x="1794378" y="457049"/>
                  <a:ext cx="388442" cy="263623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20" name="椭圆 319">
                  <a:extLst>
                    <a:ext uri="{FF2B5EF4-FFF2-40B4-BE49-F238E27FC236}">
                      <a16:creationId xmlns:a16="http://schemas.microsoft.com/office/drawing/2014/main" id="{EA38BCA9-35EF-420B-999F-84DBF7478EFA}"/>
                    </a:ext>
                  </a:extLst>
                </p:cNvPr>
                <p:cNvSpPr/>
                <p:nvPr/>
              </p:nvSpPr>
              <p:spPr>
                <a:xfrm>
                  <a:off x="140268" y="857470"/>
                  <a:ext cx="229948" cy="229948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28575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21" name="椭圆 320">
                  <a:extLst>
                    <a:ext uri="{FF2B5EF4-FFF2-40B4-BE49-F238E27FC236}">
                      <a16:creationId xmlns:a16="http://schemas.microsoft.com/office/drawing/2014/main" id="{3B20D2E5-AB9F-4F0C-BF25-6F1CD516C75C}"/>
                    </a:ext>
                  </a:extLst>
                </p:cNvPr>
                <p:cNvSpPr/>
                <p:nvPr/>
              </p:nvSpPr>
              <p:spPr>
                <a:xfrm>
                  <a:off x="2149145" y="686997"/>
                  <a:ext cx="229948" cy="229948"/>
                </a:xfrm>
                <a:prstGeom prst="ellipse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 w="2857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279" name="组合 278">
                <a:extLst>
                  <a:ext uri="{FF2B5EF4-FFF2-40B4-BE49-F238E27FC236}">
                    <a16:creationId xmlns:a16="http://schemas.microsoft.com/office/drawing/2014/main" id="{513A1461-7D6E-476D-BFCB-53FABC9763F4}"/>
                  </a:ext>
                </a:extLst>
              </p:cNvPr>
              <p:cNvGrpSpPr/>
              <p:nvPr/>
            </p:nvGrpSpPr>
            <p:grpSpPr>
              <a:xfrm>
                <a:off x="137346" y="906887"/>
                <a:ext cx="2238825" cy="1034775"/>
                <a:chOff x="140268" y="342075"/>
                <a:chExt cx="2238825" cy="1034775"/>
              </a:xfrm>
            </p:grpSpPr>
            <p:sp>
              <p:nvSpPr>
                <p:cNvPr id="306" name="椭圆 305">
                  <a:extLst>
                    <a:ext uri="{FF2B5EF4-FFF2-40B4-BE49-F238E27FC236}">
                      <a16:creationId xmlns:a16="http://schemas.microsoft.com/office/drawing/2014/main" id="{2BA5097E-4F2F-424A-B5F9-533408117CA6}"/>
                    </a:ext>
                  </a:extLst>
                </p:cNvPr>
                <p:cNvSpPr/>
                <p:nvPr/>
              </p:nvSpPr>
              <p:spPr>
                <a:xfrm>
                  <a:off x="1564430" y="342075"/>
                  <a:ext cx="229948" cy="229948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307" name="直接连接符 306">
                  <a:extLst>
                    <a:ext uri="{FF2B5EF4-FFF2-40B4-BE49-F238E27FC236}">
                      <a16:creationId xmlns:a16="http://schemas.microsoft.com/office/drawing/2014/main" id="{14E09752-20F0-42E7-8898-EDE5FD2532D2}"/>
                    </a:ext>
                  </a:extLst>
                </p:cNvPr>
                <p:cNvCxnSpPr>
                  <a:cxnSpLocks/>
                  <a:stCxn id="312" idx="7"/>
                  <a:endCxn id="308" idx="3"/>
                </p:cNvCxnSpPr>
                <p:nvPr/>
              </p:nvCxnSpPr>
              <p:spPr>
                <a:xfrm flipV="1">
                  <a:off x="336541" y="653322"/>
                  <a:ext cx="369221" cy="237823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08" name="椭圆 307">
                  <a:extLst>
                    <a:ext uri="{FF2B5EF4-FFF2-40B4-BE49-F238E27FC236}">
                      <a16:creationId xmlns:a16="http://schemas.microsoft.com/office/drawing/2014/main" id="{C216A161-4CB9-4275-94BE-DF42E7A7B207}"/>
                    </a:ext>
                  </a:extLst>
                </p:cNvPr>
                <p:cNvSpPr/>
                <p:nvPr/>
              </p:nvSpPr>
              <p:spPr>
                <a:xfrm>
                  <a:off x="672087" y="457049"/>
                  <a:ext cx="229948" cy="229948"/>
                </a:xfrm>
                <a:prstGeom prst="ellipse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09" name="椭圆 308">
                  <a:extLst>
                    <a:ext uri="{FF2B5EF4-FFF2-40B4-BE49-F238E27FC236}">
                      <a16:creationId xmlns:a16="http://schemas.microsoft.com/office/drawing/2014/main" id="{DBF499F2-76C3-4925-9430-678E02C2F161}"/>
                    </a:ext>
                  </a:extLst>
                </p:cNvPr>
                <p:cNvSpPr/>
                <p:nvPr/>
              </p:nvSpPr>
              <p:spPr>
                <a:xfrm>
                  <a:off x="1564430" y="1146902"/>
                  <a:ext cx="229948" cy="229948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310" name="直接连接符 309">
                  <a:extLst>
                    <a:ext uri="{FF2B5EF4-FFF2-40B4-BE49-F238E27FC236}">
                      <a16:creationId xmlns:a16="http://schemas.microsoft.com/office/drawing/2014/main" id="{F7B5486F-A877-4243-B583-0FB0530E5AA9}"/>
                    </a:ext>
                  </a:extLst>
                </p:cNvPr>
                <p:cNvCxnSpPr>
                  <a:cxnSpLocks/>
                  <a:stCxn id="309" idx="0"/>
                  <a:endCxn id="306" idx="4"/>
                </p:cNvCxnSpPr>
                <p:nvPr/>
              </p:nvCxnSpPr>
              <p:spPr>
                <a:xfrm flipV="1">
                  <a:off x="1679404" y="572023"/>
                  <a:ext cx="0" cy="574879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1" name="直接连接符 310">
                  <a:extLst>
                    <a:ext uri="{FF2B5EF4-FFF2-40B4-BE49-F238E27FC236}">
                      <a16:creationId xmlns:a16="http://schemas.microsoft.com/office/drawing/2014/main" id="{40AB1FAE-2052-4A16-8FC8-8559E373021F}"/>
                    </a:ext>
                  </a:extLst>
                </p:cNvPr>
                <p:cNvCxnSpPr>
                  <a:cxnSpLocks/>
                  <a:stCxn id="306" idx="6"/>
                  <a:endCxn id="314" idx="1"/>
                </p:cNvCxnSpPr>
                <p:nvPr/>
              </p:nvCxnSpPr>
              <p:spPr>
                <a:xfrm>
                  <a:off x="1794378" y="457049"/>
                  <a:ext cx="388442" cy="263623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12" name="椭圆 311">
                  <a:extLst>
                    <a:ext uri="{FF2B5EF4-FFF2-40B4-BE49-F238E27FC236}">
                      <a16:creationId xmlns:a16="http://schemas.microsoft.com/office/drawing/2014/main" id="{98C5741D-9C30-452B-BF8C-ED61A725869B}"/>
                    </a:ext>
                  </a:extLst>
                </p:cNvPr>
                <p:cNvSpPr/>
                <p:nvPr/>
              </p:nvSpPr>
              <p:spPr>
                <a:xfrm>
                  <a:off x="140268" y="857470"/>
                  <a:ext cx="229948" cy="229948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28575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313" name="直接连接符 312">
                  <a:extLst>
                    <a:ext uri="{FF2B5EF4-FFF2-40B4-BE49-F238E27FC236}">
                      <a16:creationId xmlns:a16="http://schemas.microsoft.com/office/drawing/2014/main" id="{4B5F6CD6-4223-4CB0-BF22-8741F5B9E9E5}"/>
                    </a:ext>
                  </a:extLst>
                </p:cNvPr>
                <p:cNvCxnSpPr>
                  <a:cxnSpLocks/>
                  <a:stCxn id="308" idx="5"/>
                  <a:endCxn id="309" idx="1"/>
                </p:cNvCxnSpPr>
                <p:nvPr/>
              </p:nvCxnSpPr>
              <p:spPr>
                <a:xfrm>
                  <a:off x="868360" y="653322"/>
                  <a:ext cx="729745" cy="527255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14" name="椭圆 313">
                  <a:extLst>
                    <a:ext uri="{FF2B5EF4-FFF2-40B4-BE49-F238E27FC236}">
                      <a16:creationId xmlns:a16="http://schemas.microsoft.com/office/drawing/2014/main" id="{A1F79074-8ECF-4E98-9EF1-280D4A7FB24E}"/>
                    </a:ext>
                  </a:extLst>
                </p:cNvPr>
                <p:cNvSpPr/>
                <p:nvPr/>
              </p:nvSpPr>
              <p:spPr>
                <a:xfrm>
                  <a:off x="2149145" y="686997"/>
                  <a:ext cx="229948" cy="229948"/>
                </a:xfrm>
                <a:prstGeom prst="ellipse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 w="2857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280" name="组合 279">
                <a:extLst>
                  <a:ext uri="{FF2B5EF4-FFF2-40B4-BE49-F238E27FC236}">
                    <a16:creationId xmlns:a16="http://schemas.microsoft.com/office/drawing/2014/main" id="{9940DA78-61A7-4976-9FA9-7668C32983B2}"/>
                  </a:ext>
                </a:extLst>
              </p:cNvPr>
              <p:cNvGrpSpPr/>
              <p:nvPr/>
            </p:nvGrpSpPr>
            <p:grpSpPr>
              <a:xfrm>
                <a:off x="137346" y="1667674"/>
                <a:ext cx="2238825" cy="919801"/>
                <a:chOff x="140268" y="457049"/>
                <a:chExt cx="2238825" cy="919801"/>
              </a:xfrm>
            </p:grpSpPr>
            <p:cxnSp>
              <p:nvCxnSpPr>
                <p:cNvPr id="299" name="直接连接符 298">
                  <a:extLst>
                    <a:ext uri="{FF2B5EF4-FFF2-40B4-BE49-F238E27FC236}">
                      <a16:creationId xmlns:a16="http://schemas.microsoft.com/office/drawing/2014/main" id="{D976609E-6112-4406-AFFA-FF77BA85E5B1}"/>
                    </a:ext>
                  </a:extLst>
                </p:cNvPr>
                <p:cNvCxnSpPr>
                  <a:cxnSpLocks/>
                  <a:stCxn id="303" idx="7"/>
                  <a:endCxn id="300" idx="3"/>
                </p:cNvCxnSpPr>
                <p:nvPr/>
              </p:nvCxnSpPr>
              <p:spPr>
                <a:xfrm flipV="1">
                  <a:off x="336541" y="653322"/>
                  <a:ext cx="369221" cy="237823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00" name="椭圆 299">
                  <a:extLst>
                    <a:ext uri="{FF2B5EF4-FFF2-40B4-BE49-F238E27FC236}">
                      <a16:creationId xmlns:a16="http://schemas.microsoft.com/office/drawing/2014/main" id="{14A007B4-760A-4416-BBDC-9458A13902A1}"/>
                    </a:ext>
                  </a:extLst>
                </p:cNvPr>
                <p:cNvSpPr/>
                <p:nvPr/>
              </p:nvSpPr>
              <p:spPr>
                <a:xfrm>
                  <a:off x="672087" y="457049"/>
                  <a:ext cx="229948" cy="229948"/>
                </a:xfrm>
                <a:prstGeom prst="ellipse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01" name="椭圆 300">
                  <a:extLst>
                    <a:ext uri="{FF2B5EF4-FFF2-40B4-BE49-F238E27FC236}">
                      <a16:creationId xmlns:a16="http://schemas.microsoft.com/office/drawing/2014/main" id="{1A3E5CAD-0403-4A88-A6E5-DC60F6C22CC5}"/>
                    </a:ext>
                  </a:extLst>
                </p:cNvPr>
                <p:cNvSpPr/>
                <p:nvPr/>
              </p:nvSpPr>
              <p:spPr>
                <a:xfrm>
                  <a:off x="1564430" y="1146902"/>
                  <a:ext cx="229948" cy="229948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302" name="直接连接符 301">
                  <a:extLst>
                    <a:ext uri="{FF2B5EF4-FFF2-40B4-BE49-F238E27FC236}">
                      <a16:creationId xmlns:a16="http://schemas.microsoft.com/office/drawing/2014/main" id="{ECFBAA89-51B5-4AC5-B208-1E75B6A9E8EB}"/>
                    </a:ext>
                  </a:extLst>
                </p:cNvPr>
                <p:cNvCxnSpPr>
                  <a:cxnSpLocks/>
                  <a:stCxn id="301" idx="7"/>
                  <a:endCxn id="305" idx="3"/>
                </p:cNvCxnSpPr>
                <p:nvPr/>
              </p:nvCxnSpPr>
              <p:spPr>
                <a:xfrm flipV="1">
                  <a:off x="1760703" y="883270"/>
                  <a:ext cx="422117" cy="297307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03" name="椭圆 302">
                  <a:extLst>
                    <a:ext uri="{FF2B5EF4-FFF2-40B4-BE49-F238E27FC236}">
                      <a16:creationId xmlns:a16="http://schemas.microsoft.com/office/drawing/2014/main" id="{08BF6EB4-D3D0-498C-B271-E99D5D0542E2}"/>
                    </a:ext>
                  </a:extLst>
                </p:cNvPr>
                <p:cNvSpPr/>
                <p:nvPr/>
              </p:nvSpPr>
              <p:spPr>
                <a:xfrm>
                  <a:off x="140268" y="857470"/>
                  <a:ext cx="229948" cy="229948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28575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304" name="直接连接符 303">
                  <a:extLst>
                    <a:ext uri="{FF2B5EF4-FFF2-40B4-BE49-F238E27FC236}">
                      <a16:creationId xmlns:a16="http://schemas.microsoft.com/office/drawing/2014/main" id="{57257A50-04D1-4F6C-8AA9-62BAA561155C}"/>
                    </a:ext>
                  </a:extLst>
                </p:cNvPr>
                <p:cNvCxnSpPr>
                  <a:cxnSpLocks/>
                  <a:stCxn id="300" idx="5"/>
                  <a:endCxn id="301" idx="1"/>
                </p:cNvCxnSpPr>
                <p:nvPr/>
              </p:nvCxnSpPr>
              <p:spPr>
                <a:xfrm>
                  <a:off x="868360" y="653322"/>
                  <a:ext cx="729745" cy="527255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05" name="椭圆 304">
                  <a:extLst>
                    <a:ext uri="{FF2B5EF4-FFF2-40B4-BE49-F238E27FC236}">
                      <a16:creationId xmlns:a16="http://schemas.microsoft.com/office/drawing/2014/main" id="{58ACB765-89AB-4E44-8DB8-EDD0EDB972E4}"/>
                    </a:ext>
                  </a:extLst>
                </p:cNvPr>
                <p:cNvSpPr/>
                <p:nvPr/>
              </p:nvSpPr>
              <p:spPr>
                <a:xfrm>
                  <a:off x="2149145" y="686997"/>
                  <a:ext cx="229948" cy="229948"/>
                </a:xfrm>
                <a:prstGeom prst="ellipse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 w="2857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281" name="组合 280">
                <a:extLst>
                  <a:ext uri="{FF2B5EF4-FFF2-40B4-BE49-F238E27FC236}">
                    <a16:creationId xmlns:a16="http://schemas.microsoft.com/office/drawing/2014/main" id="{EEDA0296-8895-48C0-AD61-83D3F5242663}"/>
                  </a:ext>
                </a:extLst>
              </p:cNvPr>
              <p:cNvGrpSpPr/>
              <p:nvPr/>
            </p:nvGrpSpPr>
            <p:grpSpPr>
              <a:xfrm>
                <a:off x="139727" y="2350668"/>
                <a:ext cx="2238825" cy="1034775"/>
                <a:chOff x="140268" y="457049"/>
                <a:chExt cx="2238825" cy="1034775"/>
              </a:xfrm>
            </p:grpSpPr>
            <p:sp>
              <p:nvSpPr>
                <p:cNvPr id="290" name="椭圆 289">
                  <a:extLst>
                    <a:ext uri="{FF2B5EF4-FFF2-40B4-BE49-F238E27FC236}">
                      <a16:creationId xmlns:a16="http://schemas.microsoft.com/office/drawing/2014/main" id="{0B54833D-EA4E-4573-88EB-863DF19C4B45}"/>
                    </a:ext>
                  </a:extLst>
                </p:cNvPr>
                <p:cNvSpPr/>
                <p:nvPr/>
              </p:nvSpPr>
              <p:spPr>
                <a:xfrm>
                  <a:off x="753386" y="1261876"/>
                  <a:ext cx="229948" cy="229948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291" name="直接连接符 290">
                  <a:extLst>
                    <a:ext uri="{FF2B5EF4-FFF2-40B4-BE49-F238E27FC236}">
                      <a16:creationId xmlns:a16="http://schemas.microsoft.com/office/drawing/2014/main" id="{94DC32F1-5A60-4EA3-AAE4-D7784A082593}"/>
                    </a:ext>
                  </a:extLst>
                </p:cNvPr>
                <p:cNvCxnSpPr>
                  <a:cxnSpLocks/>
                  <a:stCxn id="294" idx="4"/>
                  <a:endCxn id="290" idx="0"/>
                </p:cNvCxnSpPr>
                <p:nvPr/>
              </p:nvCxnSpPr>
              <p:spPr>
                <a:xfrm>
                  <a:off x="787061" y="686997"/>
                  <a:ext cx="81299" cy="574879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2" name="直接连接符 291">
                  <a:extLst>
                    <a:ext uri="{FF2B5EF4-FFF2-40B4-BE49-F238E27FC236}">
                      <a16:creationId xmlns:a16="http://schemas.microsoft.com/office/drawing/2014/main" id="{1C1B9E2C-F628-47D4-94A7-54900AEFDA6B}"/>
                    </a:ext>
                  </a:extLst>
                </p:cNvPr>
                <p:cNvCxnSpPr>
                  <a:cxnSpLocks/>
                  <a:stCxn id="297" idx="7"/>
                  <a:endCxn id="294" idx="3"/>
                </p:cNvCxnSpPr>
                <p:nvPr/>
              </p:nvCxnSpPr>
              <p:spPr>
                <a:xfrm flipV="1">
                  <a:off x="336541" y="653322"/>
                  <a:ext cx="369221" cy="237823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3" name="直接连接符 292">
                  <a:extLst>
                    <a:ext uri="{FF2B5EF4-FFF2-40B4-BE49-F238E27FC236}">
                      <a16:creationId xmlns:a16="http://schemas.microsoft.com/office/drawing/2014/main" id="{36985CF2-0059-430E-9BCA-E6C1EE1E3A56}"/>
                    </a:ext>
                  </a:extLst>
                </p:cNvPr>
                <p:cNvCxnSpPr>
                  <a:cxnSpLocks/>
                  <a:stCxn id="290" idx="6"/>
                  <a:endCxn id="295" idx="2"/>
                </p:cNvCxnSpPr>
                <p:nvPr/>
              </p:nvCxnSpPr>
              <p:spPr>
                <a:xfrm flipV="1">
                  <a:off x="983334" y="1261876"/>
                  <a:ext cx="581096" cy="114974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94" name="椭圆 293">
                  <a:extLst>
                    <a:ext uri="{FF2B5EF4-FFF2-40B4-BE49-F238E27FC236}">
                      <a16:creationId xmlns:a16="http://schemas.microsoft.com/office/drawing/2014/main" id="{3326B139-F779-4A7D-90F7-BE50BB6E7A2A}"/>
                    </a:ext>
                  </a:extLst>
                </p:cNvPr>
                <p:cNvSpPr/>
                <p:nvPr/>
              </p:nvSpPr>
              <p:spPr>
                <a:xfrm>
                  <a:off x="672087" y="457049"/>
                  <a:ext cx="229948" cy="229948"/>
                </a:xfrm>
                <a:prstGeom prst="ellipse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95" name="椭圆 294">
                  <a:extLst>
                    <a:ext uri="{FF2B5EF4-FFF2-40B4-BE49-F238E27FC236}">
                      <a16:creationId xmlns:a16="http://schemas.microsoft.com/office/drawing/2014/main" id="{42CFE686-C20D-4A43-8A34-43A9FD08E62E}"/>
                    </a:ext>
                  </a:extLst>
                </p:cNvPr>
                <p:cNvSpPr/>
                <p:nvPr/>
              </p:nvSpPr>
              <p:spPr>
                <a:xfrm>
                  <a:off x="1564430" y="1146902"/>
                  <a:ext cx="229948" cy="229948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296" name="直接连接符 295">
                  <a:extLst>
                    <a:ext uri="{FF2B5EF4-FFF2-40B4-BE49-F238E27FC236}">
                      <a16:creationId xmlns:a16="http://schemas.microsoft.com/office/drawing/2014/main" id="{53E2EE4B-1500-4FD4-9F22-8B0580E029D5}"/>
                    </a:ext>
                  </a:extLst>
                </p:cNvPr>
                <p:cNvCxnSpPr>
                  <a:cxnSpLocks/>
                  <a:stCxn id="295" idx="7"/>
                  <a:endCxn id="298" idx="3"/>
                </p:cNvCxnSpPr>
                <p:nvPr/>
              </p:nvCxnSpPr>
              <p:spPr>
                <a:xfrm flipV="1">
                  <a:off x="1760703" y="883270"/>
                  <a:ext cx="422117" cy="297307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97" name="椭圆 296">
                  <a:extLst>
                    <a:ext uri="{FF2B5EF4-FFF2-40B4-BE49-F238E27FC236}">
                      <a16:creationId xmlns:a16="http://schemas.microsoft.com/office/drawing/2014/main" id="{4A7B05B9-CD17-4336-A384-6DE6C4AC0589}"/>
                    </a:ext>
                  </a:extLst>
                </p:cNvPr>
                <p:cNvSpPr/>
                <p:nvPr/>
              </p:nvSpPr>
              <p:spPr>
                <a:xfrm>
                  <a:off x="140268" y="857470"/>
                  <a:ext cx="229948" cy="229948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28575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98" name="椭圆 297">
                  <a:extLst>
                    <a:ext uri="{FF2B5EF4-FFF2-40B4-BE49-F238E27FC236}">
                      <a16:creationId xmlns:a16="http://schemas.microsoft.com/office/drawing/2014/main" id="{CC400475-80EC-40A6-93C5-B6E25A081197}"/>
                    </a:ext>
                  </a:extLst>
                </p:cNvPr>
                <p:cNvSpPr/>
                <p:nvPr/>
              </p:nvSpPr>
              <p:spPr>
                <a:xfrm>
                  <a:off x="2149145" y="686997"/>
                  <a:ext cx="229948" cy="229948"/>
                </a:xfrm>
                <a:prstGeom prst="ellipse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 w="2857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282" name="组合 281">
                <a:extLst>
                  <a:ext uri="{FF2B5EF4-FFF2-40B4-BE49-F238E27FC236}">
                    <a16:creationId xmlns:a16="http://schemas.microsoft.com/office/drawing/2014/main" id="{89A16051-D284-479B-8FA2-4E4C9E4F3262}"/>
                  </a:ext>
                </a:extLst>
              </p:cNvPr>
              <p:cNvGrpSpPr/>
              <p:nvPr/>
            </p:nvGrpSpPr>
            <p:grpSpPr>
              <a:xfrm>
                <a:off x="137346" y="3289723"/>
                <a:ext cx="2238825" cy="804827"/>
                <a:chOff x="140268" y="686997"/>
                <a:chExt cx="2238825" cy="804827"/>
              </a:xfrm>
            </p:grpSpPr>
            <p:sp>
              <p:nvSpPr>
                <p:cNvPr id="283" name="椭圆 282">
                  <a:extLst>
                    <a:ext uri="{FF2B5EF4-FFF2-40B4-BE49-F238E27FC236}">
                      <a16:creationId xmlns:a16="http://schemas.microsoft.com/office/drawing/2014/main" id="{4CDC6588-D362-4045-AD3B-76B5CB81F364}"/>
                    </a:ext>
                  </a:extLst>
                </p:cNvPr>
                <p:cNvSpPr/>
                <p:nvPr/>
              </p:nvSpPr>
              <p:spPr>
                <a:xfrm>
                  <a:off x="753386" y="1261876"/>
                  <a:ext cx="229948" cy="229948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284" name="直接连接符 283">
                  <a:extLst>
                    <a:ext uri="{FF2B5EF4-FFF2-40B4-BE49-F238E27FC236}">
                      <a16:creationId xmlns:a16="http://schemas.microsoft.com/office/drawing/2014/main" id="{5E75515C-7F65-4B6F-987C-4ED48E01F659}"/>
                    </a:ext>
                  </a:extLst>
                </p:cNvPr>
                <p:cNvCxnSpPr>
                  <a:cxnSpLocks/>
                  <a:stCxn id="283" idx="6"/>
                  <a:endCxn id="286" idx="2"/>
                </p:cNvCxnSpPr>
                <p:nvPr/>
              </p:nvCxnSpPr>
              <p:spPr>
                <a:xfrm flipV="1">
                  <a:off x="983334" y="1261876"/>
                  <a:ext cx="581096" cy="114974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5" name="直接连接符 284">
                  <a:extLst>
                    <a:ext uri="{FF2B5EF4-FFF2-40B4-BE49-F238E27FC236}">
                      <a16:creationId xmlns:a16="http://schemas.microsoft.com/office/drawing/2014/main" id="{AAFBFB4E-85DB-4C94-81F9-0D2A520ADB67}"/>
                    </a:ext>
                  </a:extLst>
                </p:cNvPr>
                <p:cNvCxnSpPr>
                  <a:cxnSpLocks/>
                  <a:stCxn id="288" idx="5"/>
                  <a:endCxn id="283" idx="2"/>
                </p:cNvCxnSpPr>
                <p:nvPr/>
              </p:nvCxnSpPr>
              <p:spPr>
                <a:xfrm>
                  <a:off x="336541" y="1053743"/>
                  <a:ext cx="416845" cy="323107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86" name="椭圆 285">
                  <a:extLst>
                    <a:ext uri="{FF2B5EF4-FFF2-40B4-BE49-F238E27FC236}">
                      <a16:creationId xmlns:a16="http://schemas.microsoft.com/office/drawing/2014/main" id="{949D89E4-DF73-43C1-BDC0-78E0EFA734FC}"/>
                    </a:ext>
                  </a:extLst>
                </p:cNvPr>
                <p:cNvSpPr/>
                <p:nvPr/>
              </p:nvSpPr>
              <p:spPr>
                <a:xfrm>
                  <a:off x="1564430" y="1146902"/>
                  <a:ext cx="229948" cy="229948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287" name="直接连接符 286">
                  <a:extLst>
                    <a:ext uri="{FF2B5EF4-FFF2-40B4-BE49-F238E27FC236}">
                      <a16:creationId xmlns:a16="http://schemas.microsoft.com/office/drawing/2014/main" id="{1F7657BD-5669-4AC5-85DC-E5C9B97FBBF8}"/>
                    </a:ext>
                  </a:extLst>
                </p:cNvPr>
                <p:cNvCxnSpPr>
                  <a:cxnSpLocks/>
                  <a:stCxn id="286" idx="7"/>
                  <a:endCxn id="289" idx="3"/>
                </p:cNvCxnSpPr>
                <p:nvPr/>
              </p:nvCxnSpPr>
              <p:spPr>
                <a:xfrm flipV="1">
                  <a:off x="1760703" y="883270"/>
                  <a:ext cx="422117" cy="297307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88" name="椭圆 287">
                  <a:extLst>
                    <a:ext uri="{FF2B5EF4-FFF2-40B4-BE49-F238E27FC236}">
                      <a16:creationId xmlns:a16="http://schemas.microsoft.com/office/drawing/2014/main" id="{7A424AED-B0C4-4262-8F6A-1190C8FD9B9D}"/>
                    </a:ext>
                  </a:extLst>
                </p:cNvPr>
                <p:cNvSpPr/>
                <p:nvPr/>
              </p:nvSpPr>
              <p:spPr>
                <a:xfrm>
                  <a:off x="140268" y="857470"/>
                  <a:ext cx="229948" cy="229948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28575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89" name="椭圆 288">
                  <a:extLst>
                    <a:ext uri="{FF2B5EF4-FFF2-40B4-BE49-F238E27FC236}">
                      <a16:creationId xmlns:a16="http://schemas.microsoft.com/office/drawing/2014/main" id="{B257EBBD-4170-455F-A198-5E258C496821}"/>
                    </a:ext>
                  </a:extLst>
                </p:cNvPr>
                <p:cNvSpPr/>
                <p:nvPr/>
              </p:nvSpPr>
              <p:spPr>
                <a:xfrm>
                  <a:off x="2149145" y="686997"/>
                  <a:ext cx="229948" cy="229948"/>
                </a:xfrm>
                <a:prstGeom prst="ellipse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 w="2857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sp>
          <p:nvSpPr>
            <p:cNvPr id="275" name="左大括号 274">
              <a:extLst>
                <a:ext uri="{FF2B5EF4-FFF2-40B4-BE49-F238E27FC236}">
                  <a16:creationId xmlns:a16="http://schemas.microsoft.com/office/drawing/2014/main" id="{4EF5A75D-7B54-4558-82DF-FCCEED79B2E5}"/>
                </a:ext>
              </a:extLst>
            </p:cNvPr>
            <p:cNvSpPr/>
            <p:nvPr/>
          </p:nvSpPr>
          <p:spPr>
            <a:xfrm>
              <a:off x="7257298" y="2255426"/>
              <a:ext cx="279902" cy="3702923"/>
            </a:xfrm>
            <a:prstGeom prst="leftBrace">
              <a:avLst>
                <a:gd name="adj1" fmla="val 43830"/>
                <a:gd name="adj2" fmla="val 50000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6" name="文本框 275">
                  <a:extLst>
                    <a:ext uri="{FF2B5EF4-FFF2-40B4-BE49-F238E27FC236}">
                      <a16:creationId xmlns:a16="http://schemas.microsoft.com/office/drawing/2014/main" id="{5EDFF80B-4F65-4D5E-B477-425259EA6452}"/>
                    </a:ext>
                  </a:extLst>
                </p:cNvPr>
                <p:cNvSpPr txBox="1"/>
                <p:nvPr/>
              </p:nvSpPr>
              <p:spPr>
                <a:xfrm>
                  <a:off x="6500387" y="3878041"/>
                  <a:ext cx="597977" cy="4677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⊕</m:t>
                        </m:r>
                      </m:oMath>
                    </m:oMathPara>
                  </a14:m>
                  <a:endParaRPr lang="zh-CN" altLang="en-US" sz="2400" dirty="0">
                    <a:ea typeface="楷体" panose="02010609060101010101" pitchFamily="49" charset="-122"/>
                  </a:endParaRPr>
                </a:p>
              </p:txBody>
            </p:sp>
          </mc:Choice>
          <mc:Fallback xmlns="">
            <p:sp>
              <p:nvSpPr>
                <p:cNvPr id="276" name="文本框 275">
                  <a:extLst>
                    <a:ext uri="{FF2B5EF4-FFF2-40B4-BE49-F238E27FC236}">
                      <a16:creationId xmlns:a16="http://schemas.microsoft.com/office/drawing/2014/main" id="{5EDFF80B-4F65-4D5E-B477-425259EA645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00387" y="3878041"/>
                  <a:ext cx="597977" cy="467760"/>
                </a:xfrm>
                <a:prstGeom prst="rect">
                  <a:avLst/>
                </a:prstGeom>
                <a:blipFill>
                  <a:blip r:embed="rId3"/>
                  <a:stretch>
                    <a:fillRect l="-4124" b="-921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7" name="文本框 276">
                  <a:extLst>
                    <a:ext uri="{FF2B5EF4-FFF2-40B4-BE49-F238E27FC236}">
                      <a16:creationId xmlns:a16="http://schemas.microsoft.com/office/drawing/2014/main" id="{8039EEF0-8AFA-485E-B363-1AD007565E94}"/>
                    </a:ext>
                  </a:extLst>
                </p:cNvPr>
                <p:cNvSpPr txBox="1"/>
                <p:nvPr/>
              </p:nvSpPr>
              <p:spPr>
                <a:xfrm>
                  <a:off x="7286449" y="1572965"/>
                  <a:ext cx="3154656" cy="4677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⊗</m:t>
                        </m:r>
                      </m:oMath>
                    </m:oMathPara>
                  </a14:m>
                  <a:endParaRPr lang="zh-CN" altLang="en-US" sz="2400" dirty="0">
                    <a:ea typeface="楷体" panose="02010609060101010101" pitchFamily="49" charset="-122"/>
                  </a:endParaRPr>
                </a:p>
              </p:txBody>
            </p:sp>
          </mc:Choice>
          <mc:Fallback xmlns="">
            <p:sp>
              <p:nvSpPr>
                <p:cNvPr id="277" name="文本框 276">
                  <a:extLst>
                    <a:ext uri="{FF2B5EF4-FFF2-40B4-BE49-F238E27FC236}">
                      <a16:creationId xmlns:a16="http://schemas.microsoft.com/office/drawing/2014/main" id="{8039EEF0-8AFA-485E-B363-1AD007565E9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86449" y="1572965"/>
                  <a:ext cx="3154656" cy="467760"/>
                </a:xfrm>
                <a:prstGeom prst="rect">
                  <a:avLst/>
                </a:prstGeom>
                <a:blipFill>
                  <a:blip r:embed="rId4"/>
                  <a:stretch>
                    <a:fillRect b="-921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24" name="组合 323">
            <a:extLst>
              <a:ext uri="{FF2B5EF4-FFF2-40B4-BE49-F238E27FC236}">
                <a16:creationId xmlns:a16="http://schemas.microsoft.com/office/drawing/2014/main" id="{1B116DB6-D5B2-4EB8-8BEE-1A536640F373}"/>
              </a:ext>
            </a:extLst>
          </p:cNvPr>
          <p:cNvGrpSpPr/>
          <p:nvPr/>
        </p:nvGrpSpPr>
        <p:grpSpPr>
          <a:xfrm>
            <a:off x="8757833" y="2352347"/>
            <a:ext cx="3220079" cy="3519906"/>
            <a:chOff x="8764507" y="2740263"/>
            <a:chExt cx="3220079" cy="3519906"/>
          </a:xfrm>
        </p:grpSpPr>
        <p:sp>
          <p:nvSpPr>
            <p:cNvPr id="111" name="文本框 110">
              <a:extLst>
                <a:ext uri="{FF2B5EF4-FFF2-40B4-BE49-F238E27FC236}">
                  <a16:creationId xmlns:a16="http://schemas.microsoft.com/office/drawing/2014/main" id="{753304B0-F136-47F1-A073-17BB4F216643}"/>
                </a:ext>
              </a:extLst>
            </p:cNvPr>
            <p:cNvSpPr txBox="1"/>
            <p:nvPr/>
          </p:nvSpPr>
          <p:spPr>
            <a:xfrm>
              <a:off x="8764577" y="2740263"/>
              <a:ext cx="2029564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400" dirty="0"/>
                <a:t>Katz index</a:t>
              </a:r>
              <a:endParaRPr lang="zh-CN" altLang="en-US" sz="2400" dirty="0"/>
            </a:p>
          </p:txBody>
        </p:sp>
        <p:sp>
          <p:nvSpPr>
            <p:cNvPr id="112" name="文本框 111">
              <a:extLst>
                <a:ext uri="{FF2B5EF4-FFF2-40B4-BE49-F238E27FC236}">
                  <a16:creationId xmlns:a16="http://schemas.microsoft.com/office/drawing/2014/main" id="{9059D80D-DF36-45BC-B10B-FF35D4EB3F2D}"/>
                </a:ext>
              </a:extLst>
            </p:cNvPr>
            <p:cNvSpPr txBox="1"/>
            <p:nvPr/>
          </p:nvSpPr>
          <p:spPr>
            <a:xfrm>
              <a:off x="8765932" y="3505705"/>
              <a:ext cx="3218654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400" dirty="0"/>
                <a:t>Personalized PageRank</a:t>
              </a:r>
              <a:endParaRPr lang="zh-CN" altLang="en-US" sz="2400" dirty="0"/>
            </a:p>
          </p:txBody>
        </p:sp>
        <p:sp>
          <p:nvSpPr>
            <p:cNvPr id="113" name="文本框 112">
              <a:extLst>
                <a:ext uri="{FF2B5EF4-FFF2-40B4-BE49-F238E27FC236}">
                  <a16:creationId xmlns:a16="http://schemas.microsoft.com/office/drawing/2014/main" id="{95E346E6-22FD-450D-B598-F6835B4A14EF}"/>
                </a:ext>
              </a:extLst>
            </p:cNvPr>
            <p:cNvSpPr txBox="1"/>
            <p:nvPr/>
          </p:nvSpPr>
          <p:spPr>
            <a:xfrm>
              <a:off x="8765933" y="4269216"/>
              <a:ext cx="226174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400" dirty="0"/>
                <a:t>Graph distance</a:t>
              </a:r>
              <a:endParaRPr lang="zh-CN" altLang="en-US" sz="2400" dirty="0"/>
            </a:p>
          </p:txBody>
        </p:sp>
        <p:sp>
          <p:nvSpPr>
            <p:cNvPr id="114" name="文本框 113">
              <a:extLst>
                <a:ext uri="{FF2B5EF4-FFF2-40B4-BE49-F238E27FC236}">
                  <a16:creationId xmlns:a16="http://schemas.microsoft.com/office/drawing/2014/main" id="{F0E257F3-E3BA-4588-B808-601771907A48}"/>
                </a:ext>
              </a:extLst>
            </p:cNvPr>
            <p:cNvSpPr txBox="1"/>
            <p:nvPr/>
          </p:nvSpPr>
          <p:spPr>
            <a:xfrm>
              <a:off x="8764507" y="5040519"/>
              <a:ext cx="290834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400" dirty="0"/>
                <a:t>Widest path</a:t>
              </a:r>
              <a:endParaRPr lang="zh-CN" altLang="en-US" sz="2400" dirty="0"/>
            </a:p>
          </p:txBody>
        </p:sp>
        <p:sp>
          <p:nvSpPr>
            <p:cNvPr id="323" name="文本框 322">
              <a:extLst>
                <a:ext uri="{FF2B5EF4-FFF2-40B4-BE49-F238E27FC236}">
                  <a16:creationId xmlns:a16="http://schemas.microsoft.com/office/drawing/2014/main" id="{66378B1D-060E-4D8D-ADCF-4C39F9A9D760}"/>
                </a:ext>
              </a:extLst>
            </p:cNvPr>
            <p:cNvSpPr txBox="1"/>
            <p:nvPr/>
          </p:nvSpPr>
          <p:spPr>
            <a:xfrm>
              <a:off x="8764507" y="5798504"/>
              <a:ext cx="290834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400" dirty="0"/>
                <a:t>Most reliable path</a:t>
              </a:r>
              <a:endParaRPr lang="zh-CN" altLang="en-US" sz="2400" dirty="0"/>
            </a:p>
          </p:txBody>
        </p:sp>
      </p:grpSp>
      <p:sp>
        <p:nvSpPr>
          <p:cNvPr id="75" name="文本框 74">
            <a:extLst>
              <a:ext uri="{FF2B5EF4-FFF2-40B4-BE49-F238E27FC236}">
                <a16:creationId xmlns:a16="http://schemas.microsoft.com/office/drawing/2014/main" id="{9BDE3658-9BB1-47C7-AF25-59DA93D47941}"/>
              </a:ext>
            </a:extLst>
          </p:cNvPr>
          <p:cNvSpPr txBox="1"/>
          <p:nvPr/>
        </p:nvSpPr>
        <p:spPr>
          <a:xfrm>
            <a:off x="838200" y="6058261"/>
            <a:ext cx="108641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dirty="0" err="1">
                <a:solidFill>
                  <a:srgbClr val="222222"/>
                </a:solidFill>
                <a:effectLst/>
              </a:rPr>
              <a:t>Zhaocheng</a:t>
            </a:r>
            <a:r>
              <a:rPr lang="en-US" altLang="zh-CN" b="0" i="0" dirty="0">
                <a:solidFill>
                  <a:srgbClr val="222222"/>
                </a:solidFill>
                <a:effectLst/>
              </a:rPr>
              <a:t> Zhu, et al. Neural </a:t>
            </a:r>
            <a:r>
              <a:rPr lang="en-US" altLang="zh-CN" dirty="0">
                <a:solidFill>
                  <a:srgbClr val="222222"/>
                </a:solidFill>
              </a:rPr>
              <a:t>B</a:t>
            </a:r>
            <a:r>
              <a:rPr lang="en-US" altLang="zh-CN" b="0" i="0" dirty="0">
                <a:solidFill>
                  <a:srgbClr val="222222"/>
                </a:solidFill>
                <a:effectLst/>
              </a:rPr>
              <a:t>ellman-Ford </a:t>
            </a:r>
            <a:r>
              <a:rPr lang="en-US" altLang="zh-CN" dirty="0">
                <a:solidFill>
                  <a:srgbClr val="222222"/>
                </a:solidFill>
              </a:rPr>
              <a:t>N</a:t>
            </a:r>
            <a:r>
              <a:rPr lang="en-US" altLang="zh-CN" b="0" i="0" dirty="0">
                <a:solidFill>
                  <a:srgbClr val="222222"/>
                </a:solidFill>
                <a:effectLst/>
              </a:rPr>
              <a:t>etworks: A general graph neural network framework for link prediction. </a:t>
            </a:r>
            <a:r>
              <a:rPr lang="en-US" altLang="zh-CN" b="0" i="1" dirty="0" err="1">
                <a:solidFill>
                  <a:srgbClr val="222222"/>
                </a:solidFill>
                <a:effectLst/>
              </a:rPr>
              <a:t>NeurIPS</a:t>
            </a:r>
            <a:r>
              <a:rPr lang="en-US" altLang="zh-CN" dirty="0">
                <a:solidFill>
                  <a:srgbClr val="222222"/>
                </a:solidFill>
              </a:rPr>
              <a:t> 2021.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494157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内容占位符 2">
            <a:extLst>
              <a:ext uri="{FF2B5EF4-FFF2-40B4-BE49-F238E27FC236}">
                <a16:creationId xmlns:a16="http://schemas.microsoft.com/office/drawing/2014/main" id="{39D499EE-3E54-4DC8-AB17-F196BB055A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708A1F03-687F-4A89-96FB-D8D3EB3D27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Path Formulation</a:t>
            </a:r>
            <a:endParaRPr lang="zh-CN" altLang="en-US" dirty="0"/>
          </a:p>
        </p:txBody>
      </p:sp>
      <p:grpSp>
        <p:nvGrpSpPr>
          <p:cNvPr id="322" name="组合 321">
            <a:extLst>
              <a:ext uri="{FF2B5EF4-FFF2-40B4-BE49-F238E27FC236}">
                <a16:creationId xmlns:a16="http://schemas.microsoft.com/office/drawing/2014/main" id="{FBB4ED6E-5D4E-4BF4-9B9F-F597812BAFF5}"/>
              </a:ext>
            </a:extLst>
          </p:cNvPr>
          <p:cNvGrpSpPr/>
          <p:nvPr/>
        </p:nvGrpSpPr>
        <p:grpSpPr>
          <a:xfrm>
            <a:off x="918188" y="3006402"/>
            <a:ext cx="3054524" cy="1568651"/>
            <a:chOff x="918188" y="3198909"/>
            <a:chExt cx="3054524" cy="1568651"/>
          </a:xfrm>
        </p:grpSpPr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6CE1469D-B9E0-48C4-86C4-F41370A82C6E}"/>
                </a:ext>
              </a:extLst>
            </p:cNvPr>
            <p:cNvSpPr/>
            <p:nvPr/>
          </p:nvSpPr>
          <p:spPr>
            <a:xfrm>
              <a:off x="1754691" y="4453832"/>
              <a:ext cx="313728" cy="313728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B72C8E9B-2154-4B17-B40B-8CADDFF4CAA1}"/>
                </a:ext>
              </a:extLst>
            </p:cNvPr>
            <p:cNvCxnSpPr>
              <a:cxnSpLocks/>
              <a:stCxn id="24" idx="4"/>
              <a:endCxn id="17" idx="0"/>
            </p:cNvCxnSpPr>
            <p:nvPr/>
          </p:nvCxnSpPr>
          <p:spPr>
            <a:xfrm>
              <a:off x="1800635" y="3669500"/>
              <a:ext cx="110920" cy="784332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7EFA2440-265C-4431-ABC0-6D5AC90DB682}"/>
                </a:ext>
              </a:extLst>
            </p:cNvPr>
            <p:cNvSpPr/>
            <p:nvPr/>
          </p:nvSpPr>
          <p:spPr>
            <a:xfrm>
              <a:off x="2861233" y="3198909"/>
              <a:ext cx="313728" cy="313728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9A2FFA71-3B03-4CE1-8D35-A960C1F1E321}"/>
                </a:ext>
              </a:extLst>
            </p:cNvPr>
            <p:cNvCxnSpPr>
              <a:cxnSpLocks/>
              <a:stCxn id="28" idx="7"/>
              <a:endCxn id="24" idx="3"/>
            </p:cNvCxnSpPr>
            <p:nvPr/>
          </p:nvCxnSpPr>
          <p:spPr>
            <a:xfrm flipV="1">
              <a:off x="1185972" y="3623556"/>
              <a:ext cx="503744" cy="324472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334FABB0-FBDE-4837-9B49-C67D366416CD}"/>
                </a:ext>
              </a:extLst>
            </p:cNvPr>
            <p:cNvCxnSpPr>
              <a:cxnSpLocks/>
              <a:stCxn id="17" idx="6"/>
              <a:endCxn id="40" idx="2"/>
            </p:cNvCxnSpPr>
            <p:nvPr/>
          </p:nvCxnSpPr>
          <p:spPr>
            <a:xfrm flipV="1">
              <a:off x="2068419" y="4453832"/>
              <a:ext cx="792814" cy="156864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709CBAAE-3D69-402D-80A7-3FB327573F8D}"/>
                </a:ext>
              </a:extLst>
            </p:cNvPr>
            <p:cNvCxnSpPr>
              <a:cxnSpLocks/>
              <a:stCxn id="28" idx="5"/>
              <a:endCxn id="17" idx="2"/>
            </p:cNvCxnSpPr>
            <p:nvPr/>
          </p:nvCxnSpPr>
          <p:spPr>
            <a:xfrm>
              <a:off x="1185972" y="4169867"/>
              <a:ext cx="568719" cy="440828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5972C255-23B8-4980-9350-7E2BE7C1E97D}"/>
                </a:ext>
              </a:extLst>
            </p:cNvPr>
            <p:cNvCxnSpPr>
              <a:cxnSpLocks/>
              <a:stCxn id="24" idx="6"/>
              <a:endCxn id="19" idx="2"/>
            </p:cNvCxnSpPr>
            <p:nvPr/>
          </p:nvCxnSpPr>
          <p:spPr>
            <a:xfrm flipV="1">
              <a:off x="1957499" y="3355772"/>
              <a:ext cx="903734" cy="156864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69093078-CD00-4E53-856B-DADB2421230A}"/>
                </a:ext>
              </a:extLst>
            </p:cNvPr>
            <p:cNvSpPr/>
            <p:nvPr/>
          </p:nvSpPr>
          <p:spPr>
            <a:xfrm>
              <a:off x="1643771" y="3355772"/>
              <a:ext cx="313728" cy="31372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5" name="直接连接符 24">
              <a:extLst>
                <a:ext uri="{FF2B5EF4-FFF2-40B4-BE49-F238E27FC236}">
                  <a16:creationId xmlns:a16="http://schemas.microsoft.com/office/drawing/2014/main" id="{3C1035F9-CF38-4028-9C1F-A03E7E655912}"/>
                </a:ext>
              </a:extLst>
            </p:cNvPr>
            <p:cNvCxnSpPr>
              <a:cxnSpLocks/>
              <a:stCxn id="40" idx="7"/>
              <a:endCxn id="39" idx="3"/>
            </p:cNvCxnSpPr>
            <p:nvPr/>
          </p:nvCxnSpPr>
          <p:spPr>
            <a:xfrm flipV="1">
              <a:off x="3129016" y="3937284"/>
              <a:ext cx="575912" cy="405628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D99BEC55-3AB8-4AF1-AD75-E71D42E7E57E}"/>
                </a:ext>
              </a:extLst>
            </p:cNvPr>
            <p:cNvCxnSpPr>
              <a:cxnSpLocks/>
              <a:stCxn id="40" idx="0"/>
              <a:endCxn id="19" idx="4"/>
            </p:cNvCxnSpPr>
            <p:nvPr/>
          </p:nvCxnSpPr>
          <p:spPr>
            <a:xfrm flipV="1">
              <a:off x="3018097" y="3512636"/>
              <a:ext cx="0" cy="784332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>
              <a:extLst>
                <a:ext uri="{FF2B5EF4-FFF2-40B4-BE49-F238E27FC236}">
                  <a16:creationId xmlns:a16="http://schemas.microsoft.com/office/drawing/2014/main" id="{9D7E5EE9-3F2D-49B3-8CE6-C977508278DB}"/>
                </a:ext>
              </a:extLst>
            </p:cNvPr>
            <p:cNvCxnSpPr>
              <a:cxnSpLocks/>
              <a:stCxn id="19" idx="6"/>
              <a:endCxn id="39" idx="1"/>
            </p:cNvCxnSpPr>
            <p:nvPr/>
          </p:nvCxnSpPr>
          <p:spPr>
            <a:xfrm>
              <a:off x="3174961" y="3355772"/>
              <a:ext cx="529968" cy="359672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椭圆 27">
              <a:extLst>
                <a:ext uri="{FF2B5EF4-FFF2-40B4-BE49-F238E27FC236}">
                  <a16:creationId xmlns:a16="http://schemas.microsoft.com/office/drawing/2014/main" id="{F1965F90-04C1-4B70-81C0-0850CE85781A}"/>
                </a:ext>
              </a:extLst>
            </p:cNvPr>
            <p:cNvSpPr/>
            <p:nvPr/>
          </p:nvSpPr>
          <p:spPr>
            <a:xfrm>
              <a:off x="918188" y="3902084"/>
              <a:ext cx="313728" cy="313728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7" name="直接连接符 36">
              <a:extLst>
                <a:ext uri="{FF2B5EF4-FFF2-40B4-BE49-F238E27FC236}">
                  <a16:creationId xmlns:a16="http://schemas.microsoft.com/office/drawing/2014/main" id="{31356CF1-6D9E-40A2-AA95-5FF0FD5DD323}"/>
                </a:ext>
              </a:extLst>
            </p:cNvPr>
            <p:cNvCxnSpPr>
              <a:cxnSpLocks/>
              <a:stCxn id="24" idx="5"/>
              <a:endCxn id="40" idx="1"/>
            </p:cNvCxnSpPr>
            <p:nvPr/>
          </p:nvCxnSpPr>
          <p:spPr>
            <a:xfrm>
              <a:off x="1911555" y="3623556"/>
              <a:ext cx="995622" cy="719356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椭圆 38">
              <a:extLst>
                <a:ext uri="{FF2B5EF4-FFF2-40B4-BE49-F238E27FC236}">
                  <a16:creationId xmlns:a16="http://schemas.microsoft.com/office/drawing/2014/main" id="{C94C1033-1E65-44EB-8233-EE2667EE8B85}"/>
                </a:ext>
              </a:extLst>
            </p:cNvPr>
            <p:cNvSpPr/>
            <p:nvPr/>
          </p:nvSpPr>
          <p:spPr>
            <a:xfrm>
              <a:off x="3658984" y="3669500"/>
              <a:ext cx="313728" cy="313728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椭圆 39">
              <a:extLst>
                <a:ext uri="{FF2B5EF4-FFF2-40B4-BE49-F238E27FC236}">
                  <a16:creationId xmlns:a16="http://schemas.microsoft.com/office/drawing/2014/main" id="{EAB2333D-3327-41C8-898B-CA3775C7900D}"/>
                </a:ext>
              </a:extLst>
            </p:cNvPr>
            <p:cNvSpPr/>
            <p:nvPr/>
          </p:nvSpPr>
          <p:spPr>
            <a:xfrm>
              <a:off x="2861233" y="4296968"/>
              <a:ext cx="313728" cy="313728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23" name="组合 222">
            <a:extLst>
              <a:ext uri="{FF2B5EF4-FFF2-40B4-BE49-F238E27FC236}">
                <a16:creationId xmlns:a16="http://schemas.microsoft.com/office/drawing/2014/main" id="{36B1C6B1-0BE7-4179-8A77-8EF202C7612F}"/>
              </a:ext>
            </a:extLst>
          </p:cNvPr>
          <p:cNvGrpSpPr/>
          <p:nvPr/>
        </p:nvGrpSpPr>
        <p:grpSpPr>
          <a:xfrm>
            <a:off x="8764507" y="2547756"/>
            <a:ext cx="2908340" cy="2761921"/>
            <a:chOff x="8634967" y="2740263"/>
            <a:chExt cx="2908340" cy="2761921"/>
          </a:xfrm>
        </p:grpSpPr>
        <p:pic>
          <p:nvPicPr>
            <p:cNvPr id="222" name="Picture 6" descr="🙁">
              <a:extLst>
                <a:ext uri="{FF2B5EF4-FFF2-40B4-BE49-F238E27FC236}">
                  <a16:creationId xmlns:a16="http://schemas.microsoft.com/office/drawing/2014/main" id="{D45E2B2B-04BC-40FF-9289-9A5E980B16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58495" y="4301704"/>
              <a:ext cx="440726" cy="4407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1" name="文本框 110">
              <a:extLst>
                <a:ext uri="{FF2B5EF4-FFF2-40B4-BE49-F238E27FC236}">
                  <a16:creationId xmlns:a16="http://schemas.microsoft.com/office/drawing/2014/main" id="{753304B0-F136-47F1-A073-17BB4F216643}"/>
                </a:ext>
              </a:extLst>
            </p:cNvPr>
            <p:cNvSpPr txBox="1"/>
            <p:nvPr/>
          </p:nvSpPr>
          <p:spPr>
            <a:xfrm>
              <a:off x="8635037" y="2740263"/>
              <a:ext cx="2029564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400" dirty="0"/>
                <a:t>inductive</a:t>
              </a:r>
              <a:endParaRPr lang="zh-CN" altLang="en-US" sz="2400" dirty="0"/>
            </a:p>
          </p:txBody>
        </p:sp>
        <p:sp>
          <p:nvSpPr>
            <p:cNvPr id="112" name="文本框 111">
              <a:extLst>
                <a:ext uri="{FF2B5EF4-FFF2-40B4-BE49-F238E27FC236}">
                  <a16:creationId xmlns:a16="http://schemas.microsoft.com/office/drawing/2014/main" id="{9059D80D-DF36-45BC-B10B-FF35D4EB3F2D}"/>
                </a:ext>
              </a:extLst>
            </p:cNvPr>
            <p:cNvSpPr txBox="1"/>
            <p:nvPr/>
          </p:nvSpPr>
          <p:spPr>
            <a:xfrm>
              <a:off x="8636393" y="3505705"/>
              <a:ext cx="226174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400" dirty="0"/>
                <a:t>interpretable</a:t>
              </a:r>
              <a:endParaRPr lang="zh-CN" altLang="en-US" sz="2400" dirty="0"/>
            </a:p>
          </p:txBody>
        </p:sp>
        <p:sp>
          <p:nvSpPr>
            <p:cNvPr id="113" name="文本框 112">
              <a:extLst>
                <a:ext uri="{FF2B5EF4-FFF2-40B4-BE49-F238E27FC236}">
                  <a16:creationId xmlns:a16="http://schemas.microsoft.com/office/drawing/2014/main" id="{95E346E6-22FD-450D-B598-F6835B4A14EF}"/>
                </a:ext>
              </a:extLst>
            </p:cNvPr>
            <p:cNvSpPr txBox="1"/>
            <p:nvPr/>
          </p:nvSpPr>
          <p:spPr>
            <a:xfrm>
              <a:off x="8636393" y="4269216"/>
              <a:ext cx="226174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400" dirty="0"/>
                <a:t>not scalable</a:t>
              </a:r>
              <a:endParaRPr lang="zh-CN" altLang="en-US" sz="2400" dirty="0"/>
            </a:p>
          </p:txBody>
        </p:sp>
        <p:sp>
          <p:nvSpPr>
            <p:cNvPr id="114" name="文本框 113">
              <a:extLst>
                <a:ext uri="{FF2B5EF4-FFF2-40B4-BE49-F238E27FC236}">
                  <a16:creationId xmlns:a16="http://schemas.microsoft.com/office/drawing/2014/main" id="{F0E257F3-E3BA-4588-B808-601771907A48}"/>
                </a:ext>
              </a:extLst>
            </p:cNvPr>
            <p:cNvSpPr txBox="1"/>
            <p:nvPr/>
          </p:nvSpPr>
          <p:spPr>
            <a:xfrm>
              <a:off x="8634967" y="5040519"/>
              <a:ext cx="290834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400" dirty="0"/>
                <a:t>handcraft</a:t>
              </a:r>
              <a:endParaRPr lang="zh-CN" altLang="en-US" sz="2400" dirty="0"/>
            </a:p>
          </p:txBody>
        </p:sp>
        <p:pic>
          <p:nvPicPr>
            <p:cNvPr id="116" name="Picture 6" descr="🙁">
              <a:extLst>
                <a:ext uri="{FF2B5EF4-FFF2-40B4-BE49-F238E27FC236}">
                  <a16:creationId xmlns:a16="http://schemas.microsoft.com/office/drawing/2014/main" id="{87152F88-D0F9-4F52-AF1C-FA6C963E42E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63729" y="5052722"/>
              <a:ext cx="440726" cy="4407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9" name="Picture 8" descr="😄">
              <a:extLst>
                <a:ext uri="{FF2B5EF4-FFF2-40B4-BE49-F238E27FC236}">
                  <a16:creationId xmlns:a16="http://schemas.microsoft.com/office/drawing/2014/main" id="{5A6C7DF5-5E67-44F9-A350-500F2BB038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64947" y="3555482"/>
              <a:ext cx="440726" cy="4407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0" name="Picture 8" descr="😄">
              <a:extLst>
                <a:ext uri="{FF2B5EF4-FFF2-40B4-BE49-F238E27FC236}">
                  <a16:creationId xmlns:a16="http://schemas.microsoft.com/office/drawing/2014/main" id="{23D55A59-0FEC-401D-8FC8-BECF51DA3A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58495" y="2787829"/>
              <a:ext cx="440726" cy="4407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73" name="组合 272">
            <a:extLst>
              <a:ext uri="{FF2B5EF4-FFF2-40B4-BE49-F238E27FC236}">
                <a16:creationId xmlns:a16="http://schemas.microsoft.com/office/drawing/2014/main" id="{5DF87F33-023C-4B17-803D-5061E782F9C3}"/>
              </a:ext>
            </a:extLst>
          </p:cNvPr>
          <p:cNvGrpSpPr/>
          <p:nvPr/>
        </p:nvGrpSpPr>
        <p:grpSpPr>
          <a:xfrm>
            <a:off x="4422621" y="1702320"/>
            <a:ext cx="3889372" cy="4328241"/>
            <a:chOff x="6500387" y="1572965"/>
            <a:chExt cx="3940718" cy="4385384"/>
          </a:xfrm>
        </p:grpSpPr>
        <p:grpSp>
          <p:nvGrpSpPr>
            <p:cNvPr id="274" name="组合 273">
              <a:extLst>
                <a:ext uri="{FF2B5EF4-FFF2-40B4-BE49-F238E27FC236}">
                  <a16:creationId xmlns:a16="http://schemas.microsoft.com/office/drawing/2014/main" id="{05A4290C-C35B-4B08-BD9B-BCE43DA733A3}"/>
                </a:ext>
              </a:extLst>
            </p:cNvPr>
            <p:cNvGrpSpPr/>
            <p:nvPr/>
          </p:nvGrpSpPr>
          <p:grpSpPr>
            <a:xfrm>
              <a:off x="7864843" y="2216098"/>
              <a:ext cx="2140070" cy="3702923"/>
              <a:chOff x="137346" y="215697"/>
              <a:chExt cx="2241747" cy="3878853"/>
            </a:xfrm>
          </p:grpSpPr>
          <p:grpSp>
            <p:nvGrpSpPr>
              <p:cNvPr id="278" name="组合 277">
                <a:extLst>
                  <a:ext uri="{FF2B5EF4-FFF2-40B4-BE49-F238E27FC236}">
                    <a16:creationId xmlns:a16="http://schemas.microsoft.com/office/drawing/2014/main" id="{84AF7E1F-1E4B-4DE2-80CB-C34A5ADD17E7}"/>
                  </a:ext>
                </a:extLst>
              </p:cNvPr>
              <p:cNvGrpSpPr/>
              <p:nvPr/>
            </p:nvGrpSpPr>
            <p:grpSpPr>
              <a:xfrm>
                <a:off x="140268" y="215697"/>
                <a:ext cx="2238825" cy="745343"/>
                <a:chOff x="140268" y="342075"/>
                <a:chExt cx="2238825" cy="745343"/>
              </a:xfrm>
            </p:grpSpPr>
            <p:sp>
              <p:nvSpPr>
                <p:cNvPr id="315" name="椭圆 314">
                  <a:extLst>
                    <a:ext uri="{FF2B5EF4-FFF2-40B4-BE49-F238E27FC236}">
                      <a16:creationId xmlns:a16="http://schemas.microsoft.com/office/drawing/2014/main" id="{07124A34-F1E2-4741-9A27-1BF3ABBFA238}"/>
                    </a:ext>
                  </a:extLst>
                </p:cNvPr>
                <p:cNvSpPr/>
                <p:nvPr/>
              </p:nvSpPr>
              <p:spPr>
                <a:xfrm>
                  <a:off x="1564430" y="342075"/>
                  <a:ext cx="229948" cy="229948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316" name="直接连接符 315">
                  <a:extLst>
                    <a:ext uri="{FF2B5EF4-FFF2-40B4-BE49-F238E27FC236}">
                      <a16:creationId xmlns:a16="http://schemas.microsoft.com/office/drawing/2014/main" id="{BE81341A-5A62-4D5E-8F54-60E6E5FABC20}"/>
                    </a:ext>
                  </a:extLst>
                </p:cNvPr>
                <p:cNvCxnSpPr>
                  <a:cxnSpLocks/>
                  <a:stCxn id="320" idx="7"/>
                  <a:endCxn id="318" idx="3"/>
                </p:cNvCxnSpPr>
                <p:nvPr/>
              </p:nvCxnSpPr>
              <p:spPr>
                <a:xfrm flipV="1">
                  <a:off x="336541" y="653322"/>
                  <a:ext cx="369221" cy="237823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7" name="直接连接符 316">
                  <a:extLst>
                    <a:ext uri="{FF2B5EF4-FFF2-40B4-BE49-F238E27FC236}">
                      <a16:creationId xmlns:a16="http://schemas.microsoft.com/office/drawing/2014/main" id="{698BC96C-1AA4-4358-9F7B-A0178E77B779}"/>
                    </a:ext>
                  </a:extLst>
                </p:cNvPr>
                <p:cNvCxnSpPr>
                  <a:cxnSpLocks/>
                  <a:stCxn id="318" idx="6"/>
                  <a:endCxn id="315" idx="2"/>
                </p:cNvCxnSpPr>
                <p:nvPr/>
              </p:nvCxnSpPr>
              <p:spPr>
                <a:xfrm flipV="1">
                  <a:off x="902035" y="457049"/>
                  <a:ext cx="662395" cy="114974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18" name="椭圆 317">
                  <a:extLst>
                    <a:ext uri="{FF2B5EF4-FFF2-40B4-BE49-F238E27FC236}">
                      <a16:creationId xmlns:a16="http://schemas.microsoft.com/office/drawing/2014/main" id="{93C0BE28-53EE-417F-B70E-536C0CE9F149}"/>
                    </a:ext>
                  </a:extLst>
                </p:cNvPr>
                <p:cNvSpPr/>
                <p:nvPr/>
              </p:nvSpPr>
              <p:spPr>
                <a:xfrm>
                  <a:off x="672087" y="457049"/>
                  <a:ext cx="229948" cy="229948"/>
                </a:xfrm>
                <a:prstGeom prst="ellipse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319" name="直接连接符 318">
                  <a:extLst>
                    <a:ext uri="{FF2B5EF4-FFF2-40B4-BE49-F238E27FC236}">
                      <a16:creationId xmlns:a16="http://schemas.microsoft.com/office/drawing/2014/main" id="{A361B801-1D84-445A-A7B1-B9A41CD5BDDF}"/>
                    </a:ext>
                  </a:extLst>
                </p:cNvPr>
                <p:cNvCxnSpPr>
                  <a:cxnSpLocks/>
                  <a:stCxn id="315" idx="6"/>
                  <a:endCxn id="321" idx="1"/>
                </p:cNvCxnSpPr>
                <p:nvPr/>
              </p:nvCxnSpPr>
              <p:spPr>
                <a:xfrm>
                  <a:off x="1794378" y="457049"/>
                  <a:ext cx="388442" cy="263623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20" name="椭圆 319">
                  <a:extLst>
                    <a:ext uri="{FF2B5EF4-FFF2-40B4-BE49-F238E27FC236}">
                      <a16:creationId xmlns:a16="http://schemas.microsoft.com/office/drawing/2014/main" id="{EA38BCA9-35EF-420B-999F-84DBF7478EFA}"/>
                    </a:ext>
                  </a:extLst>
                </p:cNvPr>
                <p:cNvSpPr/>
                <p:nvPr/>
              </p:nvSpPr>
              <p:spPr>
                <a:xfrm>
                  <a:off x="140268" y="857470"/>
                  <a:ext cx="229948" cy="229948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28575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21" name="椭圆 320">
                  <a:extLst>
                    <a:ext uri="{FF2B5EF4-FFF2-40B4-BE49-F238E27FC236}">
                      <a16:creationId xmlns:a16="http://schemas.microsoft.com/office/drawing/2014/main" id="{3B20D2E5-AB9F-4F0C-BF25-6F1CD516C75C}"/>
                    </a:ext>
                  </a:extLst>
                </p:cNvPr>
                <p:cNvSpPr/>
                <p:nvPr/>
              </p:nvSpPr>
              <p:spPr>
                <a:xfrm>
                  <a:off x="2149145" y="686997"/>
                  <a:ext cx="229948" cy="229948"/>
                </a:xfrm>
                <a:prstGeom prst="ellipse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 w="2857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279" name="组合 278">
                <a:extLst>
                  <a:ext uri="{FF2B5EF4-FFF2-40B4-BE49-F238E27FC236}">
                    <a16:creationId xmlns:a16="http://schemas.microsoft.com/office/drawing/2014/main" id="{513A1461-7D6E-476D-BFCB-53FABC9763F4}"/>
                  </a:ext>
                </a:extLst>
              </p:cNvPr>
              <p:cNvGrpSpPr/>
              <p:nvPr/>
            </p:nvGrpSpPr>
            <p:grpSpPr>
              <a:xfrm>
                <a:off x="137346" y="906887"/>
                <a:ext cx="2238825" cy="1034775"/>
                <a:chOff x="140268" y="342075"/>
                <a:chExt cx="2238825" cy="1034775"/>
              </a:xfrm>
            </p:grpSpPr>
            <p:sp>
              <p:nvSpPr>
                <p:cNvPr id="306" name="椭圆 305">
                  <a:extLst>
                    <a:ext uri="{FF2B5EF4-FFF2-40B4-BE49-F238E27FC236}">
                      <a16:creationId xmlns:a16="http://schemas.microsoft.com/office/drawing/2014/main" id="{2BA5097E-4F2F-424A-B5F9-533408117CA6}"/>
                    </a:ext>
                  </a:extLst>
                </p:cNvPr>
                <p:cNvSpPr/>
                <p:nvPr/>
              </p:nvSpPr>
              <p:spPr>
                <a:xfrm>
                  <a:off x="1564430" y="342075"/>
                  <a:ext cx="229948" cy="229948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307" name="直接连接符 306">
                  <a:extLst>
                    <a:ext uri="{FF2B5EF4-FFF2-40B4-BE49-F238E27FC236}">
                      <a16:creationId xmlns:a16="http://schemas.microsoft.com/office/drawing/2014/main" id="{14E09752-20F0-42E7-8898-EDE5FD2532D2}"/>
                    </a:ext>
                  </a:extLst>
                </p:cNvPr>
                <p:cNvCxnSpPr>
                  <a:cxnSpLocks/>
                  <a:stCxn id="312" idx="7"/>
                  <a:endCxn id="308" idx="3"/>
                </p:cNvCxnSpPr>
                <p:nvPr/>
              </p:nvCxnSpPr>
              <p:spPr>
                <a:xfrm flipV="1">
                  <a:off x="336541" y="653322"/>
                  <a:ext cx="369221" cy="237823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08" name="椭圆 307">
                  <a:extLst>
                    <a:ext uri="{FF2B5EF4-FFF2-40B4-BE49-F238E27FC236}">
                      <a16:creationId xmlns:a16="http://schemas.microsoft.com/office/drawing/2014/main" id="{C216A161-4CB9-4275-94BE-DF42E7A7B207}"/>
                    </a:ext>
                  </a:extLst>
                </p:cNvPr>
                <p:cNvSpPr/>
                <p:nvPr/>
              </p:nvSpPr>
              <p:spPr>
                <a:xfrm>
                  <a:off x="672087" y="457049"/>
                  <a:ext cx="229948" cy="229948"/>
                </a:xfrm>
                <a:prstGeom prst="ellipse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09" name="椭圆 308">
                  <a:extLst>
                    <a:ext uri="{FF2B5EF4-FFF2-40B4-BE49-F238E27FC236}">
                      <a16:creationId xmlns:a16="http://schemas.microsoft.com/office/drawing/2014/main" id="{DBF499F2-76C3-4925-9430-678E02C2F161}"/>
                    </a:ext>
                  </a:extLst>
                </p:cNvPr>
                <p:cNvSpPr/>
                <p:nvPr/>
              </p:nvSpPr>
              <p:spPr>
                <a:xfrm>
                  <a:off x="1564430" y="1146902"/>
                  <a:ext cx="229948" cy="229948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310" name="直接连接符 309">
                  <a:extLst>
                    <a:ext uri="{FF2B5EF4-FFF2-40B4-BE49-F238E27FC236}">
                      <a16:creationId xmlns:a16="http://schemas.microsoft.com/office/drawing/2014/main" id="{F7B5486F-A877-4243-B583-0FB0530E5AA9}"/>
                    </a:ext>
                  </a:extLst>
                </p:cNvPr>
                <p:cNvCxnSpPr>
                  <a:cxnSpLocks/>
                  <a:stCxn id="309" idx="0"/>
                  <a:endCxn id="306" idx="4"/>
                </p:cNvCxnSpPr>
                <p:nvPr/>
              </p:nvCxnSpPr>
              <p:spPr>
                <a:xfrm flipV="1">
                  <a:off x="1679404" y="572023"/>
                  <a:ext cx="0" cy="574879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1" name="直接连接符 310">
                  <a:extLst>
                    <a:ext uri="{FF2B5EF4-FFF2-40B4-BE49-F238E27FC236}">
                      <a16:creationId xmlns:a16="http://schemas.microsoft.com/office/drawing/2014/main" id="{40AB1FAE-2052-4A16-8FC8-8559E373021F}"/>
                    </a:ext>
                  </a:extLst>
                </p:cNvPr>
                <p:cNvCxnSpPr>
                  <a:cxnSpLocks/>
                  <a:stCxn id="306" idx="6"/>
                  <a:endCxn id="314" idx="1"/>
                </p:cNvCxnSpPr>
                <p:nvPr/>
              </p:nvCxnSpPr>
              <p:spPr>
                <a:xfrm>
                  <a:off x="1794378" y="457049"/>
                  <a:ext cx="388442" cy="263623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12" name="椭圆 311">
                  <a:extLst>
                    <a:ext uri="{FF2B5EF4-FFF2-40B4-BE49-F238E27FC236}">
                      <a16:creationId xmlns:a16="http://schemas.microsoft.com/office/drawing/2014/main" id="{98C5741D-9C30-452B-BF8C-ED61A725869B}"/>
                    </a:ext>
                  </a:extLst>
                </p:cNvPr>
                <p:cNvSpPr/>
                <p:nvPr/>
              </p:nvSpPr>
              <p:spPr>
                <a:xfrm>
                  <a:off x="140268" y="857470"/>
                  <a:ext cx="229948" cy="229948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28575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313" name="直接连接符 312">
                  <a:extLst>
                    <a:ext uri="{FF2B5EF4-FFF2-40B4-BE49-F238E27FC236}">
                      <a16:creationId xmlns:a16="http://schemas.microsoft.com/office/drawing/2014/main" id="{4B5F6CD6-4223-4CB0-BF22-8741F5B9E9E5}"/>
                    </a:ext>
                  </a:extLst>
                </p:cNvPr>
                <p:cNvCxnSpPr>
                  <a:cxnSpLocks/>
                  <a:stCxn id="308" idx="5"/>
                  <a:endCxn id="309" idx="1"/>
                </p:cNvCxnSpPr>
                <p:nvPr/>
              </p:nvCxnSpPr>
              <p:spPr>
                <a:xfrm>
                  <a:off x="868360" y="653322"/>
                  <a:ext cx="729745" cy="527255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14" name="椭圆 313">
                  <a:extLst>
                    <a:ext uri="{FF2B5EF4-FFF2-40B4-BE49-F238E27FC236}">
                      <a16:creationId xmlns:a16="http://schemas.microsoft.com/office/drawing/2014/main" id="{A1F79074-8ECF-4E98-9EF1-280D4A7FB24E}"/>
                    </a:ext>
                  </a:extLst>
                </p:cNvPr>
                <p:cNvSpPr/>
                <p:nvPr/>
              </p:nvSpPr>
              <p:spPr>
                <a:xfrm>
                  <a:off x="2149145" y="686997"/>
                  <a:ext cx="229948" cy="229948"/>
                </a:xfrm>
                <a:prstGeom prst="ellipse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 w="2857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280" name="组合 279">
                <a:extLst>
                  <a:ext uri="{FF2B5EF4-FFF2-40B4-BE49-F238E27FC236}">
                    <a16:creationId xmlns:a16="http://schemas.microsoft.com/office/drawing/2014/main" id="{9940DA78-61A7-4976-9FA9-7668C32983B2}"/>
                  </a:ext>
                </a:extLst>
              </p:cNvPr>
              <p:cNvGrpSpPr/>
              <p:nvPr/>
            </p:nvGrpSpPr>
            <p:grpSpPr>
              <a:xfrm>
                <a:off x="137346" y="1667674"/>
                <a:ext cx="2238825" cy="919801"/>
                <a:chOff x="140268" y="457049"/>
                <a:chExt cx="2238825" cy="919801"/>
              </a:xfrm>
            </p:grpSpPr>
            <p:cxnSp>
              <p:nvCxnSpPr>
                <p:cNvPr id="299" name="直接连接符 298">
                  <a:extLst>
                    <a:ext uri="{FF2B5EF4-FFF2-40B4-BE49-F238E27FC236}">
                      <a16:creationId xmlns:a16="http://schemas.microsoft.com/office/drawing/2014/main" id="{D976609E-6112-4406-AFFA-FF77BA85E5B1}"/>
                    </a:ext>
                  </a:extLst>
                </p:cNvPr>
                <p:cNvCxnSpPr>
                  <a:cxnSpLocks/>
                  <a:stCxn id="303" idx="7"/>
                  <a:endCxn id="300" idx="3"/>
                </p:cNvCxnSpPr>
                <p:nvPr/>
              </p:nvCxnSpPr>
              <p:spPr>
                <a:xfrm flipV="1">
                  <a:off x="336541" y="653322"/>
                  <a:ext cx="369221" cy="237823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00" name="椭圆 299">
                  <a:extLst>
                    <a:ext uri="{FF2B5EF4-FFF2-40B4-BE49-F238E27FC236}">
                      <a16:creationId xmlns:a16="http://schemas.microsoft.com/office/drawing/2014/main" id="{14A007B4-760A-4416-BBDC-9458A13902A1}"/>
                    </a:ext>
                  </a:extLst>
                </p:cNvPr>
                <p:cNvSpPr/>
                <p:nvPr/>
              </p:nvSpPr>
              <p:spPr>
                <a:xfrm>
                  <a:off x="672087" y="457049"/>
                  <a:ext cx="229948" cy="229948"/>
                </a:xfrm>
                <a:prstGeom prst="ellipse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01" name="椭圆 300">
                  <a:extLst>
                    <a:ext uri="{FF2B5EF4-FFF2-40B4-BE49-F238E27FC236}">
                      <a16:creationId xmlns:a16="http://schemas.microsoft.com/office/drawing/2014/main" id="{1A3E5CAD-0403-4A88-A6E5-DC60F6C22CC5}"/>
                    </a:ext>
                  </a:extLst>
                </p:cNvPr>
                <p:cNvSpPr/>
                <p:nvPr/>
              </p:nvSpPr>
              <p:spPr>
                <a:xfrm>
                  <a:off x="1564430" y="1146902"/>
                  <a:ext cx="229948" cy="229948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302" name="直接连接符 301">
                  <a:extLst>
                    <a:ext uri="{FF2B5EF4-FFF2-40B4-BE49-F238E27FC236}">
                      <a16:creationId xmlns:a16="http://schemas.microsoft.com/office/drawing/2014/main" id="{ECFBAA89-51B5-4AC5-B208-1E75B6A9E8EB}"/>
                    </a:ext>
                  </a:extLst>
                </p:cNvPr>
                <p:cNvCxnSpPr>
                  <a:cxnSpLocks/>
                  <a:stCxn id="301" idx="7"/>
                  <a:endCxn id="305" idx="3"/>
                </p:cNvCxnSpPr>
                <p:nvPr/>
              </p:nvCxnSpPr>
              <p:spPr>
                <a:xfrm flipV="1">
                  <a:off x="1760703" y="883270"/>
                  <a:ext cx="422117" cy="297307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03" name="椭圆 302">
                  <a:extLst>
                    <a:ext uri="{FF2B5EF4-FFF2-40B4-BE49-F238E27FC236}">
                      <a16:creationId xmlns:a16="http://schemas.microsoft.com/office/drawing/2014/main" id="{08BF6EB4-D3D0-498C-B271-E99D5D0542E2}"/>
                    </a:ext>
                  </a:extLst>
                </p:cNvPr>
                <p:cNvSpPr/>
                <p:nvPr/>
              </p:nvSpPr>
              <p:spPr>
                <a:xfrm>
                  <a:off x="140268" y="857470"/>
                  <a:ext cx="229948" cy="229948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28575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304" name="直接连接符 303">
                  <a:extLst>
                    <a:ext uri="{FF2B5EF4-FFF2-40B4-BE49-F238E27FC236}">
                      <a16:creationId xmlns:a16="http://schemas.microsoft.com/office/drawing/2014/main" id="{57257A50-04D1-4F6C-8AA9-62BAA561155C}"/>
                    </a:ext>
                  </a:extLst>
                </p:cNvPr>
                <p:cNvCxnSpPr>
                  <a:cxnSpLocks/>
                  <a:stCxn id="300" idx="5"/>
                  <a:endCxn id="301" idx="1"/>
                </p:cNvCxnSpPr>
                <p:nvPr/>
              </p:nvCxnSpPr>
              <p:spPr>
                <a:xfrm>
                  <a:off x="868360" y="653322"/>
                  <a:ext cx="729745" cy="527255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05" name="椭圆 304">
                  <a:extLst>
                    <a:ext uri="{FF2B5EF4-FFF2-40B4-BE49-F238E27FC236}">
                      <a16:creationId xmlns:a16="http://schemas.microsoft.com/office/drawing/2014/main" id="{58ACB765-89AB-4E44-8DB8-EDD0EDB972E4}"/>
                    </a:ext>
                  </a:extLst>
                </p:cNvPr>
                <p:cNvSpPr/>
                <p:nvPr/>
              </p:nvSpPr>
              <p:spPr>
                <a:xfrm>
                  <a:off x="2149145" y="686997"/>
                  <a:ext cx="229948" cy="229948"/>
                </a:xfrm>
                <a:prstGeom prst="ellipse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 w="2857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281" name="组合 280">
                <a:extLst>
                  <a:ext uri="{FF2B5EF4-FFF2-40B4-BE49-F238E27FC236}">
                    <a16:creationId xmlns:a16="http://schemas.microsoft.com/office/drawing/2014/main" id="{EEDA0296-8895-48C0-AD61-83D3F5242663}"/>
                  </a:ext>
                </a:extLst>
              </p:cNvPr>
              <p:cNvGrpSpPr/>
              <p:nvPr/>
            </p:nvGrpSpPr>
            <p:grpSpPr>
              <a:xfrm>
                <a:off x="139727" y="2350668"/>
                <a:ext cx="2238825" cy="1034775"/>
                <a:chOff x="140268" y="457049"/>
                <a:chExt cx="2238825" cy="1034775"/>
              </a:xfrm>
            </p:grpSpPr>
            <p:sp>
              <p:nvSpPr>
                <p:cNvPr id="290" name="椭圆 289">
                  <a:extLst>
                    <a:ext uri="{FF2B5EF4-FFF2-40B4-BE49-F238E27FC236}">
                      <a16:creationId xmlns:a16="http://schemas.microsoft.com/office/drawing/2014/main" id="{0B54833D-EA4E-4573-88EB-863DF19C4B45}"/>
                    </a:ext>
                  </a:extLst>
                </p:cNvPr>
                <p:cNvSpPr/>
                <p:nvPr/>
              </p:nvSpPr>
              <p:spPr>
                <a:xfrm>
                  <a:off x="753386" y="1261876"/>
                  <a:ext cx="229948" cy="229948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291" name="直接连接符 290">
                  <a:extLst>
                    <a:ext uri="{FF2B5EF4-FFF2-40B4-BE49-F238E27FC236}">
                      <a16:creationId xmlns:a16="http://schemas.microsoft.com/office/drawing/2014/main" id="{94DC32F1-5A60-4EA3-AAE4-D7784A082593}"/>
                    </a:ext>
                  </a:extLst>
                </p:cNvPr>
                <p:cNvCxnSpPr>
                  <a:cxnSpLocks/>
                  <a:stCxn id="294" idx="4"/>
                  <a:endCxn id="290" idx="0"/>
                </p:cNvCxnSpPr>
                <p:nvPr/>
              </p:nvCxnSpPr>
              <p:spPr>
                <a:xfrm>
                  <a:off x="787061" y="686997"/>
                  <a:ext cx="81299" cy="574879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2" name="直接连接符 291">
                  <a:extLst>
                    <a:ext uri="{FF2B5EF4-FFF2-40B4-BE49-F238E27FC236}">
                      <a16:creationId xmlns:a16="http://schemas.microsoft.com/office/drawing/2014/main" id="{1C1B9E2C-F628-47D4-94A7-54900AEFDA6B}"/>
                    </a:ext>
                  </a:extLst>
                </p:cNvPr>
                <p:cNvCxnSpPr>
                  <a:cxnSpLocks/>
                  <a:stCxn id="297" idx="7"/>
                  <a:endCxn id="294" idx="3"/>
                </p:cNvCxnSpPr>
                <p:nvPr/>
              </p:nvCxnSpPr>
              <p:spPr>
                <a:xfrm flipV="1">
                  <a:off x="336541" y="653322"/>
                  <a:ext cx="369221" cy="237823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3" name="直接连接符 292">
                  <a:extLst>
                    <a:ext uri="{FF2B5EF4-FFF2-40B4-BE49-F238E27FC236}">
                      <a16:creationId xmlns:a16="http://schemas.microsoft.com/office/drawing/2014/main" id="{36985CF2-0059-430E-9BCA-E6C1EE1E3A56}"/>
                    </a:ext>
                  </a:extLst>
                </p:cNvPr>
                <p:cNvCxnSpPr>
                  <a:cxnSpLocks/>
                  <a:stCxn id="290" idx="6"/>
                  <a:endCxn id="295" idx="2"/>
                </p:cNvCxnSpPr>
                <p:nvPr/>
              </p:nvCxnSpPr>
              <p:spPr>
                <a:xfrm flipV="1">
                  <a:off x="983334" y="1261876"/>
                  <a:ext cx="581096" cy="114974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94" name="椭圆 293">
                  <a:extLst>
                    <a:ext uri="{FF2B5EF4-FFF2-40B4-BE49-F238E27FC236}">
                      <a16:creationId xmlns:a16="http://schemas.microsoft.com/office/drawing/2014/main" id="{3326B139-F779-4A7D-90F7-BE50BB6E7A2A}"/>
                    </a:ext>
                  </a:extLst>
                </p:cNvPr>
                <p:cNvSpPr/>
                <p:nvPr/>
              </p:nvSpPr>
              <p:spPr>
                <a:xfrm>
                  <a:off x="672087" y="457049"/>
                  <a:ext cx="229948" cy="229948"/>
                </a:xfrm>
                <a:prstGeom prst="ellipse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95" name="椭圆 294">
                  <a:extLst>
                    <a:ext uri="{FF2B5EF4-FFF2-40B4-BE49-F238E27FC236}">
                      <a16:creationId xmlns:a16="http://schemas.microsoft.com/office/drawing/2014/main" id="{42CFE686-C20D-4A43-8A34-43A9FD08E62E}"/>
                    </a:ext>
                  </a:extLst>
                </p:cNvPr>
                <p:cNvSpPr/>
                <p:nvPr/>
              </p:nvSpPr>
              <p:spPr>
                <a:xfrm>
                  <a:off x="1564430" y="1146902"/>
                  <a:ext cx="229948" cy="229948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296" name="直接连接符 295">
                  <a:extLst>
                    <a:ext uri="{FF2B5EF4-FFF2-40B4-BE49-F238E27FC236}">
                      <a16:creationId xmlns:a16="http://schemas.microsoft.com/office/drawing/2014/main" id="{53E2EE4B-1500-4FD4-9F22-8B0580E029D5}"/>
                    </a:ext>
                  </a:extLst>
                </p:cNvPr>
                <p:cNvCxnSpPr>
                  <a:cxnSpLocks/>
                  <a:stCxn id="295" idx="7"/>
                  <a:endCxn id="298" idx="3"/>
                </p:cNvCxnSpPr>
                <p:nvPr/>
              </p:nvCxnSpPr>
              <p:spPr>
                <a:xfrm flipV="1">
                  <a:off x="1760703" y="883270"/>
                  <a:ext cx="422117" cy="297307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97" name="椭圆 296">
                  <a:extLst>
                    <a:ext uri="{FF2B5EF4-FFF2-40B4-BE49-F238E27FC236}">
                      <a16:creationId xmlns:a16="http://schemas.microsoft.com/office/drawing/2014/main" id="{4A7B05B9-CD17-4336-A384-6DE6C4AC0589}"/>
                    </a:ext>
                  </a:extLst>
                </p:cNvPr>
                <p:cNvSpPr/>
                <p:nvPr/>
              </p:nvSpPr>
              <p:spPr>
                <a:xfrm>
                  <a:off x="140268" y="857470"/>
                  <a:ext cx="229948" cy="229948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28575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98" name="椭圆 297">
                  <a:extLst>
                    <a:ext uri="{FF2B5EF4-FFF2-40B4-BE49-F238E27FC236}">
                      <a16:creationId xmlns:a16="http://schemas.microsoft.com/office/drawing/2014/main" id="{CC400475-80EC-40A6-93C5-B6E25A081197}"/>
                    </a:ext>
                  </a:extLst>
                </p:cNvPr>
                <p:cNvSpPr/>
                <p:nvPr/>
              </p:nvSpPr>
              <p:spPr>
                <a:xfrm>
                  <a:off x="2149145" y="686997"/>
                  <a:ext cx="229948" cy="229948"/>
                </a:xfrm>
                <a:prstGeom prst="ellipse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 w="2857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282" name="组合 281">
                <a:extLst>
                  <a:ext uri="{FF2B5EF4-FFF2-40B4-BE49-F238E27FC236}">
                    <a16:creationId xmlns:a16="http://schemas.microsoft.com/office/drawing/2014/main" id="{89A16051-D284-479B-8FA2-4E4C9E4F3262}"/>
                  </a:ext>
                </a:extLst>
              </p:cNvPr>
              <p:cNvGrpSpPr/>
              <p:nvPr/>
            </p:nvGrpSpPr>
            <p:grpSpPr>
              <a:xfrm>
                <a:off x="137346" y="3289723"/>
                <a:ext cx="2238825" cy="804827"/>
                <a:chOff x="140268" y="686997"/>
                <a:chExt cx="2238825" cy="804827"/>
              </a:xfrm>
            </p:grpSpPr>
            <p:sp>
              <p:nvSpPr>
                <p:cNvPr id="283" name="椭圆 282">
                  <a:extLst>
                    <a:ext uri="{FF2B5EF4-FFF2-40B4-BE49-F238E27FC236}">
                      <a16:creationId xmlns:a16="http://schemas.microsoft.com/office/drawing/2014/main" id="{4CDC6588-D362-4045-AD3B-76B5CB81F364}"/>
                    </a:ext>
                  </a:extLst>
                </p:cNvPr>
                <p:cNvSpPr/>
                <p:nvPr/>
              </p:nvSpPr>
              <p:spPr>
                <a:xfrm>
                  <a:off x="753386" y="1261876"/>
                  <a:ext cx="229948" cy="229948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284" name="直接连接符 283">
                  <a:extLst>
                    <a:ext uri="{FF2B5EF4-FFF2-40B4-BE49-F238E27FC236}">
                      <a16:creationId xmlns:a16="http://schemas.microsoft.com/office/drawing/2014/main" id="{5E75515C-7F65-4B6F-987C-4ED48E01F659}"/>
                    </a:ext>
                  </a:extLst>
                </p:cNvPr>
                <p:cNvCxnSpPr>
                  <a:cxnSpLocks/>
                  <a:stCxn id="283" idx="6"/>
                  <a:endCxn id="286" idx="2"/>
                </p:cNvCxnSpPr>
                <p:nvPr/>
              </p:nvCxnSpPr>
              <p:spPr>
                <a:xfrm flipV="1">
                  <a:off x="983334" y="1261876"/>
                  <a:ext cx="581096" cy="114974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5" name="直接连接符 284">
                  <a:extLst>
                    <a:ext uri="{FF2B5EF4-FFF2-40B4-BE49-F238E27FC236}">
                      <a16:creationId xmlns:a16="http://schemas.microsoft.com/office/drawing/2014/main" id="{AAFBFB4E-85DB-4C94-81F9-0D2A520ADB67}"/>
                    </a:ext>
                  </a:extLst>
                </p:cNvPr>
                <p:cNvCxnSpPr>
                  <a:cxnSpLocks/>
                  <a:stCxn id="288" idx="5"/>
                  <a:endCxn id="283" idx="2"/>
                </p:cNvCxnSpPr>
                <p:nvPr/>
              </p:nvCxnSpPr>
              <p:spPr>
                <a:xfrm>
                  <a:off x="336541" y="1053743"/>
                  <a:ext cx="416845" cy="323107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86" name="椭圆 285">
                  <a:extLst>
                    <a:ext uri="{FF2B5EF4-FFF2-40B4-BE49-F238E27FC236}">
                      <a16:creationId xmlns:a16="http://schemas.microsoft.com/office/drawing/2014/main" id="{949D89E4-DF73-43C1-BDC0-78E0EFA734FC}"/>
                    </a:ext>
                  </a:extLst>
                </p:cNvPr>
                <p:cNvSpPr/>
                <p:nvPr/>
              </p:nvSpPr>
              <p:spPr>
                <a:xfrm>
                  <a:off x="1564430" y="1146902"/>
                  <a:ext cx="229948" cy="229948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287" name="直接连接符 286">
                  <a:extLst>
                    <a:ext uri="{FF2B5EF4-FFF2-40B4-BE49-F238E27FC236}">
                      <a16:creationId xmlns:a16="http://schemas.microsoft.com/office/drawing/2014/main" id="{1F7657BD-5669-4AC5-85DC-E5C9B97FBBF8}"/>
                    </a:ext>
                  </a:extLst>
                </p:cNvPr>
                <p:cNvCxnSpPr>
                  <a:cxnSpLocks/>
                  <a:stCxn id="286" idx="7"/>
                  <a:endCxn id="289" idx="3"/>
                </p:cNvCxnSpPr>
                <p:nvPr/>
              </p:nvCxnSpPr>
              <p:spPr>
                <a:xfrm flipV="1">
                  <a:off x="1760703" y="883270"/>
                  <a:ext cx="422117" cy="297307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88" name="椭圆 287">
                  <a:extLst>
                    <a:ext uri="{FF2B5EF4-FFF2-40B4-BE49-F238E27FC236}">
                      <a16:creationId xmlns:a16="http://schemas.microsoft.com/office/drawing/2014/main" id="{7A424AED-B0C4-4262-8F6A-1190C8FD9B9D}"/>
                    </a:ext>
                  </a:extLst>
                </p:cNvPr>
                <p:cNvSpPr/>
                <p:nvPr/>
              </p:nvSpPr>
              <p:spPr>
                <a:xfrm>
                  <a:off x="140268" y="857470"/>
                  <a:ext cx="229948" cy="229948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28575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89" name="椭圆 288">
                  <a:extLst>
                    <a:ext uri="{FF2B5EF4-FFF2-40B4-BE49-F238E27FC236}">
                      <a16:creationId xmlns:a16="http://schemas.microsoft.com/office/drawing/2014/main" id="{B257EBBD-4170-455F-A198-5E258C496821}"/>
                    </a:ext>
                  </a:extLst>
                </p:cNvPr>
                <p:cNvSpPr/>
                <p:nvPr/>
              </p:nvSpPr>
              <p:spPr>
                <a:xfrm>
                  <a:off x="2149145" y="686997"/>
                  <a:ext cx="229948" cy="229948"/>
                </a:xfrm>
                <a:prstGeom prst="ellipse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 w="2857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sp>
          <p:nvSpPr>
            <p:cNvPr id="275" name="左大括号 274">
              <a:extLst>
                <a:ext uri="{FF2B5EF4-FFF2-40B4-BE49-F238E27FC236}">
                  <a16:creationId xmlns:a16="http://schemas.microsoft.com/office/drawing/2014/main" id="{4EF5A75D-7B54-4558-82DF-FCCEED79B2E5}"/>
                </a:ext>
              </a:extLst>
            </p:cNvPr>
            <p:cNvSpPr/>
            <p:nvPr/>
          </p:nvSpPr>
          <p:spPr>
            <a:xfrm>
              <a:off x="7257298" y="2255426"/>
              <a:ext cx="279902" cy="3702923"/>
            </a:xfrm>
            <a:prstGeom prst="leftBrace">
              <a:avLst>
                <a:gd name="adj1" fmla="val 43830"/>
                <a:gd name="adj2" fmla="val 50000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6" name="文本框 275">
                  <a:extLst>
                    <a:ext uri="{FF2B5EF4-FFF2-40B4-BE49-F238E27FC236}">
                      <a16:creationId xmlns:a16="http://schemas.microsoft.com/office/drawing/2014/main" id="{5EDFF80B-4F65-4D5E-B477-425259EA6452}"/>
                    </a:ext>
                  </a:extLst>
                </p:cNvPr>
                <p:cNvSpPr txBox="1"/>
                <p:nvPr/>
              </p:nvSpPr>
              <p:spPr>
                <a:xfrm>
                  <a:off x="6500387" y="3878041"/>
                  <a:ext cx="597977" cy="4677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⊕</m:t>
                        </m:r>
                      </m:oMath>
                    </m:oMathPara>
                  </a14:m>
                  <a:endParaRPr lang="zh-CN" altLang="en-US" sz="2400" dirty="0">
                    <a:ea typeface="楷体" panose="02010609060101010101" pitchFamily="49" charset="-122"/>
                  </a:endParaRPr>
                </a:p>
              </p:txBody>
            </p:sp>
          </mc:Choice>
          <mc:Fallback xmlns="">
            <p:sp>
              <p:nvSpPr>
                <p:cNvPr id="276" name="文本框 275">
                  <a:extLst>
                    <a:ext uri="{FF2B5EF4-FFF2-40B4-BE49-F238E27FC236}">
                      <a16:creationId xmlns:a16="http://schemas.microsoft.com/office/drawing/2014/main" id="{5EDFF80B-4F65-4D5E-B477-425259EA645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00387" y="3878041"/>
                  <a:ext cx="597977" cy="467760"/>
                </a:xfrm>
                <a:prstGeom prst="rect">
                  <a:avLst/>
                </a:prstGeom>
                <a:blipFill>
                  <a:blip r:embed="rId5"/>
                  <a:stretch>
                    <a:fillRect l="-4124" b="-921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7" name="文本框 276">
                  <a:extLst>
                    <a:ext uri="{FF2B5EF4-FFF2-40B4-BE49-F238E27FC236}">
                      <a16:creationId xmlns:a16="http://schemas.microsoft.com/office/drawing/2014/main" id="{8039EEF0-8AFA-485E-B363-1AD007565E94}"/>
                    </a:ext>
                  </a:extLst>
                </p:cNvPr>
                <p:cNvSpPr txBox="1"/>
                <p:nvPr/>
              </p:nvSpPr>
              <p:spPr>
                <a:xfrm>
                  <a:off x="7286449" y="1572965"/>
                  <a:ext cx="3154656" cy="4677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⊗</m:t>
                        </m:r>
                      </m:oMath>
                    </m:oMathPara>
                  </a14:m>
                  <a:endParaRPr lang="zh-CN" altLang="en-US" sz="2400" dirty="0">
                    <a:ea typeface="楷体" panose="02010609060101010101" pitchFamily="49" charset="-122"/>
                  </a:endParaRPr>
                </a:p>
              </p:txBody>
            </p:sp>
          </mc:Choice>
          <mc:Fallback xmlns="">
            <p:sp>
              <p:nvSpPr>
                <p:cNvPr id="277" name="文本框 276">
                  <a:extLst>
                    <a:ext uri="{FF2B5EF4-FFF2-40B4-BE49-F238E27FC236}">
                      <a16:creationId xmlns:a16="http://schemas.microsoft.com/office/drawing/2014/main" id="{8039EEF0-8AFA-485E-B363-1AD007565E9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86449" y="1572965"/>
                  <a:ext cx="3154656" cy="467760"/>
                </a:xfrm>
                <a:prstGeom prst="rect">
                  <a:avLst/>
                </a:prstGeom>
                <a:blipFill>
                  <a:blip r:embed="rId6"/>
                  <a:stretch>
                    <a:fillRect b="-1052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78" name="文本框 77">
            <a:extLst>
              <a:ext uri="{FF2B5EF4-FFF2-40B4-BE49-F238E27FC236}">
                <a16:creationId xmlns:a16="http://schemas.microsoft.com/office/drawing/2014/main" id="{F5153436-EC08-44EB-94C3-6DBC78E9533B}"/>
              </a:ext>
            </a:extLst>
          </p:cNvPr>
          <p:cNvSpPr txBox="1"/>
          <p:nvPr/>
        </p:nvSpPr>
        <p:spPr>
          <a:xfrm>
            <a:off x="838200" y="6058261"/>
            <a:ext cx="108641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dirty="0" err="1">
                <a:solidFill>
                  <a:srgbClr val="222222"/>
                </a:solidFill>
                <a:effectLst/>
              </a:rPr>
              <a:t>Zhaocheng</a:t>
            </a:r>
            <a:r>
              <a:rPr lang="en-US" altLang="zh-CN" b="0" i="0" dirty="0">
                <a:solidFill>
                  <a:srgbClr val="222222"/>
                </a:solidFill>
                <a:effectLst/>
              </a:rPr>
              <a:t> Zhu, et al. Neural </a:t>
            </a:r>
            <a:r>
              <a:rPr lang="en-US" altLang="zh-CN" dirty="0">
                <a:solidFill>
                  <a:srgbClr val="222222"/>
                </a:solidFill>
              </a:rPr>
              <a:t>B</a:t>
            </a:r>
            <a:r>
              <a:rPr lang="en-US" altLang="zh-CN" b="0" i="0" dirty="0">
                <a:solidFill>
                  <a:srgbClr val="222222"/>
                </a:solidFill>
                <a:effectLst/>
              </a:rPr>
              <a:t>ellman-Ford </a:t>
            </a:r>
            <a:r>
              <a:rPr lang="en-US" altLang="zh-CN" dirty="0">
                <a:solidFill>
                  <a:srgbClr val="222222"/>
                </a:solidFill>
              </a:rPr>
              <a:t>N</a:t>
            </a:r>
            <a:r>
              <a:rPr lang="en-US" altLang="zh-CN" b="0" i="0" dirty="0">
                <a:solidFill>
                  <a:srgbClr val="222222"/>
                </a:solidFill>
                <a:effectLst/>
              </a:rPr>
              <a:t>etworks: A general graph neural network framework for link prediction. </a:t>
            </a:r>
            <a:r>
              <a:rPr lang="en-US" altLang="zh-CN" b="0" i="1" dirty="0" err="1">
                <a:solidFill>
                  <a:srgbClr val="222222"/>
                </a:solidFill>
                <a:effectLst/>
              </a:rPr>
              <a:t>NeurIPS</a:t>
            </a:r>
            <a:r>
              <a:rPr lang="en-US" altLang="zh-CN" dirty="0">
                <a:solidFill>
                  <a:srgbClr val="222222"/>
                </a:solidFill>
              </a:rPr>
              <a:t> 2021.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2670758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37DE83B-E0A7-46C5-A8A5-3CE390658B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65967957-3791-42C7-97C4-DDD2F8D304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Make It Better</a:t>
            </a:r>
            <a:endParaRPr lang="zh-CN" altLang="en-US" dirty="0"/>
          </a:p>
        </p:txBody>
      </p: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5F17FC42-2D72-4890-A8EF-8AD3888342D6}"/>
              </a:ext>
            </a:extLst>
          </p:cNvPr>
          <p:cNvCxnSpPr/>
          <p:nvPr/>
        </p:nvCxnSpPr>
        <p:spPr>
          <a:xfrm>
            <a:off x="4843851" y="4314670"/>
            <a:ext cx="233954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>
            <a:extLst>
              <a:ext uri="{FF2B5EF4-FFF2-40B4-BE49-F238E27FC236}">
                <a16:creationId xmlns:a16="http://schemas.microsoft.com/office/drawing/2014/main" id="{2F01B7CB-86A7-490B-94E7-1B7F50B66429}"/>
              </a:ext>
            </a:extLst>
          </p:cNvPr>
          <p:cNvSpPr txBox="1"/>
          <p:nvPr/>
        </p:nvSpPr>
        <p:spPr>
          <a:xfrm>
            <a:off x="5016994" y="3407966"/>
            <a:ext cx="204395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/>
              <a:t>dynamic programming</a:t>
            </a:r>
            <a:endParaRPr lang="zh-CN" altLang="en-US" sz="2400" dirty="0"/>
          </a:p>
        </p:txBody>
      </p: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DBE89DEA-8072-405B-BDCB-C16E3581A4DF}"/>
              </a:ext>
            </a:extLst>
          </p:cNvPr>
          <p:cNvCxnSpPr/>
          <p:nvPr/>
        </p:nvCxnSpPr>
        <p:spPr>
          <a:xfrm>
            <a:off x="4843851" y="5051091"/>
            <a:ext cx="233954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>
            <a:extLst>
              <a:ext uri="{FF2B5EF4-FFF2-40B4-BE49-F238E27FC236}">
                <a16:creationId xmlns:a16="http://schemas.microsoft.com/office/drawing/2014/main" id="{3121CE24-3A4C-4707-A061-3ED9030D209F}"/>
              </a:ext>
            </a:extLst>
          </p:cNvPr>
          <p:cNvSpPr txBox="1"/>
          <p:nvPr/>
        </p:nvSpPr>
        <p:spPr>
          <a:xfrm>
            <a:off x="4771418" y="5063922"/>
            <a:ext cx="253510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/>
              <a:t>neural parameterization</a:t>
            </a:r>
            <a:endParaRPr lang="zh-CN" altLang="en-US" sz="2400" dirty="0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4650D6C0-4A10-4B31-97B0-EEF795A41A3B}"/>
              </a:ext>
            </a:extLst>
          </p:cNvPr>
          <p:cNvSpPr txBox="1"/>
          <p:nvPr/>
        </p:nvSpPr>
        <p:spPr>
          <a:xfrm>
            <a:off x="6898741" y="1732827"/>
            <a:ext cx="412788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/>
              <a:t>Neural Bellman-Ford Networks</a:t>
            </a:r>
            <a:endParaRPr lang="zh-CN" altLang="en-US" sz="2400" dirty="0"/>
          </a:p>
        </p:txBody>
      </p: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F00D3992-82D9-40B1-A5BF-099AED385A22}"/>
              </a:ext>
            </a:extLst>
          </p:cNvPr>
          <p:cNvGrpSpPr/>
          <p:nvPr/>
        </p:nvGrpSpPr>
        <p:grpSpPr>
          <a:xfrm>
            <a:off x="7372868" y="2264475"/>
            <a:ext cx="3179632" cy="3310537"/>
            <a:chOff x="7076303" y="2497091"/>
            <a:chExt cx="3179632" cy="3310537"/>
          </a:xfrm>
        </p:grpSpPr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F6BD70DD-ADA8-42A0-B0BC-F430F6FEA1A7}"/>
                </a:ext>
              </a:extLst>
            </p:cNvPr>
            <p:cNvGrpSpPr/>
            <p:nvPr/>
          </p:nvGrpSpPr>
          <p:grpSpPr>
            <a:xfrm>
              <a:off x="7347595" y="2740263"/>
              <a:ext cx="2908340" cy="2761921"/>
              <a:chOff x="7347595" y="2740263"/>
              <a:chExt cx="2908340" cy="2761921"/>
            </a:xfrm>
          </p:grpSpPr>
          <p:pic>
            <p:nvPicPr>
              <p:cNvPr id="23" name="Picture 8" descr="😄">
                <a:extLst>
                  <a:ext uri="{FF2B5EF4-FFF2-40B4-BE49-F238E27FC236}">
                    <a16:creationId xmlns:a16="http://schemas.microsoft.com/office/drawing/2014/main" id="{E3DF2061-5520-49BC-AFA0-BDE433C8CEA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477575" y="5056310"/>
                <a:ext cx="440726" cy="44072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2" name="Picture 8" descr="😄">
                <a:extLst>
                  <a:ext uri="{FF2B5EF4-FFF2-40B4-BE49-F238E27FC236}">
                    <a16:creationId xmlns:a16="http://schemas.microsoft.com/office/drawing/2014/main" id="{B18B828E-6335-45A8-99DB-360BD9020ED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471123" y="4299850"/>
                <a:ext cx="440726" cy="44072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7EE93B1C-1DF8-4328-944A-8791DAE85C94}"/>
                  </a:ext>
                </a:extLst>
              </p:cNvPr>
              <p:cNvSpPr txBox="1"/>
              <p:nvPr/>
            </p:nvSpPr>
            <p:spPr>
              <a:xfrm>
                <a:off x="7347665" y="2740263"/>
                <a:ext cx="2029564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2400" dirty="0"/>
                  <a:t>inductive</a:t>
                </a:r>
                <a:endParaRPr lang="zh-CN" altLang="en-US" sz="2400" dirty="0"/>
              </a:p>
            </p:txBody>
          </p:sp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A9217CA1-B06D-4172-AC3A-A98FAB1B1169}"/>
                  </a:ext>
                </a:extLst>
              </p:cNvPr>
              <p:cNvSpPr txBox="1"/>
              <p:nvPr/>
            </p:nvSpPr>
            <p:spPr>
              <a:xfrm>
                <a:off x="7349021" y="3505705"/>
                <a:ext cx="226174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2400" dirty="0"/>
                  <a:t>interpretable</a:t>
                </a:r>
                <a:endParaRPr lang="zh-CN" altLang="en-US" sz="2400" dirty="0"/>
              </a:p>
            </p:txBody>
          </p:sp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45C11548-6615-4CA9-B902-D09AAED3946D}"/>
                  </a:ext>
                </a:extLst>
              </p:cNvPr>
              <p:cNvSpPr txBox="1"/>
              <p:nvPr/>
            </p:nvSpPr>
            <p:spPr>
              <a:xfrm>
                <a:off x="7349021" y="4269216"/>
                <a:ext cx="226174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2400" dirty="0"/>
                  <a:t>scalable</a:t>
                </a:r>
                <a:endParaRPr lang="zh-CN" altLang="en-US" sz="2400" dirty="0"/>
              </a:p>
            </p:txBody>
          </p:sp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204B19BE-7410-4F1E-B030-2296D6A16C47}"/>
                  </a:ext>
                </a:extLst>
              </p:cNvPr>
              <p:cNvSpPr txBox="1"/>
              <p:nvPr/>
            </p:nvSpPr>
            <p:spPr>
              <a:xfrm>
                <a:off x="7347595" y="5040519"/>
                <a:ext cx="290834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2400" dirty="0"/>
                  <a:t>learned</a:t>
                </a:r>
                <a:endParaRPr lang="zh-CN" altLang="en-US" sz="2400" dirty="0"/>
              </a:p>
            </p:txBody>
          </p:sp>
          <p:pic>
            <p:nvPicPr>
              <p:cNvPr id="11" name="Picture 8" descr="😄">
                <a:extLst>
                  <a:ext uri="{FF2B5EF4-FFF2-40B4-BE49-F238E27FC236}">
                    <a16:creationId xmlns:a16="http://schemas.microsoft.com/office/drawing/2014/main" id="{78B471C4-1ABA-42EF-A4E1-1012A22A766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477575" y="3555482"/>
                <a:ext cx="440726" cy="44072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2" name="Picture 8" descr="😄">
                <a:extLst>
                  <a:ext uri="{FF2B5EF4-FFF2-40B4-BE49-F238E27FC236}">
                    <a16:creationId xmlns:a16="http://schemas.microsoft.com/office/drawing/2014/main" id="{7280FA67-81FC-4911-A8C6-6EBC15FBF61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471123" y="2787829"/>
                <a:ext cx="440726" cy="44072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1" name="矩形: 圆角 30">
              <a:extLst>
                <a:ext uri="{FF2B5EF4-FFF2-40B4-BE49-F238E27FC236}">
                  <a16:creationId xmlns:a16="http://schemas.microsoft.com/office/drawing/2014/main" id="{60ADC050-9BA4-4860-B55A-3A4FA2A72AB2}"/>
                </a:ext>
              </a:extLst>
            </p:cNvPr>
            <p:cNvSpPr/>
            <p:nvPr/>
          </p:nvSpPr>
          <p:spPr>
            <a:xfrm>
              <a:off x="7076303" y="2497091"/>
              <a:ext cx="3179632" cy="3310537"/>
            </a:xfrm>
            <a:prstGeom prst="roundRect">
              <a:avLst>
                <a:gd name="adj" fmla="val 8691"/>
              </a:avLst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A816D507-FDAC-4797-B91C-93E0701642B8}"/>
              </a:ext>
            </a:extLst>
          </p:cNvPr>
          <p:cNvGrpSpPr/>
          <p:nvPr/>
        </p:nvGrpSpPr>
        <p:grpSpPr>
          <a:xfrm>
            <a:off x="1471469" y="2264475"/>
            <a:ext cx="3179632" cy="3310537"/>
            <a:chOff x="1471469" y="2497091"/>
            <a:chExt cx="3179632" cy="3310537"/>
          </a:xfrm>
        </p:grpSpPr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51BD97EC-840C-4EA4-85E6-658A76C7ADCD}"/>
                </a:ext>
              </a:extLst>
            </p:cNvPr>
            <p:cNvGrpSpPr/>
            <p:nvPr/>
          </p:nvGrpSpPr>
          <p:grpSpPr>
            <a:xfrm>
              <a:off x="1741754" y="2787829"/>
              <a:ext cx="2908340" cy="2761921"/>
              <a:chOff x="8634967" y="2740263"/>
              <a:chExt cx="2908340" cy="2761921"/>
            </a:xfrm>
          </p:grpSpPr>
          <p:pic>
            <p:nvPicPr>
              <p:cNvPr id="14" name="Picture 6" descr="🙁">
                <a:extLst>
                  <a:ext uri="{FF2B5EF4-FFF2-40B4-BE49-F238E27FC236}">
                    <a16:creationId xmlns:a16="http://schemas.microsoft.com/office/drawing/2014/main" id="{0447389A-477D-4AE8-A18C-31523C84562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758495" y="4301704"/>
                <a:ext cx="440726" cy="44072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BCB574EA-FEA6-4CB1-ADFE-1C8CCD708E99}"/>
                  </a:ext>
                </a:extLst>
              </p:cNvPr>
              <p:cNvSpPr txBox="1"/>
              <p:nvPr/>
            </p:nvSpPr>
            <p:spPr>
              <a:xfrm>
                <a:off x="8635037" y="2740263"/>
                <a:ext cx="2029564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2400" dirty="0"/>
                  <a:t>inductive</a:t>
                </a:r>
                <a:endParaRPr lang="zh-CN" altLang="en-US" sz="2400" dirty="0"/>
              </a:p>
            </p:txBody>
          </p:sp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D5812789-3F03-4C1F-92FD-CD4BDF3920CF}"/>
                  </a:ext>
                </a:extLst>
              </p:cNvPr>
              <p:cNvSpPr txBox="1"/>
              <p:nvPr/>
            </p:nvSpPr>
            <p:spPr>
              <a:xfrm>
                <a:off x="8636393" y="3505705"/>
                <a:ext cx="226174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2400" dirty="0"/>
                  <a:t>interpretable</a:t>
                </a:r>
                <a:endParaRPr lang="zh-CN" altLang="en-US" sz="2400" dirty="0"/>
              </a:p>
            </p:txBody>
          </p:sp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7980CB69-7A5C-439B-86C6-3037E6BC59EE}"/>
                  </a:ext>
                </a:extLst>
              </p:cNvPr>
              <p:cNvSpPr txBox="1"/>
              <p:nvPr/>
            </p:nvSpPr>
            <p:spPr>
              <a:xfrm>
                <a:off x="8636393" y="4269216"/>
                <a:ext cx="226174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2400" dirty="0"/>
                  <a:t>not scalable</a:t>
                </a:r>
                <a:endParaRPr lang="zh-CN" altLang="en-US" sz="2400" dirty="0"/>
              </a:p>
            </p:txBody>
          </p:sp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B0C39AC2-B446-42C9-B3DA-A7149E8B79AB}"/>
                  </a:ext>
                </a:extLst>
              </p:cNvPr>
              <p:cNvSpPr txBox="1"/>
              <p:nvPr/>
            </p:nvSpPr>
            <p:spPr>
              <a:xfrm>
                <a:off x="8634967" y="5040519"/>
                <a:ext cx="290834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2400" dirty="0"/>
                  <a:t>handcraft</a:t>
                </a:r>
                <a:endParaRPr lang="zh-CN" altLang="en-US" sz="2400" dirty="0"/>
              </a:p>
            </p:txBody>
          </p:sp>
          <p:pic>
            <p:nvPicPr>
              <p:cNvPr id="19" name="Picture 6" descr="🙁">
                <a:extLst>
                  <a:ext uri="{FF2B5EF4-FFF2-40B4-BE49-F238E27FC236}">
                    <a16:creationId xmlns:a16="http://schemas.microsoft.com/office/drawing/2014/main" id="{E57B63E1-886E-4756-BE0E-29C31CD89E9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763729" y="5052722"/>
                <a:ext cx="440726" cy="44072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" name="Picture 8" descr="😄">
                <a:extLst>
                  <a:ext uri="{FF2B5EF4-FFF2-40B4-BE49-F238E27FC236}">
                    <a16:creationId xmlns:a16="http://schemas.microsoft.com/office/drawing/2014/main" id="{93B4E3F8-DAB1-47C4-A06A-77B2E95B563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764947" y="3555482"/>
                <a:ext cx="440726" cy="44072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1" name="Picture 8" descr="😄">
                <a:extLst>
                  <a:ext uri="{FF2B5EF4-FFF2-40B4-BE49-F238E27FC236}">
                    <a16:creationId xmlns:a16="http://schemas.microsoft.com/office/drawing/2014/main" id="{169F5485-EF2E-4589-B9EC-EB280536205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758495" y="2787829"/>
                <a:ext cx="440726" cy="44072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2" name="矩形: 圆角 31">
              <a:extLst>
                <a:ext uri="{FF2B5EF4-FFF2-40B4-BE49-F238E27FC236}">
                  <a16:creationId xmlns:a16="http://schemas.microsoft.com/office/drawing/2014/main" id="{3F8BB925-3B91-43DB-A36E-EC20C10CF705}"/>
                </a:ext>
              </a:extLst>
            </p:cNvPr>
            <p:cNvSpPr/>
            <p:nvPr/>
          </p:nvSpPr>
          <p:spPr>
            <a:xfrm>
              <a:off x="1471469" y="2497091"/>
              <a:ext cx="3179632" cy="3310537"/>
            </a:xfrm>
            <a:prstGeom prst="roundRect">
              <a:avLst>
                <a:gd name="adj" fmla="val 8691"/>
              </a:avLst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5" name="文本框 34">
            <a:extLst>
              <a:ext uri="{FF2B5EF4-FFF2-40B4-BE49-F238E27FC236}">
                <a16:creationId xmlns:a16="http://schemas.microsoft.com/office/drawing/2014/main" id="{D6DC2A2B-3A8D-4129-B5E3-FAF755ADE151}"/>
              </a:ext>
            </a:extLst>
          </p:cNvPr>
          <p:cNvSpPr txBox="1"/>
          <p:nvPr/>
        </p:nvSpPr>
        <p:spPr>
          <a:xfrm>
            <a:off x="997342" y="1736573"/>
            <a:ext cx="412788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/>
              <a:t>Path formulation</a:t>
            </a:r>
            <a:endParaRPr lang="zh-CN" altLang="en-US" sz="2400" dirty="0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E720D03B-5624-4979-9A0D-A3926267E061}"/>
              </a:ext>
            </a:extLst>
          </p:cNvPr>
          <p:cNvSpPr txBox="1"/>
          <p:nvPr/>
        </p:nvSpPr>
        <p:spPr>
          <a:xfrm>
            <a:off x="838200" y="6058261"/>
            <a:ext cx="108641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dirty="0" err="1">
                <a:solidFill>
                  <a:srgbClr val="222222"/>
                </a:solidFill>
                <a:effectLst/>
              </a:rPr>
              <a:t>Zhaocheng</a:t>
            </a:r>
            <a:r>
              <a:rPr lang="en-US" altLang="zh-CN" b="0" i="0" dirty="0">
                <a:solidFill>
                  <a:srgbClr val="222222"/>
                </a:solidFill>
                <a:effectLst/>
              </a:rPr>
              <a:t> Zhu, et al. Neural </a:t>
            </a:r>
            <a:r>
              <a:rPr lang="en-US" altLang="zh-CN" dirty="0">
                <a:solidFill>
                  <a:srgbClr val="222222"/>
                </a:solidFill>
              </a:rPr>
              <a:t>B</a:t>
            </a:r>
            <a:r>
              <a:rPr lang="en-US" altLang="zh-CN" b="0" i="0" dirty="0">
                <a:solidFill>
                  <a:srgbClr val="222222"/>
                </a:solidFill>
                <a:effectLst/>
              </a:rPr>
              <a:t>ellman-Ford </a:t>
            </a:r>
            <a:r>
              <a:rPr lang="en-US" altLang="zh-CN" dirty="0">
                <a:solidFill>
                  <a:srgbClr val="222222"/>
                </a:solidFill>
              </a:rPr>
              <a:t>N</a:t>
            </a:r>
            <a:r>
              <a:rPr lang="en-US" altLang="zh-CN" b="0" i="0" dirty="0">
                <a:solidFill>
                  <a:srgbClr val="222222"/>
                </a:solidFill>
                <a:effectLst/>
              </a:rPr>
              <a:t>etworks: A general graph neural network framework for link prediction. </a:t>
            </a:r>
            <a:r>
              <a:rPr lang="en-US" altLang="zh-CN" b="0" i="1" dirty="0" err="1">
                <a:solidFill>
                  <a:srgbClr val="222222"/>
                </a:solidFill>
                <a:effectLst/>
              </a:rPr>
              <a:t>NeurIPS</a:t>
            </a:r>
            <a:r>
              <a:rPr lang="en-US" altLang="zh-CN" dirty="0">
                <a:solidFill>
                  <a:srgbClr val="222222"/>
                </a:solidFill>
              </a:rPr>
              <a:t> 2021.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5335633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6803F774-6404-41C4-8BB3-3114D7812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CN" dirty="0"/>
              <a:t>Dynamic Programming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95B6785C-899F-4A70-A728-AC68EC19507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𝑎𝑏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𝑎𝑐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𝑎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</m:oMath>
                </a14:m>
                <a:endParaRPr lang="en-US" altLang="zh-CN" b="0" dirty="0"/>
              </a:p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⊗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⊕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⊗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⊗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⊕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</m:oMath>
                </a14:m>
                <a:endParaRPr lang="en-US" altLang="zh-CN" b="0" dirty="0"/>
              </a:p>
            </p:txBody>
          </p:sp>
        </mc:Choice>
        <mc:Fallback xmlns="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95B6785C-899F-4A70-A728-AC68EC1950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组合 5">
            <a:extLst>
              <a:ext uri="{FF2B5EF4-FFF2-40B4-BE49-F238E27FC236}">
                <a16:creationId xmlns:a16="http://schemas.microsoft.com/office/drawing/2014/main" id="{317F882B-50CF-4BF3-883D-4D09C636291E}"/>
              </a:ext>
            </a:extLst>
          </p:cNvPr>
          <p:cNvGrpSpPr/>
          <p:nvPr/>
        </p:nvGrpSpPr>
        <p:grpSpPr>
          <a:xfrm>
            <a:off x="1071880" y="3195320"/>
            <a:ext cx="8917847" cy="2468842"/>
            <a:chOff x="1071880" y="3225800"/>
            <a:chExt cx="8917847" cy="2468842"/>
          </a:xfrm>
        </p:grpSpPr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0DBF360C-BEB1-405E-AD00-D6D46D4EF2D6}"/>
                </a:ext>
              </a:extLst>
            </p:cNvPr>
            <p:cNvGrpSpPr/>
            <p:nvPr/>
          </p:nvGrpSpPr>
          <p:grpSpPr>
            <a:xfrm>
              <a:off x="1071880" y="3231933"/>
              <a:ext cx="3128352" cy="2462709"/>
              <a:chOff x="147467" y="3004546"/>
              <a:chExt cx="3128352" cy="2462709"/>
            </a:xfrm>
          </p:grpSpPr>
          <p:grpSp>
            <p:nvGrpSpPr>
              <p:cNvPr id="30" name="组合 29">
                <a:extLst>
                  <a:ext uri="{FF2B5EF4-FFF2-40B4-BE49-F238E27FC236}">
                    <a16:creationId xmlns:a16="http://schemas.microsoft.com/office/drawing/2014/main" id="{E2A8CD4D-85D4-4DE3-8773-0BF7BB409A05}"/>
                  </a:ext>
                </a:extLst>
              </p:cNvPr>
              <p:cNvGrpSpPr/>
              <p:nvPr/>
            </p:nvGrpSpPr>
            <p:grpSpPr>
              <a:xfrm>
                <a:off x="1166386" y="3606278"/>
                <a:ext cx="2109433" cy="702266"/>
                <a:chOff x="140268" y="342075"/>
                <a:chExt cx="2238825" cy="745343"/>
              </a:xfrm>
            </p:grpSpPr>
            <p:sp>
              <p:nvSpPr>
                <p:cNvPr id="42" name="椭圆 41">
                  <a:extLst>
                    <a:ext uri="{FF2B5EF4-FFF2-40B4-BE49-F238E27FC236}">
                      <a16:creationId xmlns:a16="http://schemas.microsoft.com/office/drawing/2014/main" id="{33B0309B-09AA-4495-BB47-EE9C70E001A0}"/>
                    </a:ext>
                  </a:extLst>
                </p:cNvPr>
                <p:cNvSpPr/>
                <p:nvPr/>
              </p:nvSpPr>
              <p:spPr>
                <a:xfrm>
                  <a:off x="1564430" y="342075"/>
                  <a:ext cx="229948" cy="229948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43" name="直接连接符 42">
                  <a:extLst>
                    <a:ext uri="{FF2B5EF4-FFF2-40B4-BE49-F238E27FC236}">
                      <a16:creationId xmlns:a16="http://schemas.microsoft.com/office/drawing/2014/main" id="{45447793-4809-4D59-ABFE-5A482884E37A}"/>
                    </a:ext>
                  </a:extLst>
                </p:cNvPr>
                <p:cNvCxnSpPr>
                  <a:cxnSpLocks/>
                  <a:stCxn id="47" idx="7"/>
                  <a:endCxn id="45" idx="3"/>
                </p:cNvCxnSpPr>
                <p:nvPr/>
              </p:nvCxnSpPr>
              <p:spPr>
                <a:xfrm flipV="1">
                  <a:off x="336541" y="653322"/>
                  <a:ext cx="369221" cy="237823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直接连接符 43">
                  <a:extLst>
                    <a:ext uri="{FF2B5EF4-FFF2-40B4-BE49-F238E27FC236}">
                      <a16:creationId xmlns:a16="http://schemas.microsoft.com/office/drawing/2014/main" id="{5B3419AC-78B0-405E-A0C4-255F536E9967}"/>
                    </a:ext>
                  </a:extLst>
                </p:cNvPr>
                <p:cNvCxnSpPr>
                  <a:cxnSpLocks/>
                  <a:stCxn id="45" idx="6"/>
                  <a:endCxn id="42" idx="2"/>
                </p:cNvCxnSpPr>
                <p:nvPr/>
              </p:nvCxnSpPr>
              <p:spPr>
                <a:xfrm flipV="1">
                  <a:off x="902035" y="457049"/>
                  <a:ext cx="662395" cy="114974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5" name="椭圆 44">
                  <a:extLst>
                    <a:ext uri="{FF2B5EF4-FFF2-40B4-BE49-F238E27FC236}">
                      <a16:creationId xmlns:a16="http://schemas.microsoft.com/office/drawing/2014/main" id="{9C967292-FBEA-4C0D-B31D-375B8D5471C0}"/>
                    </a:ext>
                  </a:extLst>
                </p:cNvPr>
                <p:cNvSpPr/>
                <p:nvPr/>
              </p:nvSpPr>
              <p:spPr>
                <a:xfrm>
                  <a:off x="672087" y="457049"/>
                  <a:ext cx="229948" cy="229948"/>
                </a:xfrm>
                <a:prstGeom prst="ellipse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46" name="直接连接符 45">
                  <a:extLst>
                    <a:ext uri="{FF2B5EF4-FFF2-40B4-BE49-F238E27FC236}">
                      <a16:creationId xmlns:a16="http://schemas.microsoft.com/office/drawing/2014/main" id="{6A695BC8-B5CB-470A-B971-C57F9176CF47}"/>
                    </a:ext>
                  </a:extLst>
                </p:cNvPr>
                <p:cNvCxnSpPr>
                  <a:cxnSpLocks/>
                  <a:stCxn id="42" idx="6"/>
                  <a:endCxn id="48" idx="1"/>
                </p:cNvCxnSpPr>
                <p:nvPr/>
              </p:nvCxnSpPr>
              <p:spPr>
                <a:xfrm>
                  <a:off x="1794378" y="457049"/>
                  <a:ext cx="388442" cy="263623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7" name="椭圆 46">
                  <a:extLst>
                    <a:ext uri="{FF2B5EF4-FFF2-40B4-BE49-F238E27FC236}">
                      <a16:creationId xmlns:a16="http://schemas.microsoft.com/office/drawing/2014/main" id="{45DB939D-65CA-45B5-A2E8-640228E25F0A}"/>
                    </a:ext>
                  </a:extLst>
                </p:cNvPr>
                <p:cNvSpPr/>
                <p:nvPr/>
              </p:nvSpPr>
              <p:spPr>
                <a:xfrm>
                  <a:off x="140268" y="857470"/>
                  <a:ext cx="229948" cy="229948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28575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8" name="椭圆 47">
                  <a:extLst>
                    <a:ext uri="{FF2B5EF4-FFF2-40B4-BE49-F238E27FC236}">
                      <a16:creationId xmlns:a16="http://schemas.microsoft.com/office/drawing/2014/main" id="{8C625BD2-1349-4453-83F6-735BAB88CDA2}"/>
                    </a:ext>
                  </a:extLst>
                </p:cNvPr>
                <p:cNvSpPr/>
                <p:nvPr/>
              </p:nvSpPr>
              <p:spPr>
                <a:xfrm>
                  <a:off x="2149145" y="686997"/>
                  <a:ext cx="229948" cy="229948"/>
                </a:xfrm>
                <a:prstGeom prst="ellipse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 w="2857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31" name="组合 30">
                <a:extLst>
                  <a:ext uri="{FF2B5EF4-FFF2-40B4-BE49-F238E27FC236}">
                    <a16:creationId xmlns:a16="http://schemas.microsoft.com/office/drawing/2014/main" id="{9012D38C-A18C-470B-A92E-7C0507F6BBE1}"/>
                  </a:ext>
                </a:extLst>
              </p:cNvPr>
              <p:cNvGrpSpPr/>
              <p:nvPr/>
            </p:nvGrpSpPr>
            <p:grpSpPr>
              <a:xfrm>
                <a:off x="1166386" y="4600614"/>
                <a:ext cx="2109433" cy="866641"/>
                <a:chOff x="140268" y="457049"/>
                <a:chExt cx="2238825" cy="919801"/>
              </a:xfrm>
            </p:grpSpPr>
            <p:cxnSp>
              <p:nvCxnSpPr>
                <p:cNvPr id="35" name="直接连接符 34">
                  <a:extLst>
                    <a:ext uri="{FF2B5EF4-FFF2-40B4-BE49-F238E27FC236}">
                      <a16:creationId xmlns:a16="http://schemas.microsoft.com/office/drawing/2014/main" id="{35075248-C6EF-4753-B557-10E8A053634F}"/>
                    </a:ext>
                  </a:extLst>
                </p:cNvPr>
                <p:cNvCxnSpPr>
                  <a:cxnSpLocks/>
                  <a:stCxn id="39" idx="7"/>
                  <a:endCxn id="36" idx="3"/>
                </p:cNvCxnSpPr>
                <p:nvPr/>
              </p:nvCxnSpPr>
              <p:spPr>
                <a:xfrm flipV="1">
                  <a:off x="336541" y="653322"/>
                  <a:ext cx="369221" cy="237823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" name="椭圆 35">
                  <a:extLst>
                    <a:ext uri="{FF2B5EF4-FFF2-40B4-BE49-F238E27FC236}">
                      <a16:creationId xmlns:a16="http://schemas.microsoft.com/office/drawing/2014/main" id="{96BE4592-F93F-4834-A320-0954FA89601E}"/>
                    </a:ext>
                  </a:extLst>
                </p:cNvPr>
                <p:cNvSpPr/>
                <p:nvPr/>
              </p:nvSpPr>
              <p:spPr>
                <a:xfrm>
                  <a:off x="672087" y="457049"/>
                  <a:ext cx="229948" cy="229948"/>
                </a:xfrm>
                <a:prstGeom prst="ellipse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7" name="椭圆 36">
                  <a:extLst>
                    <a:ext uri="{FF2B5EF4-FFF2-40B4-BE49-F238E27FC236}">
                      <a16:creationId xmlns:a16="http://schemas.microsoft.com/office/drawing/2014/main" id="{41114CC1-A075-450E-91F1-5369D80A570B}"/>
                    </a:ext>
                  </a:extLst>
                </p:cNvPr>
                <p:cNvSpPr/>
                <p:nvPr/>
              </p:nvSpPr>
              <p:spPr>
                <a:xfrm>
                  <a:off x="1564430" y="1146902"/>
                  <a:ext cx="229948" cy="229948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38" name="直接连接符 37">
                  <a:extLst>
                    <a:ext uri="{FF2B5EF4-FFF2-40B4-BE49-F238E27FC236}">
                      <a16:creationId xmlns:a16="http://schemas.microsoft.com/office/drawing/2014/main" id="{1CBDEE4C-18AA-4322-8822-4EB3F047855D}"/>
                    </a:ext>
                  </a:extLst>
                </p:cNvPr>
                <p:cNvCxnSpPr>
                  <a:cxnSpLocks/>
                  <a:stCxn id="37" idx="7"/>
                  <a:endCxn id="41" idx="3"/>
                </p:cNvCxnSpPr>
                <p:nvPr/>
              </p:nvCxnSpPr>
              <p:spPr>
                <a:xfrm flipV="1">
                  <a:off x="1760703" y="883270"/>
                  <a:ext cx="422117" cy="297307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9" name="椭圆 38">
                  <a:extLst>
                    <a:ext uri="{FF2B5EF4-FFF2-40B4-BE49-F238E27FC236}">
                      <a16:creationId xmlns:a16="http://schemas.microsoft.com/office/drawing/2014/main" id="{0D5C2A4A-E692-4FFD-BEDB-4CBFD79B1507}"/>
                    </a:ext>
                  </a:extLst>
                </p:cNvPr>
                <p:cNvSpPr/>
                <p:nvPr/>
              </p:nvSpPr>
              <p:spPr>
                <a:xfrm>
                  <a:off x="140268" y="857470"/>
                  <a:ext cx="229948" cy="229948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28575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40" name="直接连接符 39">
                  <a:extLst>
                    <a:ext uri="{FF2B5EF4-FFF2-40B4-BE49-F238E27FC236}">
                      <a16:creationId xmlns:a16="http://schemas.microsoft.com/office/drawing/2014/main" id="{D397184B-9B22-42B8-A671-B2AA86E73455}"/>
                    </a:ext>
                  </a:extLst>
                </p:cNvPr>
                <p:cNvCxnSpPr>
                  <a:cxnSpLocks/>
                  <a:stCxn id="36" idx="5"/>
                  <a:endCxn id="37" idx="1"/>
                </p:cNvCxnSpPr>
                <p:nvPr/>
              </p:nvCxnSpPr>
              <p:spPr>
                <a:xfrm>
                  <a:off x="868360" y="653322"/>
                  <a:ext cx="729745" cy="527255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1" name="椭圆 40">
                  <a:extLst>
                    <a:ext uri="{FF2B5EF4-FFF2-40B4-BE49-F238E27FC236}">
                      <a16:creationId xmlns:a16="http://schemas.microsoft.com/office/drawing/2014/main" id="{BF6D3469-E0C4-4B92-A3A0-269C43046A40}"/>
                    </a:ext>
                  </a:extLst>
                </p:cNvPr>
                <p:cNvSpPr/>
                <p:nvPr/>
              </p:nvSpPr>
              <p:spPr>
                <a:xfrm>
                  <a:off x="2149145" y="686997"/>
                  <a:ext cx="229948" cy="229948"/>
                </a:xfrm>
                <a:prstGeom prst="ellipse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 w="2857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32" name="左大括号 31">
                <a:extLst>
                  <a:ext uri="{FF2B5EF4-FFF2-40B4-BE49-F238E27FC236}">
                    <a16:creationId xmlns:a16="http://schemas.microsoft.com/office/drawing/2014/main" id="{D7462786-1853-42BA-B10A-834685FFBA17}"/>
                  </a:ext>
                </a:extLst>
              </p:cNvPr>
              <p:cNvSpPr/>
              <p:nvPr/>
            </p:nvSpPr>
            <p:spPr>
              <a:xfrm>
                <a:off x="795030" y="3557029"/>
                <a:ext cx="192419" cy="1869612"/>
              </a:xfrm>
              <a:prstGeom prst="leftBrace">
                <a:avLst>
                  <a:gd name="adj1" fmla="val 43830"/>
                  <a:gd name="adj2" fmla="val 50000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文本框 32">
                    <a:extLst>
                      <a:ext uri="{FF2B5EF4-FFF2-40B4-BE49-F238E27FC236}">
                        <a16:creationId xmlns:a16="http://schemas.microsoft.com/office/drawing/2014/main" id="{F6717C31-AA57-473C-B32D-A79130638A4F}"/>
                      </a:ext>
                    </a:extLst>
                  </p:cNvPr>
                  <p:cNvSpPr txBox="1"/>
                  <p:nvPr/>
                </p:nvSpPr>
                <p:spPr>
                  <a:xfrm>
                    <a:off x="147467" y="4261002"/>
                    <a:ext cx="590186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⊕</m:t>
                          </m:r>
                        </m:oMath>
                      </m:oMathPara>
                    </a14:m>
                    <a:endParaRPr lang="zh-CN" altLang="en-US" sz="2400" dirty="0">
                      <a:ea typeface="楷体" panose="02010609060101010101" pitchFamily="49" charset="-122"/>
                    </a:endParaRPr>
                  </a:p>
                </p:txBody>
              </p:sp>
            </mc:Choice>
            <mc:Fallback xmlns="">
              <p:sp>
                <p:nvSpPr>
                  <p:cNvPr id="33" name="文本框 32">
                    <a:extLst>
                      <a:ext uri="{FF2B5EF4-FFF2-40B4-BE49-F238E27FC236}">
                        <a16:creationId xmlns:a16="http://schemas.microsoft.com/office/drawing/2014/main" id="{F6717C31-AA57-473C-B32D-A79130638A4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7467" y="4261002"/>
                    <a:ext cx="590186" cy="461665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4124" b="-9211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文本框 33">
                    <a:extLst>
                      <a:ext uri="{FF2B5EF4-FFF2-40B4-BE49-F238E27FC236}">
                        <a16:creationId xmlns:a16="http://schemas.microsoft.com/office/drawing/2014/main" id="{82A94AFD-BC00-4663-94E5-B2CA220E7E3A}"/>
                      </a:ext>
                    </a:extLst>
                  </p:cNvPr>
                  <p:cNvSpPr txBox="1"/>
                  <p:nvPr/>
                </p:nvSpPr>
                <p:spPr>
                  <a:xfrm>
                    <a:off x="1567886" y="3004546"/>
                    <a:ext cx="1256594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⊗</m:t>
                          </m:r>
                        </m:oMath>
                      </m:oMathPara>
                    </a14:m>
                    <a:endParaRPr lang="zh-CN" altLang="en-US" sz="2400" dirty="0">
                      <a:ea typeface="楷体" panose="02010609060101010101" pitchFamily="49" charset="-122"/>
                    </a:endParaRPr>
                  </a:p>
                </p:txBody>
              </p:sp>
            </mc:Choice>
            <mc:Fallback xmlns="">
              <p:sp>
                <p:nvSpPr>
                  <p:cNvPr id="34" name="文本框 33">
                    <a:extLst>
                      <a:ext uri="{FF2B5EF4-FFF2-40B4-BE49-F238E27FC236}">
                        <a16:creationId xmlns:a16="http://schemas.microsoft.com/office/drawing/2014/main" id="{82A94AFD-BC00-4663-94E5-B2CA220E7E3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67886" y="3004546"/>
                    <a:ext cx="1256594" cy="461665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b="-9211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4966B055-9BFB-490A-944B-BDCD032F38AE}"/>
                </a:ext>
              </a:extLst>
            </p:cNvPr>
            <p:cNvGrpSpPr/>
            <p:nvPr/>
          </p:nvGrpSpPr>
          <p:grpSpPr>
            <a:xfrm>
              <a:off x="7267775" y="3225800"/>
              <a:ext cx="2721952" cy="2448534"/>
              <a:chOff x="6800415" y="3150813"/>
              <a:chExt cx="2721952" cy="2448534"/>
            </a:xfrm>
          </p:grpSpPr>
          <p:grpSp>
            <p:nvGrpSpPr>
              <p:cNvPr id="15" name="组合 14">
                <a:extLst>
                  <a:ext uri="{FF2B5EF4-FFF2-40B4-BE49-F238E27FC236}">
                    <a16:creationId xmlns:a16="http://schemas.microsoft.com/office/drawing/2014/main" id="{CF8A9436-2797-4D20-BA2F-6E6B1B1C6D49}"/>
                  </a:ext>
                </a:extLst>
              </p:cNvPr>
              <p:cNvGrpSpPr/>
              <p:nvPr/>
            </p:nvGrpSpPr>
            <p:grpSpPr>
              <a:xfrm>
                <a:off x="7914017" y="3738370"/>
                <a:ext cx="1608350" cy="541645"/>
                <a:chOff x="8313569" y="3831321"/>
                <a:chExt cx="1608350" cy="541645"/>
              </a:xfrm>
            </p:grpSpPr>
            <p:sp>
              <p:nvSpPr>
                <p:cNvPr id="25" name="椭圆 24">
                  <a:extLst>
                    <a:ext uri="{FF2B5EF4-FFF2-40B4-BE49-F238E27FC236}">
                      <a16:creationId xmlns:a16="http://schemas.microsoft.com/office/drawing/2014/main" id="{3ED2665D-C1D5-48A4-9C10-FD1E9D3555AC}"/>
                    </a:ext>
                  </a:extLst>
                </p:cNvPr>
                <p:cNvSpPr/>
                <p:nvPr/>
              </p:nvSpPr>
              <p:spPr>
                <a:xfrm>
                  <a:off x="9154339" y="3831321"/>
                  <a:ext cx="216658" cy="216658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26" name="直接连接符 25">
                  <a:extLst>
                    <a:ext uri="{FF2B5EF4-FFF2-40B4-BE49-F238E27FC236}">
                      <a16:creationId xmlns:a16="http://schemas.microsoft.com/office/drawing/2014/main" id="{36D470E4-B29A-4FE2-9D01-79F076FA5A00}"/>
                    </a:ext>
                  </a:extLst>
                </p:cNvPr>
                <p:cNvCxnSpPr>
                  <a:cxnSpLocks/>
                  <a:stCxn id="27" idx="6"/>
                  <a:endCxn id="25" idx="2"/>
                </p:cNvCxnSpPr>
                <p:nvPr/>
              </p:nvCxnSpPr>
              <p:spPr>
                <a:xfrm flipV="1">
                  <a:off x="8530227" y="3939650"/>
                  <a:ext cx="624112" cy="108329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7" name="椭圆 26">
                  <a:extLst>
                    <a:ext uri="{FF2B5EF4-FFF2-40B4-BE49-F238E27FC236}">
                      <a16:creationId xmlns:a16="http://schemas.microsoft.com/office/drawing/2014/main" id="{463B26A6-467D-430A-B028-6D77F8FA2C7E}"/>
                    </a:ext>
                  </a:extLst>
                </p:cNvPr>
                <p:cNvSpPr/>
                <p:nvPr/>
              </p:nvSpPr>
              <p:spPr>
                <a:xfrm>
                  <a:off x="8313569" y="3939650"/>
                  <a:ext cx="216658" cy="216658"/>
                </a:xfrm>
                <a:prstGeom prst="ellipse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28" name="直接连接符 27">
                  <a:extLst>
                    <a:ext uri="{FF2B5EF4-FFF2-40B4-BE49-F238E27FC236}">
                      <a16:creationId xmlns:a16="http://schemas.microsoft.com/office/drawing/2014/main" id="{326E0F6D-D10F-491E-98A5-738F543E55EB}"/>
                    </a:ext>
                  </a:extLst>
                </p:cNvPr>
                <p:cNvCxnSpPr>
                  <a:cxnSpLocks/>
                  <a:stCxn id="25" idx="6"/>
                  <a:endCxn id="29" idx="1"/>
                </p:cNvCxnSpPr>
                <p:nvPr/>
              </p:nvCxnSpPr>
              <p:spPr>
                <a:xfrm>
                  <a:off x="9370997" y="3939650"/>
                  <a:ext cx="365992" cy="248387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9" name="椭圆 28">
                  <a:extLst>
                    <a:ext uri="{FF2B5EF4-FFF2-40B4-BE49-F238E27FC236}">
                      <a16:creationId xmlns:a16="http://schemas.microsoft.com/office/drawing/2014/main" id="{F9A0C6C8-C9C0-433B-A25C-4DB6D4C5341D}"/>
                    </a:ext>
                  </a:extLst>
                </p:cNvPr>
                <p:cNvSpPr/>
                <p:nvPr/>
              </p:nvSpPr>
              <p:spPr>
                <a:xfrm>
                  <a:off x="9705261" y="4156308"/>
                  <a:ext cx="216658" cy="216658"/>
                </a:xfrm>
                <a:prstGeom prst="ellipse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 w="2857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16" name="组合 15">
                <a:extLst>
                  <a:ext uri="{FF2B5EF4-FFF2-40B4-BE49-F238E27FC236}">
                    <a16:creationId xmlns:a16="http://schemas.microsoft.com/office/drawing/2014/main" id="{81613A8A-B7C2-4A84-9213-41238BD02982}"/>
                  </a:ext>
                </a:extLst>
              </p:cNvPr>
              <p:cNvGrpSpPr/>
              <p:nvPr/>
            </p:nvGrpSpPr>
            <p:grpSpPr>
              <a:xfrm>
                <a:off x="7914017" y="4732706"/>
                <a:ext cx="1608350" cy="866641"/>
                <a:chOff x="8313569" y="4825657"/>
                <a:chExt cx="1608350" cy="866641"/>
              </a:xfrm>
            </p:grpSpPr>
            <p:sp>
              <p:nvSpPr>
                <p:cNvPr id="20" name="椭圆 19">
                  <a:extLst>
                    <a:ext uri="{FF2B5EF4-FFF2-40B4-BE49-F238E27FC236}">
                      <a16:creationId xmlns:a16="http://schemas.microsoft.com/office/drawing/2014/main" id="{A17ABFA6-06B2-4307-90D8-0A1C1E9995D6}"/>
                    </a:ext>
                  </a:extLst>
                </p:cNvPr>
                <p:cNvSpPr/>
                <p:nvPr/>
              </p:nvSpPr>
              <p:spPr>
                <a:xfrm>
                  <a:off x="8313569" y="4825657"/>
                  <a:ext cx="216658" cy="216658"/>
                </a:xfrm>
                <a:prstGeom prst="ellipse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1" name="椭圆 20">
                  <a:extLst>
                    <a:ext uri="{FF2B5EF4-FFF2-40B4-BE49-F238E27FC236}">
                      <a16:creationId xmlns:a16="http://schemas.microsoft.com/office/drawing/2014/main" id="{76C617CD-54EB-48A4-B551-2FF0489CC28F}"/>
                    </a:ext>
                  </a:extLst>
                </p:cNvPr>
                <p:cNvSpPr/>
                <p:nvPr/>
              </p:nvSpPr>
              <p:spPr>
                <a:xfrm>
                  <a:off x="9154339" y="5475640"/>
                  <a:ext cx="216658" cy="216658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22" name="直接连接符 21">
                  <a:extLst>
                    <a:ext uri="{FF2B5EF4-FFF2-40B4-BE49-F238E27FC236}">
                      <a16:creationId xmlns:a16="http://schemas.microsoft.com/office/drawing/2014/main" id="{62CC2423-6267-4AA6-B0D3-2DA11C74B425}"/>
                    </a:ext>
                  </a:extLst>
                </p:cNvPr>
                <p:cNvCxnSpPr>
                  <a:cxnSpLocks/>
                  <a:stCxn id="21" idx="7"/>
                  <a:endCxn id="24" idx="3"/>
                </p:cNvCxnSpPr>
                <p:nvPr/>
              </p:nvCxnSpPr>
              <p:spPr>
                <a:xfrm flipV="1">
                  <a:off x="9339269" y="5227245"/>
                  <a:ext cx="397721" cy="280124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直接连接符 22">
                  <a:extLst>
                    <a:ext uri="{FF2B5EF4-FFF2-40B4-BE49-F238E27FC236}">
                      <a16:creationId xmlns:a16="http://schemas.microsoft.com/office/drawing/2014/main" id="{C99BD83D-F730-4433-8E0F-9D793D7F59DF}"/>
                    </a:ext>
                  </a:extLst>
                </p:cNvPr>
                <p:cNvCxnSpPr>
                  <a:cxnSpLocks/>
                  <a:stCxn id="20" idx="5"/>
                  <a:endCxn id="21" idx="1"/>
                </p:cNvCxnSpPr>
                <p:nvPr/>
              </p:nvCxnSpPr>
              <p:spPr>
                <a:xfrm>
                  <a:off x="8498498" y="5010586"/>
                  <a:ext cx="687570" cy="496782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椭圆 23">
                  <a:extLst>
                    <a:ext uri="{FF2B5EF4-FFF2-40B4-BE49-F238E27FC236}">
                      <a16:creationId xmlns:a16="http://schemas.microsoft.com/office/drawing/2014/main" id="{B2EF5CDA-54F3-4E94-8A59-8A5CC6CA640A}"/>
                    </a:ext>
                  </a:extLst>
                </p:cNvPr>
                <p:cNvSpPr/>
                <p:nvPr/>
              </p:nvSpPr>
              <p:spPr>
                <a:xfrm>
                  <a:off x="9705261" y="5042315"/>
                  <a:ext cx="216658" cy="216658"/>
                </a:xfrm>
                <a:prstGeom prst="ellipse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 w="2857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17" name="左大括号 16">
                <a:extLst>
                  <a:ext uri="{FF2B5EF4-FFF2-40B4-BE49-F238E27FC236}">
                    <a16:creationId xmlns:a16="http://schemas.microsoft.com/office/drawing/2014/main" id="{687C6DCF-5B85-4F3D-8C3D-37B63361E0AF}"/>
                  </a:ext>
                </a:extLst>
              </p:cNvPr>
              <p:cNvSpPr/>
              <p:nvPr/>
            </p:nvSpPr>
            <p:spPr>
              <a:xfrm>
                <a:off x="7447978" y="3689121"/>
                <a:ext cx="192419" cy="1869612"/>
              </a:xfrm>
              <a:prstGeom prst="leftBrace">
                <a:avLst>
                  <a:gd name="adj1" fmla="val 43830"/>
                  <a:gd name="adj2" fmla="val 50000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文本框 17">
                    <a:extLst>
                      <a:ext uri="{FF2B5EF4-FFF2-40B4-BE49-F238E27FC236}">
                        <a16:creationId xmlns:a16="http://schemas.microsoft.com/office/drawing/2014/main" id="{BED41A3D-4B36-49F9-A405-BDF37DA85502}"/>
                      </a:ext>
                    </a:extLst>
                  </p:cNvPr>
                  <p:cNvSpPr txBox="1"/>
                  <p:nvPr/>
                </p:nvSpPr>
                <p:spPr>
                  <a:xfrm>
                    <a:off x="6800415" y="4393094"/>
                    <a:ext cx="590186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⊕</m:t>
                          </m:r>
                        </m:oMath>
                      </m:oMathPara>
                    </a14:m>
                    <a:endParaRPr lang="zh-CN" altLang="en-US" sz="2400" dirty="0">
                      <a:ea typeface="楷体" panose="02010609060101010101" pitchFamily="49" charset="-122"/>
                    </a:endParaRPr>
                  </a:p>
                </p:txBody>
              </p:sp>
            </mc:Choice>
            <mc:Fallback xmlns="">
              <p:sp>
                <p:nvSpPr>
                  <p:cNvPr id="18" name="文本框 17">
                    <a:extLst>
                      <a:ext uri="{FF2B5EF4-FFF2-40B4-BE49-F238E27FC236}">
                        <a16:creationId xmlns:a16="http://schemas.microsoft.com/office/drawing/2014/main" id="{BED41A3D-4B36-49F9-A405-BDF37DA8550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00415" y="4393094"/>
                    <a:ext cx="590186" cy="461665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4124" b="-9211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文本框 18">
                    <a:extLst>
                      <a:ext uri="{FF2B5EF4-FFF2-40B4-BE49-F238E27FC236}">
                        <a16:creationId xmlns:a16="http://schemas.microsoft.com/office/drawing/2014/main" id="{75B50FB4-1551-4B6D-B9A6-2F6CCC6374E4}"/>
                      </a:ext>
                    </a:extLst>
                  </p:cNvPr>
                  <p:cNvSpPr txBox="1"/>
                  <p:nvPr/>
                </p:nvSpPr>
                <p:spPr>
                  <a:xfrm>
                    <a:off x="8005457" y="3150813"/>
                    <a:ext cx="1256594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⊗</m:t>
                          </m:r>
                        </m:oMath>
                      </m:oMathPara>
                    </a14:m>
                    <a:endParaRPr lang="zh-CN" altLang="en-US" sz="2400" dirty="0">
                      <a:ea typeface="楷体" panose="02010609060101010101" pitchFamily="49" charset="-122"/>
                    </a:endParaRPr>
                  </a:p>
                </p:txBody>
              </p:sp>
            </mc:Choice>
            <mc:Fallback xmlns="">
              <p:sp>
                <p:nvSpPr>
                  <p:cNvPr id="19" name="文本框 18">
                    <a:extLst>
                      <a:ext uri="{FF2B5EF4-FFF2-40B4-BE49-F238E27FC236}">
                        <a16:creationId xmlns:a16="http://schemas.microsoft.com/office/drawing/2014/main" id="{75B50FB4-1551-4B6D-B9A6-2F6CCC6374E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05457" y="3150813"/>
                    <a:ext cx="1256594" cy="461665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b="-9211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文本框 8">
                  <a:extLst>
                    <a:ext uri="{FF2B5EF4-FFF2-40B4-BE49-F238E27FC236}">
                      <a16:creationId xmlns:a16="http://schemas.microsoft.com/office/drawing/2014/main" id="{ABFBCBDD-3DD0-41D5-88CF-710101116779}"/>
                    </a:ext>
                  </a:extLst>
                </p:cNvPr>
                <p:cNvSpPr txBox="1"/>
                <p:nvPr/>
              </p:nvSpPr>
              <p:spPr>
                <a:xfrm>
                  <a:off x="4665507" y="4296133"/>
                  <a:ext cx="590186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zh-CN" sz="40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=</m:t>
                        </m:r>
                      </m:oMath>
                    </m:oMathPara>
                  </a14:m>
                  <a:endParaRPr lang="zh-CN" altLang="en-US" sz="4000" dirty="0">
                    <a:ea typeface="楷体" panose="02010609060101010101" pitchFamily="49" charset="-122"/>
                  </a:endParaRPr>
                </a:p>
              </p:txBody>
            </p:sp>
          </mc:Choice>
          <mc:Fallback xmlns="">
            <p:sp>
              <p:nvSpPr>
                <p:cNvPr id="9" name="文本框 8">
                  <a:extLst>
                    <a:ext uri="{FF2B5EF4-FFF2-40B4-BE49-F238E27FC236}">
                      <a16:creationId xmlns:a16="http://schemas.microsoft.com/office/drawing/2014/main" id="{ABFBCBDD-3DD0-41D5-88CF-71010111677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65507" y="4296133"/>
                  <a:ext cx="590186" cy="707886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A095B0AE-B144-4D68-A1E2-5111BDB58D71}"/>
                </a:ext>
              </a:extLst>
            </p:cNvPr>
            <p:cNvGrpSpPr/>
            <p:nvPr/>
          </p:nvGrpSpPr>
          <p:grpSpPr>
            <a:xfrm>
              <a:off x="5392503" y="4410082"/>
              <a:ext cx="717741" cy="593937"/>
              <a:chOff x="5546688" y="4286256"/>
              <a:chExt cx="717741" cy="593937"/>
            </a:xfrm>
          </p:grpSpPr>
          <p:cxnSp>
            <p:nvCxnSpPr>
              <p:cNvPr id="12" name="直接连接符 11">
                <a:extLst>
                  <a:ext uri="{FF2B5EF4-FFF2-40B4-BE49-F238E27FC236}">
                    <a16:creationId xmlns:a16="http://schemas.microsoft.com/office/drawing/2014/main" id="{9F40D839-5158-4A2E-BA74-738EF6FD6497}"/>
                  </a:ext>
                </a:extLst>
              </p:cNvPr>
              <p:cNvCxnSpPr>
                <a:cxnSpLocks/>
                <a:stCxn id="14" idx="7"/>
                <a:endCxn id="13" idx="3"/>
              </p:cNvCxnSpPr>
              <p:nvPr/>
            </p:nvCxnSpPr>
            <p:spPr>
              <a:xfrm flipV="1">
                <a:off x="5731617" y="4471185"/>
                <a:ext cx="347882" cy="224078"/>
              </a:xfrm>
              <a:prstGeom prst="line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椭圆 12">
                <a:extLst>
                  <a:ext uri="{FF2B5EF4-FFF2-40B4-BE49-F238E27FC236}">
                    <a16:creationId xmlns:a16="http://schemas.microsoft.com/office/drawing/2014/main" id="{BC91C00B-AE87-46B7-A484-EE6C8208D7F0}"/>
                  </a:ext>
                </a:extLst>
              </p:cNvPr>
              <p:cNvSpPr/>
              <p:nvPr/>
            </p:nvSpPr>
            <p:spPr>
              <a:xfrm>
                <a:off x="6047771" y="4286256"/>
                <a:ext cx="216658" cy="216658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椭圆 13">
                <a:extLst>
                  <a:ext uri="{FF2B5EF4-FFF2-40B4-BE49-F238E27FC236}">
                    <a16:creationId xmlns:a16="http://schemas.microsoft.com/office/drawing/2014/main" id="{DC7C626B-5B06-4D68-BFAB-4B2D39C4C79D}"/>
                  </a:ext>
                </a:extLst>
              </p:cNvPr>
              <p:cNvSpPr/>
              <p:nvPr/>
            </p:nvSpPr>
            <p:spPr>
              <a:xfrm>
                <a:off x="5546688" y="4663535"/>
                <a:ext cx="216658" cy="216658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文本框 10">
                  <a:extLst>
                    <a:ext uri="{FF2B5EF4-FFF2-40B4-BE49-F238E27FC236}">
                      <a16:creationId xmlns:a16="http://schemas.microsoft.com/office/drawing/2014/main" id="{D036AD06-CF4E-4891-8F3B-C40BB345C942}"/>
                    </a:ext>
                  </a:extLst>
                </p:cNvPr>
                <p:cNvSpPr txBox="1"/>
                <p:nvPr/>
              </p:nvSpPr>
              <p:spPr>
                <a:xfrm>
                  <a:off x="6226591" y="4324638"/>
                  <a:ext cx="1256594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40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⊗</m:t>
                        </m:r>
                      </m:oMath>
                    </m:oMathPara>
                  </a14:m>
                  <a:endParaRPr lang="zh-CN" altLang="en-US" sz="4000" dirty="0">
                    <a:ea typeface="楷体" panose="02010609060101010101" pitchFamily="49" charset="-122"/>
                  </a:endParaRPr>
                </a:p>
              </p:txBody>
            </p:sp>
          </mc:Choice>
          <mc:Fallback xmlns="">
            <p:sp>
              <p:nvSpPr>
                <p:cNvPr id="11" name="文本框 10">
                  <a:extLst>
                    <a:ext uri="{FF2B5EF4-FFF2-40B4-BE49-F238E27FC236}">
                      <a16:creationId xmlns:a16="http://schemas.microsoft.com/office/drawing/2014/main" id="{D036AD06-CF4E-4891-8F3B-C40BB345C94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26591" y="4324638"/>
                  <a:ext cx="1256594" cy="707886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9" name="文本框 48">
            <a:extLst>
              <a:ext uri="{FF2B5EF4-FFF2-40B4-BE49-F238E27FC236}">
                <a16:creationId xmlns:a16="http://schemas.microsoft.com/office/drawing/2014/main" id="{2C1334F3-7239-4184-A5E7-536C0CB7CF39}"/>
              </a:ext>
            </a:extLst>
          </p:cNvPr>
          <p:cNvSpPr txBox="1"/>
          <p:nvPr/>
        </p:nvSpPr>
        <p:spPr>
          <a:xfrm>
            <a:off x="838200" y="6058261"/>
            <a:ext cx="108641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dirty="0" err="1">
                <a:solidFill>
                  <a:srgbClr val="222222"/>
                </a:solidFill>
                <a:effectLst/>
              </a:rPr>
              <a:t>Zhaocheng</a:t>
            </a:r>
            <a:r>
              <a:rPr lang="en-US" altLang="zh-CN" b="0" i="0" dirty="0">
                <a:solidFill>
                  <a:srgbClr val="222222"/>
                </a:solidFill>
                <a:effectLst/>
              </a:rPr>
              <a:t> Zhu, et al. Neural </a:t>
            </a:r>
            <a:r>
              <a:rPr lang="en-US" altLang="zh-CN" dirty="0">
                <a:solidFill>
                  <a:srgbClr val="222222"/>
                </a:solidFill>
              </a:rPr>
              <a:t>B</a:t>
            </a:r>
            <a:r>
              <a:rPr lang="en-US" altLang="zh-CN" b="0" i="0" dirty="0">
                <a:solidFill>
                  <a:srgbClr val="222222"/>
                </a:solidFill>
                <a:effectLst/>
              </a:rPr>
              <a:t>ellman-Ford </a:t>
            </a:r>
            <a:r>
              <a:rPr lang="en-US" altLang="zh-CN" dirty="0">
                <a:solidFill>
                  <a:srgbClr val="222222"/>
                </a:solidFill>
              </a:rPr>
              <a:t>N</a:t>
            </a:r>
            <a:r>
              <a:rPr lang="en-US" altLang="zh-CN" b="0" i="0" dirty="0">
                <a:solidFill>
                  <a:srgbClr val="222222"/>
                </a:solidFill>
                <a:effectLst/>
              </a:rPr>
              <a:t>etworks: A general graph neural network framework for link prediction. </a:t>
            </a:r>
            <a:r>
              <a:rPr lang="en-US" altLang="zh-CN" b="0" i="1" dirty="0" err="1">
                <a:solidFill>
                  <a:srgbClr val="222222"/>
                </a:solidFill>
                <a:effectLst/>
              </a:rPr>
              <a:t>NeurIPS</a:t>
            </a:r>
            <a:r>
              <a:rPr lang="en-US" altLang="zh-CN" dirty="0">
                <a:solidFill>
                  <a:srgbClr val="222222"/>
                </a:solidFill>
              </a:rPr>
              <a:t> 2021.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453059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2BA08-59E6-8D43-AE40-5A7E01EBB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CN" dirty="0"/>
              <a:t>Inductive Logic Programming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0176380-863E-2143-9C2B-01F0A0104FF4}"/>
                  </a:ext>
                </a:extLst>
              </p:cNvPr>
              <p:cNvSpPr>
                <a:spLocks noGrp="1"/>
              </p:cNvSpPr>
              <p:nvPr>
                <p:ph idx="4294967295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/>
              <a:lstStyle/>
              <a:p>
                <a:r>
                  <a:rPr lang="en-CN" dirty="0"/>
                  <a:t>Example:</a:t>
                </a:r>
              </a:p>
              <a:p>
                <a:pPr lvl="1"/>
                <a:r>
                  <a:rPr lang="en-CN" dirty="0"/>
                  <a:t>Background facts: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mtClean="0">
                        <a:latin typeface="Cambria Math" panose="02040503050406030204" pitchFamily="18" charset="0"/>
                      </a:rPr>
                      <m:t>Father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   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Father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   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Father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</m:oMath>
                </a14:m>
                <a:endParaRPr lang="en-CN" dirty="0"/>
              </a:p>
              <a:p>
                <a:pPr lvl="1"/>
                <a:r>
                  <a:rPr lang="en-CN" dirty="0"/>
                  <a:t>Positive facts: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Grand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Father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</m:oMath>
                </a14:m>
                <a:endParaRPr lang="en-CN" dirty="0"/>
              </a:p>
              <a:p>
                <a:pPr lvl="1"/>
                <a:r>
                  <a:rPr lang="en-CN" dirty="0"/>
                  <a:t>Negative facts: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GrandFather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</m:oMath>
                </a14:m>
                <a:endParaRPr lang="en-C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0176380-863E-2143-9C2B-01F0A0104FF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123574DB-C0CD-3048-B495-9858C9CAF0FD}"/>
              </a:ext>
            </a:extLst>
          </p:cNvPr>
          <p:cNvSpPr txBox="1"/>
          <p:nvPr/>
        </p:nvSpPr>
        <p:spPr>
          <a:xfrm>
            <a:off x="1397760" y="4708479"/>
            <a:ext cx="1517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Rule Template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9F988E5-F0E1-124A-A6F9-48375B89F1D8}"/>
                  </a:ext>
                </a:extLst>
              </p:cNvPr>
              <p:cNvSpPr txBox="1"/>
              <p:nvPr/>
            </p:nvSpPr>
            <p:spPr>
              <a:xfrm>
                <a:off x="3908285" y="4096828"/>
                <a:ext cx="284141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m:rPr>
                          <m:sty m:val="p"/>
                        </m:rPr>
                        <a:rPr lang="en-US" sz="1600">
                          <a:latin typeface="Cambria Math" panose="02040503050406030204" pitchFamily="18" charset="0"/>
                        </a:rPr>
                        <m:t>Grandfather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</m:oMath>
                  </m:oMathPara>
                </a14:m>
                <a:endParaRPr lang="en-US" sz="16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6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Father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∧</m:t>
                      </m:r>
                      <m:r>
                        <m:rPr>
                          <m:sty m:val="p"/>
                        </m:rPr>
                        <a:rPr lang="en-US" sz="16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Father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𝑍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</m:oMath>
                  </m:oMathPara>
                </a14:m>
                <a:endParaRPr lang="en-CN" sz="1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9F988E5-F0E1-124A-A6F9-48375B89F1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8285" y="4096828"/>
                <a:ext cx="2841419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F2ECEF1-4FED-544F-8441-F8D930FB8156}"/>
                  </a:ext>
                </a:extLst>
              </p:cNvPr>
              <p:cNvSpPr txBox="1"/>
              <p:nvPr/>
            </p:nvSpPr>
            <p:spPr>
              <a:xfrm>
                <a:off x="3364451" y="5034117"/>
                <a:ext cx="392908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m:rPr>
                          <m:sty m:val="p"/>
                        </m:rPr>
                        <a:rPr lang="en-US" sz="1600">
                          <a:latin typeface="Cambria Math" panose="02040503050406030204" pitchFamily="18" charset="0"/>
                        </a:rPr>
                        <m:t>Grandfather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</m:oMath>
                  </m:oMathPara>
                </a14:m>
                <a:endParaRPr lang="en-US" sz="16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6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Father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∧</m:t>
                      </m:r>
                      <m:r>
                        <m:rPr>
                          <m:sty m:val="p"/>
                        </m:rPr>
                        <a:rPr lang="en-US" sz="16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Father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∧</m:t>
                      </m:r>
                      <m:r>
                        <m:rPr>
                          <m:sty m:val="p"/>
                        </m:rPr>
                        <a:rPr lang="en-US" sz="16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Father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</m:oMath>
                  </m:oMathPara>
                </a14:m>
                <a:endParaRPr lang="en-CN" sz="16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F2ECEF1-4FED-544F-8441-F8D930FB81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4451" y="5034117"/>
                <a:ext cx="3929089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Left Brace 6">
            <a:extLst>
              <a:ext uri="{FF2B5EF4-FFF2-40B4-BE49-F238E27FC236}">
                <a16:creationId xmlns:a16="http://schemas.microsoft.com/office/drawing/2014/main" id="{D957A75A-8D30-0F42-905C-5C974F3C8955}"/>
              </a:ext>
            </a:extLst>
          </p:cNvPr>
          <p:cNvSpPr/>
          <p:nvPr/>
        </p:nvSpPr>
        <p:spPr>
          <a:xfrm>
            <a:off x="3088137" y="4167397"/>
            <a:ext cx="197789" cy="145149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B941FB-9F2A-BE46-8574-94D118C53505}"/>
              </a:ext>
            </a:extLst>
          </p:cNvPr>
          <p:cNvSpPr txBox="1"/>
          <p:nvPr/>
        </p:nvSpPr>
        <p:spPr>
          <a:xfrm>
            <a:off x="9105611" y="4204549"/>
            <a:ext cx="1248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>
                <a:solidFill>
                  <a:srgbClr val="FF0000"/>
                </a:solidFill>
              </a:rPr>
              <a:t>Useful Rule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A4DD666-A3CE-904D-AD15-C751E1363CFF}"/>
              </a:ext>
            </a:extLst>
          </p:cNvPr>
          <p:cNvCxnSpPr>
            <a:cxnSpLocks/>
            <a:stCxn id="5" idx="3"/>
            <a:endCxn id="8" idx="1"/>
          </p:cNvCxnSpPr>
          <p:nvPr/>
        </p:nvCxnSpPr>
        <p:spPr>
          <a:xfrm flipV="1">
            <a:off x="6749704" y="4389215"/>
            <a:ext cx="235590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108F63E-2C1D-7346-B031-AF8D4AD280C3}"/>
              </a:ext>
            </a:extLst>
          </p:cNvPr>
          <p:cNvSpPr txBox="1"/>
          <p:nvPr/>
        </p:nvSpPr>
        <p:spPr>
          <a:xfrm>
            <a:off x="9105611" y="5146190"/>
            <a:ext cx="1492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>
                <a:solidFill>
                  <a:srgbClr val="FF0000"/>
                </a:solidFill>
              </a:rPr>
              <a:t>Unuseful Rule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6029567-462D-B84C-99CE-C7D5A4F04185}"/>
              </a:ext>
            </a:extLst>
          </p:cNvPr>
          <p:cNvCxnSpPr>
            <a:cxnSpLocks/>
            <a:stCxn id="6" idx="3"/>
            <a:endCxn id="14" idx="1"/>
          </p:cNvCxnSpPr>
          <p:nvPr/>
        </p:nvCxnSpPr>
        <p:spPr>
          <a:xfrm>
            <a:off x="7293540" y="5326505"/>
            <a:ext cx="1812071" cy="43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AE20BCD3-CD58-A346-9AAF-A0BB76B78710}"/>
              </a:ext>
            </a:extLst>
          </p:cNvPr>
          <p:cNvSpPr txBox="1"/>
          <p:nvPr/>
        </p:nvSpPr>
        <p:spPr>
          <a:xfrm>
            <a:off x="7462033" y="3809988"/>
            <a:ext cx="14750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N" sz="1600" dirty="0">
                <a:solidFill>
                  <a:srgbClr val="0000FF"/>
                </a:solidFill>
              </a:rPr>
              <a:t>Consistent with</a:t>
            </a:r>
          </a:p>
          <a:p>
            <a:pPr algn="ctr"/>
            <a:r>
              <a:rPr lang="en-CN" sz="1600" dirty="0">
                <a:solidFill>
                  <a:srgbClr val="0000FF"/>
                </a:solidFill>
              </a:rPr>
              <a:t>pos/neg facts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58D164A-CD81-C642-93DD-1F553D2D028E}"/>
              </a:ext>
            </a:extLst>
          </p:cNvPr>
          <p:cNvSpPr txBox="1"/>
          <p:nvPr/>
        </p:nvSpPr>
        <p:spPr>
          <a:xfrm>
            <a:off x="7547410" y="4741729"/>
            <a:ext cx="13043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N" sz="1600" dirty="0">
                <a:solidFill>
                  <a:srgbClr val="0000FF"/>
                </a:solidFill>
              </a:rPr>
              <a:t>Conflict with</a:t>
            </a:r>
          </a:p>
          <a:p>
            <a:pPr algn="ctr"/>
            <a:r>
              <a:rPr lang="en-CN" sz="1600" dirty="0">
                <a:solidFill>
                  <a:srgbClr val="0000FF"/>
                </a:solidFill>
              </a:rPr>
              <a:t>pos/neg facts</a:t>
            </a:r>
          </a:p>
        </p:txBody>
      </p:sp>
    </p:spTree>
    <p:extLst>
      <p:ext uri="{BB962C8B-B14F-4D97-AF65-F5344CB8AC3E}">
        <p14:creationId xmlns:p14="http://schemas.microsoft.com/office/powerpoint/2010/main" val="247834787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1FE1FF-F85F-4318-9B6B-E3C7E48FE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Dynamic Programming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2468ACB-0E05-4E0F-B036-276122DB89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grpSp>
        <p:nvGrpSpPr>
          <p:cNvPr id="69" name="组合 68">
            <a:extLst>
              <a:ext uri="{FF2B5EF4-FFF2-40B4-BE49-F238E27FC236}">
                <a16:creationId xmlns:a16="http://schemas.microsoft.com/office/drawing/2014/main" id="{93FA915D-2E35-4F99-AC17-939D053C2BCE}"/>
              </a:ext>
            </a:extLst>
          </p:cNvPr>
          <p:cNvGrpSpPr/>
          <p:nvPr/>
        </p:nvGrpSpPr>
        <p:grpSpPr>
          <a:xfrm>
            <a:off x="1958632" y="1700809"/>
            <a:ext cx="3889372" cy="4328241"/>
            <a:chOff x="6500387" y="1572965"/>
            <a:chExt cx="3940718" cy="4385384"/>
          </a:xfrm>
        </p:grpSpPr>
        <p:grpSp>
          <p:nvGrpSpPr>
            <p:cNvPr id="70" name="组合 69">
              <a:extLst>
                <a:ext uri="{FF2B5EF4-FFF2-40B4-BE49-F238E27FC236}">
                  <a16:creationId xmlns:a16="http://schemas.microsoft.com/office/drawing/2014/main" id="{124F6B66-985A-4235-BE70-B9E6DCCCF8B8}"/>
                </a:ext>
              </a:extLst>
            </p:cNvPr>
            <p:cNvGrpSpPr/>
            <p:nvPr/>
          </p:nvGrpSpPr>
          <p:grpSpPr>
            <a:xfrm>
              <a:off x="7864843" y="2216098"/>
              <a:ext cx="2140070" cy="3702923"/>
              <a:chOff x="137346" y="215697"/>
              <a:chExt cx="2241747" cy="3878853"/>
            </a:xfrm>
          </p:grpSpPr>
          <p:grpSp>
            <p:nvGrpSpPr>
              <p:cNvPr id="74" name="组合 73">
                <a:extLst>
                  <a:ext uri="{FF2B5EF4-FFF2-40B4-BE49-F238E27FC236}">
                    <a16:creationId xmlns:a16="http://schemas.microsoft.com/office/drawing/2014/main" id="{6CE07609-9D1B-4A05-9F82-CEECBAEC5CFC}"/>
                  </a:ext>
                </a:extLst>
              </p:cNvPr>
              <p:cNvGrpSpPr/>
              <p:nvPr/>
            </p:nvGrpSpPr>
            <p:grpSpPr>
              <a:xfrm>
                <a:off x="140268" y="215697"/>
                <a:ext cx="2238825" cy="745343"/>
                <a:chOff x="140268" y="342075"/>
                <a:chExt cx="2238825" cy="745343"/>
              </a:xfrm>
            </p:grpSpPr>
            <p:sp>
              <p:nvSpPr>
                <p:cNvPr id="111" name="椭圆 110">
                  <a:extLst>
                    <a:ext uri="{FF2B5EF4-FFF2-40B4-BE49-F238E27FC236}">
                      <a16:creationId xmlns:a16="http://schemas.microsoft.com/office/drawing/2014/main" id="{BBEE7BB2-EBB1-46AC-AECF-622179B22DAC}"/>
                    </a:ext>
                  </a:extLst>
                </p:cNvPr>
                <p:cNvSpPr/>
                <p:nvPr/>
              </p:nvSpPr>
              <p:spPr>
                <a:xfrm>
                  <a:off x="1564430" y="342075"/>
                  <a:ext cx="229948" cy="229948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112" name="直接连接符 111">
                  <a:extLst>
                    <a:ext uri="{FF2B5EF4-FFF2-40B4-BE49-F238E27FC236}">
                      <a16:creationId xmlns:a16="http://schemas.microsoft.com/office/drawing/2014/main" id="{6A241AB5-8208-4438-85E7-6A3722A51547}"/>
                    </a:ext>
                  </a:extLst>
                </p:cNvPr>
                <p:cNvCxnSpPr>
                  <a:cxnSpLocks/>
                  <a:stCxn id="116" idx="7"/>
                  <a:endCxn id="114" idx="3"/>
                </p:cNvCxnSpPr>
                <p:nvPr/>
              </p:nvCxnSpPr>
              <p:spPr>
                <a:xfrm flipV="1">
                  <a:off x="336541" y="653322"/>
                  <a:ext cx="369221" cy="237823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3" name="直接连接符 112">
                  <a:extLst>
                    <a:ext uri="{FF2B5EF4-FFF2-40B4-BE49-F238E27FC236}">
                      <a16:creationId xmlns:a16="http://schemas.microsoft.com/office/drawing/2014/main" id="{D81D13E1-8A15-4785-8CBB-C7436DA4DBBE}"/>
                    </a:ext>
                  </a:extLst>
                </p:cNvPr>
                <p:cNvCxnSpPr>
                  <a:cxnSpLocks/>
                  <a:stCxn id="114" idx="6"/>
                  <a:endCxn id="111" idx="2"/>
                </p:cNvCxnSpPr>
                <p:nvPr/>
              </p:nvCxnSpPr>
              <p:spPr>
                <a:xfrm flipV="1">
                  <a:off x="902035" y="457049"/>
                  <a:ext cx="662395" cy="114974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4" name="椭圆 113">
                  <a:extLst>
                    <a:ext uri="{FF2B5EF4-FFF2-40B4-BE49-F238E27FC236}">
                      <a16:creationId xmlns:a16="http://schemas.microsoft.com/office/drawing/2014/main" id="{20C9A6DE-C962-4A89-96CA-74D94666A1FB}"/>
                    </a:ext>
                  </a:extLst>
                </p:cNvPr>
                <p:cNvSpPr/>
                <p:nvPr/>
              </p:nvSpPr>
              <p:spPr>
                <a:xfrm>
                  <a:off x="672087" y="457049"/>
                  <a:ext cx="229948" cy="229948"/>
                </a:xfrm>
                <a:prstGeom prst="ellipse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115" name="直接连接符 114">
                  <a:extLst>
                    <a:ext uri="{FF2B5EF4-FFF2-40B4-BE49-F238E27FC236}">
                      <a16:creationId xmlns:a16="http://schemas.microsoft.com/office/drawing/2014/main" id="{7D35AE8D-A91B-4017-B235-7CF1380CFA98}"/>
                    </a:ext>
                  </a:extLst>
                </p:cNvPr>
                <p:cNvCxnSpPr>
                  <a:cxnSpLocks/>
                  <a:stCxn id="111" idx="6"/>
                  <a:endCxn id="117" idx="1"/>
                </p:cNvCxnSpPr>
                <p:nvPr/>
              </p:nvCxnSpPr>
              <p:spPr>
                <a:xfrm>
                  <a:off x="1794378" y="457049"/>
                  <a:ext cx="388442" cy="263623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6" name="椭圆 115">
                  <a:extLst>
                    <a:ext uri="{FF2B5EF4-FFF2-40B4-BE49-F238E27FC236}">
                      <a16:creationId xmlns:a16="http://schemas.microsoft.com/office/drawing/2014/main" id="{D94C184E-796A-4804-AEE8-FC02170F4FBC}"/>
                    </a:ext>
                  </a:extLst>
                </p:cNvPr>
                <p:cNvSpPr/>
                <p:nvPr/>
              </p:nvSpPr>
              <p:spPr>
                <a:xfrm>
                  <a:off x="140268" y="857470"/>
                  <a:ext cx="229948" cy="229948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28575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17" name="椭圆 116">
                  <a:extLst>
                    <a:ext uri="{FF2B5EF4-FFF2-40B4-BE49-F238E27FC236}">
                      <a16:creationId xmlns:a16="http://schemas.microsoft.com/office/drawing/2014/main" id="{197334CE-FC62-4341-9FF3-6D5DEA1DCFFB}"/>
                    </a:ext>
                  </a:extLst>
                </p:cNvPr>
                <p:cNvSpPr/>
                <p:nvPr/>
              </p:nvSpPr>
              <p:spPr>
                <a:xfrm>
                  <a:off x="2149145" y="686997"/>
                  <a:ext cx="229948" cy="229948"/>
                </a:xfrm>
                <a:prstGeom prst="ellipse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 w="2857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75" name="组合 74">
                <a:extLst>
                  <a:ext uri="{FF2B5EF4-FFF2-40B4-BE49-F238E27FC236}">
                    <a16:creationId xmlns:a16="http://schemas.microsoft.com/office/drawing/2014/main" id="{2B293554-0D8A-4422-BF3C-3DA79AEF54C8}"/>
                  </a:ext>
                </a:extLst>
              </p:cNvPr>
              <p:cNvGrpSpPr/>
              <p:nvPr/>
            </p:nvGrpSpPr>
            <p:grpSpPr>
              <a:xfrm>
                <a:off x="137346" y="906887"/>
                <a:ext cx="2238825" cy="1034775"/>
                <a:chOff x="140268" y="342075"/>
                <a:chExt cx="2238825" cy="1034775"/>
              </a:xfrm>
            </p:grpSpPr>
            <p:sp>
              <p:nvSpPr>
                <p:cNvPr id="102" name="椭圆 101">
                  <a:extLst>
                    <a:ext uri="{FF2B5EF4-FFF2-40B4-BE49-F238E27FC236}">
                      <a16:creationId xmlns:a16="http://schemas.microsoft.com/office/drawing/2014/main" id="{19F50252-A8BD-44CF-B136-E8F855DD846E}"/>
                    </a:ext>
                  </a:extLst>
                </p:cNvPr>
                <p:cNvSpPr/>
                <p:nvPr/>
              </p:nvSpPr>
              <p:spPr>
                <a:xfrm>
                  <a:off x="1564430" y="342075"/>
                  <a:ext cx="229948" cy="229948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103" name="直接连接符 102">
                  <a:extLst>
                    <a:ext uri="{FF2B5EF4-FFF2-40B4-BE49-F238E27FC236}">
                      <a16:creationId xmlns:a16="http://schemas.microsoft.com/office/drawing/2014/main" id="{16458819-C26A-42AA-96C0-D690A1C2A758}"/>
                    </a:ext>
                  </a:extLst>
                </p:cNvPr>
                <p:cNvCxnSpPr>
                  <a:cxnSpLocks/>
                  <a:stCxn id="108" idx="7"/>
                  <a:endCxn id="104" idx="3"/>
                </p:cNvCxnSpPr>
                <p:nvPr/>
              </p:nvCxnSpPr>
              <p:spPr>
                <a:xfrm flipV="1">
                  <a:off x="336541" y="653322"/>
                  <a:ext cx="369221" cy="237823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4" name="椭圆 103">
                  <a:extLst>
                    <a:ext uri="{FF2B5EF4-FFF2-40B4-BE49-F238E27FC236}">
                      <a16:creationId xmlns:a16="http://schemas.microsoft.com/office/drawing/2014/main" id="{305E9576-E7D0-4B41-AB3A-CE4F23FDD73C}"/>
                    </a:ext>
                  </a:extLst>
                </p:cNvPr>
                <p:cNvSpPr/>
                <p:nvPr/>
              </p:nvSpPr>
              <p:spPr>
                <a:xfrm>
                  <a:off x="672087" y="457049"/>
                  <a:ext cx="229948" cy="229948"/>
                </a:xfrm>
                <a:prstGeom prst="ellipse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05" name="椭圆 104">
                  <a:extLst>
                    <a:ext uri="{FF2B5EF4-FFF2-40B4-BE49-F238E27FC236}">
                      <a16:creationId xmlns:a16="http://schemas.microsoft.com/office/drawing/2014/main" id="{9840647C-3CC5-4B40-8C4E-05F40219AA86}"/>
                    </a:ext>
                  </a:extLst>
                </p:cNvPr>
                <p:cNvSpPr/>
                <p:nvPr/>
              </p:nvSpPr>
              <p:spPr>
                <a:xfrm>
                  <a:off x="1564430" y="1146902"/>
                  <a:ext cx="229948" cy="229948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106" name="直接连接符 105">
                  <a:extLst>
                    <a:ext uri="{FF2B5EF4-FFF2-40B4-BE49-F238E27FC236}">
                      <a16:creationId xmlns:a16="http://schemas.microsoft.com/office/drawing/2014/main" id="{0887742C-DC5E-45F4-8EC6-6EFACBCC9E17}"/>
                    </a:ext>
                  </a:extLst>
                </p:cNvPr>
                <p:cNvCxnSpPr>
                  <a:cxnSpLocks/>
                  <a:stCxn id="105" idx="0"/>
                  <a:endCxn id="102" idx="4"/>
                </p:cNvCxnSpPr>
                <p:nvPr/>
              </p:nvCxnSpPr>
              <p:spPr>
                <a:xfrm flipV="1">
                  <a:off x="1679404" y="572023"/>
                  <a:ext cx="0" cy="574879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" name="直接连接符 106">
                  <a:extLst>
                    <a:ext uri="{FF2B5EF4-FFF2-40B4-BE49-F238E27FC236}">
                      <a16:creationId xmlns:a16="http://schemas.microsoft.com/office/drawing/2014/main" id="{D120DB5E-682D-4E86-824E-441D29749194}"/>
                    </a:ext>
                  </a:extLst>
                </p:cNvPr>
                <p:cNvCxnSpPr>
                  <a:cxnSpLocks/>
                  <a:stCxn id="102" idx="6"/>
                  <a:endCxn id="110" idx="1"/>
                </p:cNvCxnSpPr>
                <p:nvPr/>
              </p:nvCxnSpPr>
              <p:spPr>
                <a:xfrm>
                  <a:off x="1794378" y="457049"/>
                  <a:ext cx="388442" cy="263623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8" name="椭圆 107">
                  <a:extLst>
                    <a:ext uri="{FF2B5EF4-FFF2-40B4-BE49-F238E27FC236}">
                      <a16:creationId xmlns:a16="http://schemas.microsoft.com/office/drawing/2014/main" id="{7F6C8F4B-09D8-4EF9-8FB6-8F4E8FD380F2}"/>
                    </a:ext>
                  </a:extLst>
                </p:cNvPr>
                <p:cNvSpPr/>
                <p:nvPr/>
              </p:nvSpPr>
              <p:spPr>
                <a:xfrm>
                  <a:off x="140268" y="857470"/>
                  <a:ext cx="229948" cy="229948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28575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109" name="直接连接符 108">
                  <a:extLst>
                    <a:ext uri="{FF2B5EF4-FFF2-40B4-BE49-F238E27FC236}">
                      <a16:creationId xmlns:a16="http://schemas.microsoft.com/office/drawing/2014/main" id="{9007DC21-D00D-4AC2-93EF-06010434ACAF}"/>
                    </a:ext>
                  </a:extLst>
                </p:cNvPr>
                <p:cNvCxnSpPr>
                  <a:cxnSpLocks/>
                  <a:stCxn id="104" idx="5"/>
                  <a:endCxn id="105" idx="1"/>
                </p:cNvCxnSpPr>
                <p:nvPr/>
              </p:nvCxnSpPr>
              <p:spPr>
                <a:xfrm>
                  <a:off x="868360" y="653322"/>
                  <a:ext cx="729745" cy="527255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0" name="椭圆 109">
                  <a:extLst>
                    <a:ext uri="{FF2B5EF4-FFF2-40B4-BE49-F238E27FC236}">
                      <a16:creationId xmlns:a16="http://schemas.microsoft.com/office/drawing/2014/main" id="{F15387A1-B469-49A8-88E4-A1E37D939D23}"/>
                    </a:ext>
                  </a:extLst>
                </p:cNvPr>
                <p:cNvSpPr/>
                <p:nvPr/>
              </p:nvSpPr>
              <p:spPr>
                <a:xfrm>
                  <a:off x="2149145" y="686997"/>
                  <a:ext cx="229948" cy="229948"/>
                </a:xfrm>
                <a:prstGeom prst="ellipse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 w="2857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76" name="组合 75">
                <a:extLst>
                  <a:ext uri="{FF2B5EF4-FFF2-40B4-BE49-F238E27FC236}">
                    <a16:creationId xmlns:a16="http://schemas.microsoft.com/office/drawing/2014/main" id="{59A6C2EC-D4CE-4339-9AE5-97BCFA0A675B}"/>
                  </a:ext>
                </a:extLst>
              </p:cNvPr>
              <p:cNvGrpSpPr/>
              <p:nvPr/>
            </p:nvGrpSpPr>
            <p:grpSpPr>
              <a:xfrm>
                <a:off x="137346" y="1667674"/>
                <a:ext cx="2238825" cy="919801"/>
                <a:chOff x="140268" y="457049"/>
                <a:chExt cx="2238825" cy="919801"/>
              </a:xfrm>
            </p:grpSpPr>
            <p:cxnSp>
              <p:nvCxnSpPr>
                <p:cNvPr id="95" name="直接连接符 94">
                  <a:extLst>
                    <a:ext uri="{FF2B5EF4-FFF2-40B4-BE49-F238E27FC236}">
                      <a16:creationId xmlns:a16="http://schemas.microsoft.com/office/drawing/2014/main" id="{BC7B1667-B016-486B-A990-D36CA370DC63}"/>
                    </a:ext>
                  </a:extLst>
                </p:cNvPr>
                <p:cNvCxnSpPr>
                  <a:cxnSpLocks/>
                  <a:stCxn id="99" idx="7"/>
                  <a:endCxn id="96" idx="3"/>
                </p:cNvCxnSpPr>
                <p:nvPr/>
              </p:nvCxnSpPr>
              <p:spPr>
                <a:xfrm flipV="1">
                  <a:off x="336541" y="653322"/>
                  <a:ext cx="369221" cy="237823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6" name="椭圆 95">
                  <a:extLst>
                    <a:ext uri="{FF2B5EF4-FFF2-40B4-BE49-F238E27FC236}">
                      <a16:creationId xmlns:a16="http://schemas.microsoft.com/office/drawing/2014/main" id="{ADA20BE4-43DC-4483-A9F0-809FA27A265A}"/>
                    </a:ext>
                  </a:extLst>
                </p:cNvPr>
                <p:cNvSpPr/>
                <p:nvPr/>
              </p:nvSpPr>
              <p:spPr>
                <a:xfrm>
                  <a:off x="672087" y="457049"/>
                  <a:ext cx="229948" cy="229948"/>
                </a:xfrm>
                <a:prstGeom prst="ellipse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97" name="椭圆 96">
                  <a:extLst>
                    <a:ext uri="{FF2B5EF4-FFF2-40B4-BE49-F238E27FC236}">
                      <a16:creationId xmlns:a16="http://schemas.microsoft.com/office/drawing/2014/main" id="{5962CC04-7B2E-4FC3-84E7-4A172DBDF89B}"/>
                    </a:ext>
                  </a:extLst>
                </p:cNvPr>
                <p:cNvSpPr/>
                <p:nvPr/>
              </p:nvSpPr>
              <p:spPr>
                <a:xfrm>
                  <a:off x="1564430" y="1146902"/>
                  <a:ext cx="229948" cy="229948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98" name="直接连接符 97">
                  <a:extLst>
                    <a:ext uri="{FF2B5EF4-FFF2-40B4-BE49-F238E27FC236}">
                      <a16:creationId xmlns:a16="http://schemas.microsoft.com/office/drawing/2014/main" id="{104BF6B2-C3BF-41A3-B30B-92F61430D3B4}"/>
                    </a:ext>
                  </a:extLst>
                </p:cNvPr>
                <p:cNvCxnSpPr>
                  <a:cxnSpLocks/>
                  <a:stCxn id="97" idx="7"/>
                  <a:endCxn id="101" idx="3"/>
                </p:cNvCxnSpPr>
                <p:nvPr/>
              </p:nvCxnSpPr>
              <p:spPr>
                <a:xfrm flipV="1">
                  <a:off x="1760703" y="883270"/>
                  <a:ext cx="422117" cy="297307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9" name="椭圆 98">
                  <a:extLst>
                    <a:ext uri="{FF2B5EF4-FFF2-40B4-BE49-F238E27FC236}">
                      <a16:creationId xmlns:a16="http://schemas.microsoft.com/office/drawing/2014/main" id="{545D06EB-C105-46C3-B8E1-717691A30241}"/>
                    </a:ext>
                  </a:extLst>
                </p:cNvPr>
                <p:cNvSpPr/>
                <p:nvPr/>
              </p:nvSpPr>
              <p:spPr>
                <a:xfrm>
                  <a:off x="140268" y="857470"/>
                  <a:ext cx="229948" cy="229948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28575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100" name="直接连接符 99">
                  <a:extLst>
                    <a:ext uri="{FF2B5EF4-FFF2-40B4-BE49-F238E27FC236}">
                      <a16:creationId xmlns:a16="http://schemas.microsoft.com/office/drawing/2014/main" id="{EDF23D05-4281-432C-AC30-FEA906DB4D4C}"/>
                    </a:ext>
                  </a:extLst>
                </p:cNvPr>
                <p:cNvCxnSpPr>
                  <a:cxnSpLocks/>
                  <a:stCxn id="96" idx="5"/>
                  <a:endCxn id="97" idx="1"/>
                </p:cNvCxnSpPr>
                <p:nvPr/>
              </p:nvCxnSpPr>
              <p:spPr>
                <a:xfrm>
                  <a:off x="868360" y="653322"/>
                  <a:ext cx="729745" cy="527255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1" name="椭圆 100">
                  <a:extLst>
                    <a:ext uri="{FF2B5EF4-FFF2-40B4-BE49-F238E27FC236}">
                      <a16:creationId xmlns:a16="http://schemas.microsoft.com/office/drawing/2014/main" id="{1E2F48AF-6329-4511-A1E7-34B5937CBE10}"/>
                    </a:ext>
                  </a:extLst>
                </p:cNvPr>
                <p:cNvSpPr/>
                <p:nvPr/>
              </p:nvSpPr>
              <p:spPr>
                <a:xfrm>
                  <a:off x="2149145" y="686997"/>
                  <a:ext cx="229948" cy="229948"/>
                </a:xfrm>
                <a:prstGeom prst="ellipse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 w="2857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77" name="组合 76">
                <a:extLst>
                  <a:ext uri="{FF2B5EF4-FFF2-40B4-BE49-F238E27FC236}">
                    <a16:creationId xmlns:a16="http://schemas.microsoft.com/office/drawing/2014/main" id="{4B77F7F1-D3B1-4F6C-B531-E10F1D306C83}"/>
                  </a:ext>
                </a:extLst>
              </p:cNvPr>
              <p:cNvGrpSpPr/>
              <p:nvPr/>
            </p:nvGrpSpPr>
            <p:grpSpPr>
              <a:xfrm>
                <a:off x="139727" y="2350668"/>
                <a:ext cx="2238825" cy="1034775"/>
                <a:chOff x="140268" y="457049"/>
                <a:chExt cx="2238825" cy="1034775"/>
              </a:xfrm>
            </p:grpSpPr>
            <p:sp>
              <p:nvSpPr>
                <p:cNvPr id="86" name="椭圆 85">
                  <a:extLst>
                    <a:ext uri="{FF2B5EF4-FFF2-40B4-BE49-F238E27FC236}">
                      <a16:creationId xmlns:a16="http://schemas.microsoft.com/office/drawing/2014/main" id="{3FC7DDB8-539A-4FE2-A6E7-4E7209DE93A2}"/>
                    </a:ext>
                  </a:extLst>
                </p:cNvPr>
                <p:cNvSpPr/>
                <p:nvPr/>
              </p:nvSpPr>
              <p:spPr>
                <a:xfrm>
                  <a:off x="753386" y="1261876"/>
                  <a:ext cx="229948" cy="229948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87" name="直接连接符 86">
                  <a:extLst>
                    <a:ext uri="{FF2B5EF4-FFF2-40B4-BE49-F238E27FC236}">
                      <a16:creationId xmlns:a16="http://schemas.microsoft.com/office/drawing/2014/main" id="{FD0399C8-BD35-418B-A931-5CEF641770AD}"/>
                    </a:ext>
                  </a:extLst>
                </p:cNvPr>
                <p:cNvCxnSpPr>
                  <a:cxnSpLocks/>
                  <a:stCxn id="90" idx="4"/>
                  <a:endCxn id="86" idx="0"/>
                </p:cNvCxnSpPr>
                <p:nvPr/>
              </p:nvCxnSpPr>
              <p:spPr>
                <a:xfrm>
                  <a:off x="787061" y="686997"/>
                  <a:ext cx="81299" cy="574879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直接连接符 87">
                  <a:extLst>
                    <a:ext uri="{FF2B5EF4-FFF2-40B4-BE49-F238E27FC236}">
                      <a16:creationId xmlns:a16="http://schemas.microsoft.com/office/drawing/2014/main" id="{0FD3FB35-7563-4341-A089-058460341047}"/>
                    </a:ext>
                  </a:extLst>
                </p:cNvPr>
                <p:cNvCxnSpPr>
                  <a:cxnSpLocks/>
                  <a:stCxn id="93" idx="7"/>
                  <a:endCxn id="90" idx="3"/>
                </p:cNvCxnSpPr>
                <p:nvPr/>
              </p:nvCxnSpPr>
              <p:spPr>
                <a:xfrm flipV="1">
                  <a:off x="336541" y="653322"/>
                  <a:ext cx="369221" cy="237823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" name="直接连接符 88">
                  <a:extLst>
                    <a:ext uri="{FF2B5EF4-FFF2-40B4-BE49-F238E27FC236}">
                      <a16:creationId xmlns:a16="http://schemas.microsoft.com/office/drawing/2014/main" id="{CA011B8A-209B-47C2-99DC-771F706DA952}"/>
                    </a:ext>
                  </a:extLst>
                </p:cNvPr>
                <p:cNvCxnSpPr>
                  <a:cxnSpLocks/>
                  <a:stCxn id="86" idx="6"/>
                  <a:endCxn id="91" idx="2"/>
                </p:cNvCxnSpPr>
                <p:nvPr/>
              </p:nvCxnSpPr>
              <p:spPr>
                <a:xfrm flipV="1">
                  <a:off x="983334" y="1261876"/>
                  <a:ext cx="581096" cy="114974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0" name="椭圆 89">
                  <a:extLst>
                    <a:ext uri="{FF2B5EF4-FFF2-40B4-BE49-F238E27FC236}">
                      <a16:creationId xmlns:a16="http://schemas.microsoft.com/office/drawing/2014/main" id="{E8220E7B-FA8B-4EDA-949D-E3839A5C21E3}"/>
                    </a:ext>
                  </a:extLst>
                </p:cNvPr>
                <p:cNvSpPr/>
                <p:nvPr/>
              </p:nvSpPr>
              <p:spPr>
                <a:xfrm>
                  <a:off x="672087" y="457049"/>
                  <a:ext cx="229948" cy="229948"/>
                </a:xfrm>
                <a:prstGeom prst="ellipse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91" name="椭圆 90">
                  <a:extLst>
                    <a:ext uri="{FF2B5EF4-FFF2-40B4-BE49-F238E27FC236}">
                      <a16:creationId xmlns:a16="http://schemas.microsoft.com/office/drawing/2014/main" id="{1A0566CC-4F52-46C9-88CA-E4A09F9CED69}"/>
                    </a:ext>
                  </a:extLst>
                </p:cNvPr>
                <p:cNvSpPr/>
                <p:nvPr/>
              </p:nvSpPr>
              <p:spPr>
                <a:xfrm>
                  <a:off x="1564430" y="1146902"/>
                  <a:ext cx="229948" cy="229948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92" name="直接连接符 91">
                  <a:extLst>
                    <a:ext uri="{FF2B5EF4-FFF2-40B4-BE49-F238E27FC236}">
                      <a16:creationId xmlns:a16="http://schemas.microsoft.com/office/drawing/2014/main" id="{437F9CEF-2B8B-444D-BF96-355C175DDDAA}"/>
                    </a:ext>
                  </a:extLst>
                </p:cNvPr>
                <p:cNvCxnSpPr>
                  <a:cxnSpLocks/>
                  <a:stCxn id="91" idx="7"/>
                  <a:endCxn id="94" idx="3"/>
                </p:cNvCxnSpPr>
                <p:nvPr/>
              </p:nvCxnSpPr>
              <p:spPr>
                <a:xfrm flipV="1">
                  <a:off x="1760703" y="883270"/>
                  <a:ext cx="422117" cy="297307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3" name="椭圆 92">
                  <a:extLst>
                    <a:ext uri="{FF2B5EF4-FFF2-40B4-BE49-F238E27FC236}">
                      <a16:creationId xmlns:a16="http://schemas.microsoft.com/office/drawing/2014/main" id="{1977402F-1F9B-42A0-87FA-0A041C6D0D12}"/>
                    </a:ext>
                  </a:extLst>
                </p:cNvPr>
                <p:cNvSpPr/>
                <p:nvPr/>
              </p:nvSpPr>
              <p:spPr>
                <a:xfrm>
                  <a:off x="140268" y="857470"/>
                  <a:ext cx="229948" cy="229948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28575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94" name="椭圆 93">
                  <a:extLst>
                    <a:ext uri="{FF2B5EF4-FFF2-40B4-BE49-F238E27FC236}">
                      <a16:creationId xmlns:a16="http://schemas.microsoft.com/office/drawing/2014/main" id="{04CD2124-CAC0-4B82-A5C2-BDD7420201D7}"/>
                    </a:ext>
                  </a:extLst>
                </p:cNvPr>
                <p:cNvSpPr/>
                <p:nvPr/>
              </p:nvSpPr>
              <p:spPr>
                <a:xfrm>
                  <a:off x="2149145" y="686997"/>
                  <a:ext cx="229948" cy="229948"/>
                </a:xfrm>
                <a:prstGeom prst="ellipse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 w="2857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78" name="组合 77">
                <a:extLst>
                  <a:ext uri="{FF2B5EF4-FFF2-40B4-BE49-F238E27FC236}">
                    <a16:creationId xmlns:a16="http://schemas.microsoft.com/office/drawing/2014/main" id="{52EE1953-EB2A-414E-93DE-AE2F89D74A80}"/>
                  </a:ext>
                </a:extLst>
              </p:cNvPr>
              <p:cNvGrpSpPr/>
              <p:nvPr/>
            </p:nvGrpSpPr>
            <p:grpSpPr>
              <a:xfrm>
                <a:off x="137346" y="3289723"/>
                <a:ext cx="2238825" cy="804827"/>
                <a:chOff x="140268" y="686997"/>
                <a:chExt cx="2238825" cy="804827"/>
              </a:xfrm>
            </p:grpSpPr>
            <p:sp>
              <p:nvSpPr>
                <p:cNvPr id="79" name="椭圆 78">
                  <a:extLst>
                    <a:ext uri="{FF2B5EF4-FFF2-40B4-BE49-F238E27FC236}">
                      <a16:creationId xmlns:a16="http://schemas.microsoft.com/office/drawing/2014/main" id="{56E0917A-2112-4809-B3F7-0BCB55548A82}"/>
                    </a:ext>
                  </a:extLst>
                </p:cNvPr>
                <p:cNvSpPr/>
                <p:nvPr/>
              </p:nvSpPr>
              <p:spPr>
                <a:xfrm>
                  <a:off x="753386" y="1261876"/>
                  <a:ext cx="229948" cy="229948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80" name="直接连接符 79">
                  <a:extLst>
                    <a:ext uri="{FF2B5EF4-FFF2-40B4-BE49-F238E27FC236}">
                      <a16:creationId xmlns:a16="http://schemas.microsoft.com/office/drawing/2014/main" id="{F39203FC-4060-401D-AAA8-4E82BAD07BEE}"/>
                    </a:ext>
                  </a:extLst>
                </p:cNvPr>
                <p:cNvCxnSpPr>
                  <a:cxnSpLocks/>
                  <a:stCxn id="79" idx="6"/>
                  <a:endCxn id="82" idx="2"/>
                </p:cNvCxnSpPr>
                <p:nvPr/>
              </p:nvCxnSpPr>
              <p:spPr>
                <a:xfrm flipV="1">
                  <a:off x="983334" y="1261876"/>
                  <a:ext cx="581096" cy="114974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直接连接符 80">
                  <a:extLst>
                    <a:ext uri="{FF2B5EF4-FFF2-40B4-BE49-F238E27FC236}">
                      <a16:creationId xmlns:a16="http://schemas.microsoft.com/office/drawing/2014/main" id="{2F670873-219F-42D6-B738-A37859B30748}"/>
                    </a:ext>
                  </a:extLst>
                </p:cNvPr>
                <p:cNvCxnSpPr>
                  <a:cxnSpLocks/>
                  <a:stCxn id="84" idx="5"/>
                  <a:endCxn id="79" idx="2"/>
                </p:cNvCxnSpPr>
                <p:nvPr/>
              </p:nvCxnSpPr>
              <p:spPr>
                <a:xfrm>
                  <a:off x="336541" y="1053743"/>
                  <a:ext cx="416845" cy="323107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2" name="椭圆 81">
                  <a:extLst>
                    <a:ext uri="{FF2B5EF4-FFF2-40B4-BE49-F238E27FC236}">
                      <a16:creationId xmlns:a16="http://schemas.microsoft.com/office/drawing/2014/main" id="{9D090805-EFF8-405D-80FA-22D8FC70E9C1}"/>
                    </a:ext>
                  </a:extLst>
                </p:cNvPr>
                <p:cNvSpPr/>
                <p:nvPr/>
              </p:nvSpPr>
              <p:spPr>
                <a:xfrm>
                  <a:off x="1564430" y="1146902"/>
                  <a:ext cx="229948" cy="229948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83" name="直接连接符 82">
                  <a:extLst>
                    <a:ext uri="{FF2B5EF4-FFF2-40B4-BE49-F238E27FC236}">
                      <a16:creationId xmlns:a16="http://schemas.microsoft.com/office/drawing/2014/main" id="{C91D0C2C-AF25-41C7-9BCD-4F932909532D}"/>
                    </a:ext>
                  </a:extLst>
                </p:cNvPr>
                <p:cNvCxnSpPr>
                  <a:cxnSpLocks/>
                  <a:stCxn id="82" idx="7"/>
                  <a:endCxn id="85" idx="3"/>
                </p:cNvCxnSpPr>
                <p:nvPr/>
              </p:nvCxnSpPr>
              <p:spPr>
                <a:xfrm flipV="1">
                  <a:off x="1760703" y="883270"/>
                  <a:ext cx="422117" cy="297307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4" name="椭圆 83">
                  <a:extLst>
                    <a:ext uri="{FF2B5EF4-FFF2-40B4-BE49-F238E27FC236}">
                      <a16:creationId xmlns:a16="http://schemas.microsoft.com/office/drawing/2014/main" id="{2AB261D5-87CB-475E-9DA9-0B3BAC67B99E}"/>
                    </a:ext>
                  </a:extLst>
                </p:cNvPr>
                <p:cNvSpPr/>
                <p:nvPr/>
              </p:nvSpPr>
              <p:spPr>
                <a:xfrm>
                  <a:off x="140268" y="857470"/>
                  <a:ext cx="229948" cy="229948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28575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85" name="椭圆 84">
                  <a:extLst>
                    <a:ext uri="{FF2B5EF4-FFF2-40B4-BE49-F238E27FC236}">
                      <a16:creationId xmlns:a16="http://schemas.microsoft.com/office/drawing/2014/main" id="{C6DFB0B9-C229-4175-8397-8A8D66133299}"/>
                    </a:ext>
                  </a:extLst>
                </p:cNvPr>
                <p:cNvSpPr/>
                <p:nvPr/>
              </p:nvSpPr>
              <p:spPr>
                <a:xfrm>
                  <a:off x="2149145" y="686997"/>
                  <a:ext cx="229948" cy="229948"/>
                </a:xfrm>
                <a:prstGeom prst="ellipse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 w="2857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sp>
          <p:nvSpPr>
            <p:cNvPr id="71" name="左大括号 70">
              <a:extLst>
                <a:ext uri="{FF2B5EF4-FFF2-40B4-BE49-F238E27FC236}">
                  <a16:creationId xmlns:a16="http://schemas.microsoft.com/office/drawing/2014/main" id="{9CA61AC7-0E3B-433B-BED4-EABCA79AC84E}"/>
                </a:ext>
              </a:extLst>
            </p:cNvPr>
            <p:cNvSpPr/>
            <p:nvPr/>
          </p:nvSpPr>
          <p:spPr>
            <a:xfrm>
              <a:off x="7257298" y="2255426"/>
              <a:ext cx="279902" cy="3702923"/>
            </a:xfrm>
            <a:prstGeom prst="leftBrace">
              <a:avLst>
                <a:gd name="adj1" fmla="val 43830"/>
                <a:gd name="adj2" fmla="val 50000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文本框 71">
                  <a:extLst>
                    <a:ext uri="{FF2B5EF4-FFF2-40B4-BE49-F238E27FC236}">
                      <a16:creationId xmlns:a16="http://schemas.microsoft.com/office/drawing/2014/main" id="{CCAA21FB-FE0C-4C93-A712-F5E8B6E4877F}"/>
                    </a:ext>
                  </a:extLst>
                </p:cNvPr>
                <p:cNvSpPr txBox="1"/>
                <p:nvPr/>
              </p:nvSpPr>
              <p:spPr>
                <a:xfrm>
                  <a:off x="6500387" y="3878041"/>
                  <a:ext cx="597977" cy="4677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⊕</m:t>
                        </m:r>
                      </m:oMath>
                    </m:oMathPara>
                  </a14:m>
                  <a:endParaRPr lang="zh-CN" altLang="en-US" sz="2400" dirty="0">
                    <a:ea typeface="楷体" panose="02010609060101010101" pitchFamily="49" charset="-122"/>
                  </a:endParaRPr>
                </a:p>
              </p:txBody>
            </p:sp>
          </mc:Choice>
          <mc:Fallback xmlns="">
            <p:sp>
              <p:nvSpPr>
                <p:cNvPr id="72" name="文本框 71">
                  <a:extLst>
                    <a:ext uri="{FF2B5EF4-FFF2-40B4-BE49-F238E27FC236}">
                      <a16:creationId xmlns:a16="http://schemas.microsoft.com/office/drawing/2014/main" id="{CCAA21FB-FE0C-4C93-A712-F5E8B6E4877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00387" y="3878041"/>
                  <a:ext cx="597977" cy="467760"/>
                </a:xfrm>
                <a:prstGeom prst="rect">
                  <a:avLst/>
                </a:prstGeom>
                <a:blipFill>
                  <a:blip r:embed="rId3"/>
                  <a:stretch>
                    <a:fillRect l="-4124" b="-10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文本框 72">
                  <a:extLst>
                    <a:ext uri="{FF2B5EF4-FFF2-40B4-BE49-F238E27FC236}">
                      <a16:creationId xmlns:a16="http://schemas.microsoft.com/office/drawing/2014/main" id="{5DE7371E-0C3B-435F-84A8-D387A4A3D353}"/>
                    </a:ext>
                  </a:extLst>
                </p:cNvPr>
                <p:cNvSpPr txBox="1"/>
                <p:nvPr/>
              </p:nvSpPr>
              <p:spPr>
                <a:xfrm>
                  <a:off x="7286449" y="1572965"/>
                  <a:ext cx="3154656" cy="4677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⊗</m:t>
                        </m:r>
                      </m:oMath>
                    </m:oMathPara>
                  </a14:m>
                  <a:endParaRPr lang="zh-CN" altLang="en-US" sz="2400" dirty="0">
                    <a:ea typeface="楷体" panose="02010609060101010101" pitchFamily="49" charset="-122"/>
                  </a:endParaRPr>
                </a:p>
              </p:txBody>
            </p:sp>
          </mc:Choice>
          <mc:Fallback xmlns="">
            <p:sp>
              <p:nvSpPr>
                <p:cNvPr id="73" name="文本框 72">
                  <a:extLst>
                    <a:ext uri="{FF2B5EF4-FFF2-40B4-BE49-F238E27FC236}">
                      <a16:creationId xmlns:a16="http://schemas.microsoft.com/office/drawing/2014/main" id="{5DE7371E-0C3B-435F-84A8-D387A4A3D35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86449" y="1572965"/>
                  <a:ext cx="3154656" cy="467760"/>
                </a:xfrm>
                <a:prstGeom prst="rect">
                  <a:avLst/>
                </a:prstGeom>
                <a:blipFill>
                  <a:blip r:embed="rId4"/>
                  <a:stretch>
                    <a:fillRect b="-921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8" name="组合 117">
            <a:extLst>
              <a:ext uri="{FF2B5EF4-FFF2-40B4-BE49-F238E27FC236}">
                <a16:creationId xmlns:a16="http://schemas.microsoft.com/office/drawing/2014/main" id="{499B106D-F51D-40A8-9E85-E21C01AE03DE}"/>
              </a:ext>
            </a:extLst>
          </p:cNvPr>
          <p:cNvGrpSpPr/>
          <p:nvPr/>
        </p:nvGrpSpPr>
        <p:grpSpPr>
          <a:xfrm>
            <a:off x="6887270" y="3103477"/>
            <a:ext cx="3054524" cy="1568651"/>
            <a:chOff x="918188" y="3198903"/>
            <a:chExt cx="3054529" cy="1568647"/>
          </a:xfrm>
        </p:grpSpPr>
        <p:sp>
          <p:nvSpPr>
            <p:cNvPr id="119" name="椭圆 118">
              <a:extLst>
                <a:ext uri="{FF2B5EF4-FFF2-40B4-BE49-F238E27FC236}">
                  <a16:creationId xmlns:a16="http://schemas.microsoft.com/office/drawing/2014/main" id="{4C40B565-D4FD-4616-A5DA-D8A36B70EBB6}"/>
                </a:ext>
              </a:extLst>
            </p:cNvPr>
            <p:cNvSpPr/>
            <p:nvPr/>
          </p:nvSpPr>
          <p:spPr>
            <a:xfrm>
              <a:off x="1754692" y="4453823"/>
              <a:ext cx="313728" cy="313727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20" name="直接连接符 119">
              <a:extLst>
                <a:ext uri="{FF2B5EF4-FFF2-40B4-BE49-F238E27FC236}">
                  <a16:creationId xmlns:a16="http://schemas.microsoft.com/office/drawing/2014/main" id="{0B1CAE51-C69A-4769-95C8-962054DD75F3}"/>
                </a:ext>
              </a:extLst>
            </p:cNvPr>
            <p:cNvCxnSpPr>
              <a:cxnSpLocks/>
              <a:stCxn id="126" idx="4"/>
              <a:endCxn id="119" idx="0"/>
            </p:cNvCxnSpPr>
            <p:nvPr/>
          </p:nvCxnSpPr>
          <p:spPr>
            <a:xfrm>
              <a:off x="1800636" y="3669492"/>
              <a:ext cx="110920" cy="784331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椭圆 120">
              <a:extLst>
                <a:ext uri="{FF2B5EF4-FFF2-40B4-BE49-F238E27FC236}">
                  <a16:creationId xmlns:a16="http://schemas.microsoft.com/office/drawing/2014/main" id="{068AE7D1-3184-407D-BCAA-2704EFE6C92B}"/>
                </a:ext>
              </a:extLst>
            </p:cNvPr>
            <p:cNvSpPr/>
            <p:nvPr/>
          </p:nvSpPr>
          <p:spPr>
            <a:xfrm>
              <a:off x="2861235" y="3198903"/>
              <a:ext cx="313728" cy="313727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22" name="直接连接符 121">
              <a:extLst>
                <a:ext uri="{FF2B5EF4-FFF2-40B4-BE49-F238E27FC236}">
                  <a16:creationId xmlns:a16="http://schemas.microsoft.com/office/drawing/2014/main" id="{3E4C8014-CF85-40B4-97DC-C4043091DCD3}"/>
                </a:ext>
              </a:extLst>
            </p:cNvPr>
            <p:cNvCxnSpPr>
              <a:cxnSpLocks/>
              <a:stCxn id="130" idx="7"/>
              <a:endCxn id="126" idx="3"/>
            </p:cNvCxnSpPr>
            <p:nvPr/>
          </p:nvCxnSpPr>
          <p:spPr>
            <a:xfrm flipV="1">
              <a:off x="1185973" y="3623549"/>
              <a:ext cx="503745" cy="324471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直接连接符 122">
              <a:extLst>
                <a:ext uri="{FF2B5EF4-FFF2-40B4-BE49-F238E27FC236}">
                  <a16:creationId xmlns:a16="http://schemas.microsoft.com/office/drawing/2014/main" id="{D7A93CAB-3122-4C48-AFDC-39CE15D5A229}"/>
                </a:ext>
              </a:extLst>
            </p:cNvPr>
            <p:cNvCxnSpPr>
              <a:cxnSpLocks/>
              <a:stCxn id="119" idx="6"/>
              <a:endCxn id="133" idx="2"/>
            </p:cNvCxnSpPr>
            <p:nvPr/>
          </p:nvCxnSpPr>
          <p:spPr>
            <a:xfrm flipV="1">
              <a:off x="2068421" y="4453824"/>
              <a:ext cx="792815" cy="156863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直接连接符 123">
              <a:extLst>
                <a:ext uri="{FF2B5EF4-FFF2-40B4-BE49-F238E27FC236}">
                  <a16:creationId xmlns:a16="http://schemas.microsoft.com/office/drawing/2014/main" id="{8CABAE30-E240-4D19-96FE-BA90176E16D7}"/>
                </a:ext>
              </a:extLst>
            </p:cNvPr>
            <p:cNvCxnSpPr>
              <a:cxnSpLocks/>
              <a:stCxn id="130" idx="5"/>
              <a:endCxn id="119" idx="2"/>
            </p:cNvCxnSpPr>
            <p:nvPr/>
          </p:nvCxnSpPr>
          <p:spPr>
            <a:xfrm>
              <a:off x="1185973" y="4169858"/>
              <a:ext cx="568720" cy="440827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直接连接符 124">
              <a:extLst>
                <a:ext uri="{FF2B5EF4-FFF2-40B4-BE49-F238E27FC236}">
                  <a16:creationId xmlns:a16="http://schemas.microsoft.com/office/drawing/2014/main" id="{75710011-59D1-44E2-8EDE-21FE8254879F}"/>
                </a:ext>
              </a:extLst>
            </p:cNvPr>
            <p:cNvCxnSpPr>
              <a:cxnSpLocks/>
              <a:stCxn id="126" idx="6"/>
              <a:endCxn id="121" idx="2"/>
            </p:cNvCxnSpPr>
            <p:nvPr/>
          </p:nvCxnSpPr>
          <p:spPr>
            <a:xfrm flipV="1">
              <a:off x="1957500" y="3355765"/>
              <a:ext cx="903735" cy="156863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6" name="椭圆 125">
              <a:extLst>
                <a:ext uri="{FF2B5EF4-FFF2-40B4-BE49-F238E27FC236}">
                  <a16:creationId xmlns:a16="http://schemas.microsoft.com/office/drawing/2014/main" id="{7D3445CE-A202-4DEA-8294-3A1D80780C2E}"/>
                </a:ext>
              </a:extLst>
            </p:cNvPr>
            <p:cNvSpPr/>
            <p:nvPr/>
          </p:nvSpPr>
          <p:spPr>
            <a:xfrm>
              <a:off x="1643772" y="3355765"/>
              <a:ext cx="313728" cy="313727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27" name="直接连接符 126">
              <a:extLst>
                <a:ext uri="{FF2B5EF4-FFF2-40B4-BE49-F238E27FC236}">
                  <a16:creationId xmlns:a16="http://schemas.microsoft.com/office/drawing/2014/main" id="{060786CA-09C9-4918-98BA-5FECDB8847ED}"/>
                </a:ext>
              </a:extLst>
            </p:cNvPr>
            <p:cNvCxnSpPr>
              <a:cxnSpLocks/>
              <a:stCxn id="133" idx="7"/>
              <a:endCxn id="132" idx="3"/>
            </p:cNvCxnSpPr>
            <p:nvPr/>
          </p:nvCxnSpPr>
          <p:spPr>
            <a:xfrm flipV="1">
              <a:off x="3129019" y="3937276"/>
              <a:ext cx="575912" cy="405628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直接连接符 127">
              <a:extLst>
                <a:ext uri="{FF2B5EF4-FFF2-40B4-BE49-F238E27FC236}">
                  <a16:creationId xmlns:a16="http://schemas.microsoft.com/office/drawing/2014/main" id="{F766AD8D-11D4-4B0B-90F2-66DE226E259A}"/>
                </a:ext>
              </a:extLst>
            </p:cNvPr>
            <p:cNvCxnSpPr>
              <a:cxnSpLocks/>
              <a:stCxn id="133" idx="0"/>
              <a:endCxn id="121" idx="4"/>
            </p:cNvCxnSpPr>
            <p:nvPr/>
          </p:nvCxnSpPr>
          <p:spPr>
            <a:xfrm flipV="1">
              <a:off x="3018100" y="3512630"/>
              <a:ext cx="0" cy="784331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直接连接符 128">
              <a:extLst>
                <a:ext uri="{FF2B5EF4-FFF2-40B4-BE49-F238E27FC236}">
                  <a16:creationId xmlns:a16="http://schemas.microsoft.com/office/drawing/2014/main" id="{05519DB0-0BF3-4879-9B2B-E4C80A4FE967}"/>
                </a:ext>
              </a:extLst>
            </p:cNvPr>
            <p:cNvCxnSpPr>
              <a:cxnSpLocks/>
              <a:stCxn id="121" idx="6"/>
              <a:endCxn id="132" idx="1"/>
            </p:cNvCxnSpPr>
            <p:nvPr/>
          </p:nvCxnSpPr>
          <p:spPr>
            <a:xfrm>
              <a:off x="3174964" y="3355765"/>
              <a:ext cx="529969" cy="359671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0" name="椭圆 129">
              <a:extLst>
                <a:ext uri="{FF2B5EF4-FFF2-40B4-BE49-F238E27FC236}">
                  <a16:creationId xmlns:a16="http://schemas.microsoft.com/office/drawing/2014/main" id="{C0C85557-CD2A-497D-A8B2-8E229AEDD6F6}"/>
                </a:ext>
              </a:extLst>
            </p:cNvPr>
            <p:cNvSpPr/>
            <p:nvPr/>
          </p:nvSpPr>
          <p:spPr>
            <a:xfrm>
              <a:off x="918188" y="3902077"/>
              <a:ext cx="313728" cy="313727"/>
            </a:xfrm>
            <a:prstGeom prst="ellipse">
              <a:avLst/>
            </a:prstGeom>
            <a:solidFill>
              <a:schemeClr val="accent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131" name="直接连接符 130">
              <a:extLst>
                <a:ext uri="{FF2B5EF4-FFF2-40B4-BE49-F238E27FC236}">
                  <a16:creationId xmlns:a16="http://schemas.microsoft.com/office/drawing/2014/main" id="{DE57FED3-59B6-4D2E-ACC8-C790D27F24C6}"/>
                </a:ext>
              </a:extLst>
            </p:cNvPr>
            <p:cNvCxnSpPr>
              <a:cxnSpLocks/>
              <a:stCxn id="126" idx="5"/>
              <a:endCxn id="133" idx="1"/>
            </p:cNvCxnSpPr>
            <p:nvPr/>
          </p:nvCxnSpPr>
          <p:spPr>
            <a:xfrm>
              <a:off x="1911556" y="3623550"/>
              <a:ext cx="995623" cy="719355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2" name="椭圆 131">
              <a:extLst>
                <a:ext uri="{FF2B5EF4-FFF2-40B4-BE49-F238E27FC236}">
                  <a16:creationId xmlns:a16="http://schemas.microsoft.com/office/drawing/2014/main" id="{4B131362-631E-4B3F-A30F-8AEA6AD7ABDC}"/>
                </a:ext>
              </a:extLst>
            </p:cNvPr>
            <p:cNvSpPr/>
            <p:nvPr/>
          </p:nvSpPr>
          <p:spPr>
            <a:xfrm>
              <a:off x="3658989" y="3669495"/>
              <a:ext cx="313728" cy="313727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3" name="椭圆 132">
              <a:extLst>
                <a:ext uri="{FF2B5EF4-FFF2-40B4-BE49-F238E27FC236}">
                  <a16:creationId xmlns:a16="http://schemas.microsoft.com/office/drawing/2014/main" id="{8F6A931D-BC71-4E10-BA44-C2B857F12ED7}"/>
                </a:ext>
              </a:extLst>
            </p:cNvPr>
            <p:cNvSpPr/>
            <p:nvPr/>
          </p:nvSpPr>
          <p:spPr>
            <a:xfrm>
              <a:off x="2861233" y="4296968"/>
              <a:ext cx="313728" cy="313727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4" name="文本框 133">
            <a:extLst>
              <a:ext uri="{FF2B5EF4-FFF2-40B4-BE49-F238E27FC236}">
                <a16:creationId xmlns:a16="http://schemas.microsoft.com/office/drawing/2014/main" id="{76FF6D4B-9AFA-42FB-99C9-A7EEA01E017D}"/>
              </a:ext>
            </a:extLst>
          </p:cNvPr>
          <p:cNvSpPr txBox="1"/>
          <p:nvPr/>
        </p:nvSpPr>
        <p:spPr>
          <a:xfrm>
            <a:off x="838200" y="6058261"/>
            <a:ext cx="108641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dirty="0" err="1">
                <a:solidFill>
                  <a:srgbClr val="222222"/>
                </a:solidFill>
                <a:effectLst/>
              </a:rPr>
              <a:t>Zhaocheng</a:t>
            </a:r>
            <a:r>
              <a:rPr lang="en-US" altLang="zh-CN" b="0" i="0" dirty="0">
                <a:solidFill>
                  <a:srgbClr val="222222"/>
                </a:solidFill>
                <a:effectLst/>
              </a:rPr>
              <a:t> Zhu, et al. Neural </a:t>
            </a:r>
            <a:r>
              <a:rPr lang="en-US" altLang="zh-CN" dirty="0">
                <a:solidFill>
                  <a:srgbClr val="222222"/>
                </a:solidFill>
              </a:rPr>
              <a:t>B</a:t>
            </a:r>
            <a:r>
              <a:rPr lang="en-US" altLang="zh-CN" b="0" i="0" dirty="0">
                <a:solidFill>
                  <a:srgbClr val="222222"/>
                </a:solidFill>
                <a:effectLst/>
              </a:rPr>
              <a:t>ellman-Ford </a:t>
            </a:r>
            <a:r>
              <a:rPr lang="en-US" altLang="zh-CN" dirty="0">
                <a:solidFill>
                  <a:srgbClr val="222222"/>
                </a:solidFill>
              </a:rPr>
              <a:t>N</a:t>
            </a:r>
            <a:r>
              <a:rPr lang="en-US" altLang="zh-CN" b="0" i="0" dirty="0">
                <a:solidFill>
                  <a:srgbClr val="222222"/>
                </a:solidFill>
                <a:effectLst/>
              </a:rPr>
              <a:t>etworks: A general graph neural network framework for link prediction. </a:t>
            </a:r>
            <a:r>
              <a:rPr lang="en-US" altLang="zh-CN" b="0" i="1" dirty="0" err="1">
                <a:solidFill>
                  <a:srgbClr val="222222"/>
                </a:solidFill>
                <a:effectLst/>
              </a:rPr>
              <a:t>NeurIPS</a:t>
            </a:r>
            <a:r>
              <a:rPr lang="en-US" altLang="zh-CN" dirty="0">
                <a:solidFill>
                  <a:srgbClr val="222222"/>
                </a:solidFill>
              </a:rPr>
              <a:t> 2021.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0216288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1FE1FF-F85F-4318-9B6B-E3C7E48FE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Dynamic Programming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2468ACB-0E05-4E0F-B036-276122DB89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grpSp>
        <p:nvGrpSpPr>
          <p:cNvPr id="69" name="组合 68">
            <a:extLst>
              <a:ext uri="{FF2B5EF4-FFF2-40B4-BE49-F238E27FC236}">
                <a16:creationId xmlns:a16="http://schemas.microsoft.com/office/drawing/2014/main" id="{93FA915D-2E35-4F99-AC17-939D053C2BCE}"/>
              </a:ext>
            </a:extLst>
          </p:cNvPr>
          <p:cNvGrpSpPr/>
          <p:nvPr/>
        </p:nvGrpSpPr>
        <p:grpSpPr>
          <a:xfrm>
            <a:off x="1958632" y="1700811"/>
            <a:ext cx="3889372" cy="4328241"/>
            <a:chOff x="6500387" y="1572965"/>
            <a:chExt cx="3940718" cy="4385384"/>
          </a:xfrm>
        </p:grpSpPr>
        <p:grpSp>
          <p:nvGrpSpPr>
            <p:cNvPr id="70" name="组合 69">
              <a:extLst>
                <a:ext uri="{FF2B5EF4-FFF2-40B4-BE49-F238E27FC236}">
                  <a16:creationId xmlns:a16="http://schemas.microsoft.com/office/drawing/2014/main" id="{124F6B66-985A-4235-BE70-B9E6DCCCF8B8}"/>
                </a:ext>
              </a:extLst>
            </p:cNvPr>
            <p:cNvGrpSpPr/>
            <p:nvPr/>
          </p:nvGrpSpPr>
          <p:grpSpPr>
            <a:xfrm>
              <a:off x="7864843" y="2216098"/>
              <a:ext cx="2140070" cy="3702923"/>
              <a:chOff x="137346" y="215696"/>
              <a:chExt cx="2241747" cy="3878854"/>
            </a:xfrm>
          </p:grpSpPr>
          <p:grpSp>
            <p:nvGrpSpPr>
              <p:cNvPr id="74" name="组合 73">
                <a:extLst>
                  <a:ext uri="{FF2B5EF4-FFF2-40B4-BE49-F238E27FC236}">
                    <a16:creationId xmlns:a16="http://schemas.microsoft.com/office/drawing/2014/main" id="{6CE07609-9D1B-4A05-9F82-CEECBAEC5CFC}"/>
                  </a:ext>
                </a:extLst>
              </p:cNvPr>
              <p:cNvGrpSpPr/>
              <p:nvPr/>
            </p:nvGrpSpPr>
            <p:grpSpPr>
              <a:xfrm>
                <a:off x="140268" y="215696"/>
                <a:ext cx="2238825" cy="745343"/>
                <a:chOff x="140268" y="342075"/>
                <a:chExt cx="2238825" cy="745343"/>
              </a:xfrm>
            </p:grpSpPr>
            <p:sp>
              <p:nvSpPr>
                <p:cNvPr id="111" name="椭圆 110">
                  <a:extLst>
                    <a:ext uri="{FF2B5EF4-FFF2-40B4-BE49-F238E27FC236}">
                      <a16:creationId xmlns:a16="http://schemas.microsoft.com/office/drawing/2014/main" id="{BBEE7BB2-EBB1-46AC-AECF-622179B22DAC}"/>
                    </a:ext>
                  </a:extLst>
                </p:cNvPr>
                <p:cNvSpPr/>
                <p:nvPr/>
              </p:nvSpPr>
              <p:spPr>
                <a:xfrm>
                  <a:off x="1564430" y="342075"/>
                  <a:ext cx="229948" cy="229948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112" name="直接连接符 111">
                  <a:extLst>
                    <a:ext uri="{FF2B5EF4-FFF2-40B4-BE49-F238E27FC236}">
                      <a16:creationId xmlns:a16="http://schemas.microsoft.com/office/drawing/2014/main" id="{6A241AB5-8208-4438-85E7-6A3722A51547}"/>
                    </a:ext>
                  </a:extLst>
                </p:cNvPr>
                <p:cNvCxnSpPr>
                  <a:cxnSpLocks/>
                  <a:stCxn id="116" idx="7"/>
                  <a:endCxn id="114" idx="3"/>
                </p:cNvCxnSpPr>
                <p:nvPr/>
              </p:nvCxnSpPr>
              <p:spPr>
                <a:xfrm flipV="1">
                  <a:off x="336541" y="653322"/>
                  <a:ext cx="369221" cy="237823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3" name="直接连接符 112">
                  <a:extLst>
                    <a:ext uri="{FF2B5EF4-FFF2-40B4-BE49-F238E27FC236}">
                      <a16:creationId xmlns:a16="http://schemas.microsoft.com/office/drawing/2014/main" id="{D81D13E1-8A15-4785-8CBB-C7436DA4DBBE}"/>
                    </a:ext>
                  </a:extLst>
                </p:cNvPr>
                <p:cNvCxnSpPr>
                  <a:cxnSpLocks/>
                  <a:stCxn id="114" idx="6"/>
                  <a:endCxn id="111" idx="2"/>
                </p:cNvCxnSpPr>
                <p:nvPr/>
              </p:nvCxnSpPr>
              <p:spPr>
                <a:xfrm flipV="1">
                  <a:off x="902035" y="457049"/>
                  <a:ext cx="662395" cy="114974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4" name="椭圆 113">
                  <a:extLst>
                    <a:ext uri="{FF2B5EF4-FFF2-40B4-BE49-F238E27FC236}">
                      <a16:creationId xmlns:a16="http://schemas.microsoft.com/office/drawing/2014/main" id="{20C9A6DE-C962-4A89-96CA-74D94666A1FB}"/>
                    </a:ext>
                  </a:extLst>
                </p:cNvPr>
                <p:cNvSpPr/>
                <p:nvPr/>
              </p:nvSpPr>
              <p:spPr>
                <a:xfrm>
                  <a:off x="672087" y="457049"/>
                  <a:ext cx="229948" cy="229948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115" name="直接连接符 114">
                  <a:extLst>
                    <a:ext uri="{FF2B5EF4-FFF2-40B4-BE49-F238E27FC236}">
                      <a16:creationId xmlns:a16="http://schemas.microsoft.com/office/drawing/2014/main" id="{7D35AE8D-A91B-4017-B235-7CF1380CFA98}"/>
                    </a:ext>
                  </a:extLst>
                </p:cNvPr>
                <p:cNvCxnSpPr>
                  <a:cxnSpLocks/>
                  <a:stCxn id="111" idx="6"/>
                  <a:endCxn id="117" idx="1"/>
                </p:cNvCxnSpPr>
                <p:nvPr/>
              </p:nvCxnSpPr>
              <p:spPr>
                <a:xfrm>
                  <a:off x="1794378" y="457049"/>
                  <a:ext cx="388442" cy="263623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6" name="椭圆 115">
                  <a:extLst>
                    <a:ext uri="{FF2B5EF4-FFF2-40B4-BE49-F238E27FC236}">
                      <a16:creationId xmlns:a16="http://schemas.microsoft.com/office/drawing/2014/main" id="{D94C184E-796A-4804-AEE8-FC02170F4FBC}"/>
                    </a:ext>
                  </a:extLst>
                </p:cNvPr>
                <p:cNvSpPr/>
                <p:nvPr/>
              </p:nvSpPr>
              <p:spPr>
                <a:xfrm>
                  <a:off x="140268" y="857470"/>
                  <a:ext cx="229948" cy="229948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28575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17" name="椭圆 116">
                  <a:extLst>
                    <a:ext uri="{FF2B5EF4-FFF2-40B4-BE49-F238E27FC236}">
                      <a16:creationId xmlns:a16="http://schemas.microsoft.com/office/drawing/2014/main" id="{197334CE-FC62-4341-9FF3-6D5DEA1DCFFB}"/>
                    </a:ext>
                  </a:extLst>
                </p:cNvPr>
                <p:cNvSpPr/>
                <p:nvPr/>
              </p:nvSpPr>
              <p:spPr>
                <a:xfrm>
                  <a:off x="2149145" y="686997"/>
                  <a:ext cx="229948" cy="229948"/>
                </a:xfrm>
                <a:prstGeom prst="ellipse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75" name="组合 74">
                <a:extLst>
                  <a:ext uri="{FF2B5EF4-FFF2-40B4-BE49-F238E27FC236}">
                    <a16:creationId xmlns:a16="http://schemas.microsoft.com/office/drawing/2014/main" id="{2B293554-0D8A-4422-BF3C-3DA79AEF54C8}"/>
                  </a:ext>
                </a:extLst>
              </p:cNvPr>
              <p:cNvGrpSpPr/>
              <p:nvPr/>
            </p:nvGrpSpPr>
            <p:grpSpPr>
              <a:xfrm>
                <a:off x="137346" y="906885"/>
                <a:ext cx="2238825" cy="1034775"/>
                <a:chOff x="140268" y="342075"/>
                <a:chExt cx="2238825" cy="1034775"/>
              </a:xfrm>
            </p:grpSpPr>
            <p:sp>
              <p:nvSpPr>
                <p:cNvPr id="102" name="椭圆 101">
                  <a:extLst>
                    <a:ext uri="{FF2B5EF4-FFF2-40B4-BE49-F238E27FC236}">
                      <a16:creationId xmlns:a16="http://schemas.microsoft.com/office/drawing/2014/main" id="{19F50252-A8BD-44CF-B136-E8F855DD846E}"/>
                    </a:ext>
                  </a:extLst>
                </p:cNvPr>
                <p:cNvSpPr/>
                <p:nvPr/>
              </p:nvSpPr>
              <p:spPr>
                <a:xfrm>
                  <a:off x="1564430" y="342075"/>
                  <a:ext cx="229948" cy="229948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103" name="直接连接符 102">
                  <a:extLst>
                    <a:ext uri="{FF2B5EF4-FFF2-40B4-BE49-F238E27FC236}">
                      <a16:creationId xmlns:a16="http://schemas.microsoft.com/office/drawing/2014/main" id="{16458819-C26A-42AA-96C0-D690A1C2A758}"/>
                    </a:ext>
                  </a:extLst>
                </p:cNvPr>
                <p:cNvCxnSpPr>
                  <a:cxnSpLocks/>
                  <a:stCxn id="108" idx="7"/>
                  <a:endCxn id="104" idx="3"/>
                </p:cNvCxnSpPr>
                <p:nvPr/>
              </p:nvCxnSpPr>
              <p:spPr>
                <a:xfrm flipV="1">
                  <a:off x="336541" y="653322"/>
                  <a:ext cx="369221" cy="237823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4" name="椭圆 103">
                  <a:extLst>
                    <a:ext uri="{FF2B5EF4-FFF2-40B4-BE49-F238E27FC236}">
                      <a16:creationId xmlns:a16="http://schemas.microsoft.com/office/drawing/2014/main" id="{305E9576-E7D0-4B41-AB3A-CE4F23FDD73C}"/>
                    </a:ext>
                  </a:extLst>
                </p:cNvPr>
                <p:cNvSpPr/>
                <p:nvPr/>
              </p:nvSpPr>
              <p:spPr>
                <a:xfrm>
                  <a:off x="672087" y="457049"/>
                  <a:ext cx="229948" cy="229948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05" name="椭圆 104">
                  <a:extLst>
                    <a:ext uri="{FF2B5EF4-FFF2-40B4-BE49-F238E27FC236}">
                      <a16:creationId xmlns:a16="http://schemas.microsoft.com/office/drawing/2014/main" id="{9840647C-3CC5-4B40-8C4E-05F40219AA86}"/>
                    </a:ext>
                  </a:extLst>
                </p:cNvPr>
                <p:cNvSpPr/>
                <p:nvPr/>
              </p:nvSpPr>
              <p:spPr>
                <a:xfrm>
                  <a:off x="1564430" y="1146902"/>
                  <a:ext cx="229948" cy="229948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106" name="直接连接符 105">
                  <a:extLst>
                    <a:ext uri="{FF2B5EF4-FFF2-40B4-BE49-F238E27FC236}">
                      <a16:creationId xmlns:a16="http://schemas.microsoft.com/office/drawing/2014/main" id="{0887742C-DC5E-45F4-8EC6-6EFACBCC9E17}"/>
                    </a:ext>
                  </a:extLst>
                </p:cNvPr>
                <p:cNvCxnSpPr>
                  <a:cxnSpLocks/>
                  <a:stCxn id="105" idx="0"/>
                  <a:endCxn id="102" idx="4"/>
                </p:cNvCxnSpPr>
                <p:nvPr/>
              </p:nvCxnSpPr>
              <p:spPr>
                <a:xfrm flipV="1">
                  <a:off x="1679404" y="572023"/>
                  <a:ext cx="0" cy="574879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" name="直接连接符 106">
                  <a:extLst>
                    <a:ext uri="{FF2B5EF4-FFF2-40B4-BE49-F238E27FC236}">
                      <a16:creationId xmlns:a16="http://schemas.microsoft.com/office/drawing/2014/main" id="{D120DB5E-682D-4E86-824E-441D29749194}"/>
                    </a:ext>
                  </a:extLst>
                </p:cNvPr>
                <p:cNvCxnSpPr>
                  <a:cxnSpLocks/>
                  <a:stCxn id="102" idx="6"/>
                  <a:endCxn id="110" idx="1"/>
                </p:cNvCxnSpPr>
                <p:nvPr/>
              </p:nvCxnSpPr>
              <p:spPr>
                <a:xfrm>
                  <a:off x="1794378" y="457049"/>
                  <a:ext cx="388442" cy="263623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8" name="椭圆 107">
                  <a:extLst>
                    <a:ext uri="{FF2B5EF4-FFF2-40B4-BE49-F238E27FC236}">
                      <a16:creationId xmlns:a16="http://schemas.microsoft.com/office/drawing/2014/main" id="{7F6C8F4B-09D8-4EF9-8FB6-8F4E8FD380F2}"/>
                    </a:ext>
                  </a:extLst>
                </p:cNvPr>
                <p:cNvSpPr/>
                <p:nvPr/>
              </p:nvSpPr>
              <p:spPr>
                <a:xfrm>
                  <a:off x="140268" y="857470"/>
                  <a:ext cx="229948" cy="229948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28575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109" name="直接连接符 108">
                  <a:extLst>
                    <a:ext uri="{FF2B5EF4-FFF2-40B4-BE49-F238E27FC236}">
                      <a16:creationId xmlns:a16="http://schemas.microsoft.com/office/drawing/2014/main" id="{9007DC21-D00D-4AC2-93EF-06010434ACAF}"/>
                    </a:ext>
                  </a:extLst>
                </p:cNvPr>
                <p:cNvCxnSpPr>
                  <a:cxnSpLocks/>
                  <a:stCxn id="104" idx="5"/>
                  <a:endCxn id="105" idx="1"/>
                </p:cNvCxnSpPr>
                <p:nvPr/>
              </p:nvCxnSpPr>
              <p:spPr>
                <a:xfrm>
                  <a:off x="868360" y="653322"/>
                  <a:ext cx="729745" cy="527255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0" name="椭圆 109">
                  <a:extLst>
                    <a:ext uri="{FF2B5EF4-FFF2-40B4-BE49-F238E27FC236}">
                      <a16:creationId xmlns:a16="http://schemas.microsoft.com/office/drawing/2014/main" id="{F15387A1-B469-49A8-88E4-A1E37D939D23}"/>
                    </a:ext>
                  </a:extLst>
                </p:cNvPr>
                <p:cNvSpPr/>
                <p:nvPr/>
              </p:nvSpPr>
              <p:spPr>
                <a:xfrm>
                  <a:off x="2149145" y="686997"/>
                  <a:ext cx="229948" cy="229948"/>
                </a:xfrm>
                <a:prstGeom prst="ellipse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76" name="组合 75">
                <a:extLst>
                  <a:ext uri="{FF2B5EF4-FFF2-40B4-BE49-F238E27FC236}">
                    <a16:creationId xmlns:a16="http://schemas.microsoft.com/office/drawing/2014/main" id="{59A6C2EC-D4CE-4339-9AE5-97BCFA0A675B}"/>
                  </a:ext>
                </a:extLst>
              </p:cNvPr>
              <p:cNvGrpSpPr/>
              <p:nvPr/>
            </p:nvGrpSpPr>
            <p:grpSpPr>
              <a:xfrm>
                <a:off x="137346" y="1667672"/>
                <a:ext cx="2238825" cy="919801"/>
                <a:chOff x="140268" y="457049"/>
                <a:chExt cx="2238825" cy="919801"/>
              </a:xfrm>
            </p:grpSpPr>
            <p:cxnSp>
              <p:nvCxnSpPr>
                <p:cNvPr id="95" name="直接连接符 94">
                  <a:extLst>
                    <a:ext uri="{FF2B5EF4-FFF2-40B4-BE49-F238E27FC236}">
                      <a16:creationId xmlns:a16="http://schemas.microsoft.com/office/drawing/2014/main" id="{BC7B1667-B016-486B-A990-D36CA370DC63}"/>
                    </a:ext>
                  </a:extLst>
                </p:cNvPr>
                <p:cNvCxnSpPr>
                  <a:cxnSpLocks/>
                  <a:stCxn id="99" idx="7"/>
                  <a:endCxn id="96" idx="3"/>
                </p:cNvCxnSpPr>
                <p:nvPr/>
              </p:nvCxnSpPr>
              <p:spPr>
                <a:xfrm flipV="1">
                  <a:off x="336541" y="653322"/>
                  <a:ext cx="369221" cy="237823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6" name="椭圆 95">
                  <a:extLst>
                    <a:ext uri="{FF2B5EF4-FFF2-40B4-BE49-F238E27FC236}">
                      <a16:creationId xmlns:a16="http://schemas.microsoft.com/office/drawing/2014/main" id="{ADA20BE4-43DC-4483-A9F0-809FA27A265A}"/>
                    </a:ext>
                  </a:extLst>
                </p:cNvPr>
                <p:cNvSpPr/>
                <p:nvPr/>
              </p:nvSpPr>
              <p:spPr>
                <a:xfrm>
                  <a:off x="672087" y="457049"/>
                  <a:ext cx="229948" cy="229948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97" name="椭圆 96">
                  <a:extLst>
                    <a:ext uri="{FF2B5EF4-FFF2-40B4-BE49-F238E27FC236}">
                      <a16:creationId xmlns:a16="http://schemas.microsoft.com/office/drawing/2014/main" id="{5962CC04-7B2E-4FC3-84E7-4A172DBDF89B}"/>
                    </a:ext>
                  </a:extLst>
                </p:cNvPr>
                <p:cNvSpPr/>
                <p:nvPr/>
              </p:nvSpPr>
              <p:spPr>
                <a:xfrm>
                  <a:off x="1564430" y="1146902"/>
                  <a:ext cx="229948" cy="229948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98" name="直接连接符 97">
                  <a:extLst>
                    <a:ext uri="{FF2B5EF4-FFF2-40B4-BE49-F238E27FC236}">
                      <a16:creationId xmlns:a16="http://schemas.microsoft.com/office/drawing/2014/main" id="{104BF6B2-C3BF-41A3-B30B-92F61430D3B4}"/>
                    </a:ext>
                  </a:extLst>
                </p:cNvPr>
                <p:cNvCxnSpPr>
                  <a:cxnSpLocks/>
                  <a:stCxn id="97" idx="7"/>
                  <a:endCxn id="101" idx="3"/>
                </p:cNvCxnSpPr>
                <p:nvPr/>
              </p:nvCxnSpPr>
              <p:spPr>
                <a:xfrm flipV="1">
                  <a:off x="1760703" y="883270"/>
                  <a:ext cx="422117" cy="297307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9" name="椭圆 98">
                  <a:extLst>
                    <a:ext uri="{FF2B5EF4-FFF2-40B4-BE49-F238E27FC236}">
                      <a16:creationId xmlns:a16="http://schemas.microsoft.com/office/drawing/2014/main" id="{545D06EB-C105-46C3-B8E1-717691A30241}"/>
                    </a:ext>
                  </a:extLst>
                </p:cNvPr>
                <p:cNvSpPr/>
                <p:nvPr/>
              </p:nvSpPr>
              <p:spPr>
                <a:xfrm>
                  <a:off x="140268" y="857470"/>
                  <a:ext cx="229948" cy="229948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28575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100" name="直接连接符 99">
                  <a:extLst>
                    <a:ext uri="{FF2B5EF4-FFF2-40B4-BE49-F238E27FC236}">
                      <a16:creationId xmlns:a16="http://schemas.microsoft.com/office/drawing/2014/main" id="{EDF23D05-4281-432C-AC30-FEA906DB4D4C}"/>
                    </a:ext>
                  </a:extLst>
                </p:cNvPr>
                <p:cNvCxnSpPr>
                  <a:cxnSpLocks/>
                  <a:stCxn id="96" idx="5"/>
                  <a:endCxn id="97" idx="1"/>
                </p:cNvCxnSpPr>
                <p:nvPr/>
              </p:nvCxnSpPr>
              <p:spPr>
                <a:xfrm>
                  <a:off x="868360" y="653322"/>
                  <a:ext cx="729745" cy="527255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1" name="椭圆 100">
                  <a:extLst>
                    <a:ext uri="{FF2B5EF4-FFF2-40B4-BE49-F238E27FC236}">
                      <a16:creationId xmlns:a16="http://schemas.microsoft.com/office/drawing/2014/main" id="{1E2F48AF-6329-4511-A1E7-34B5937CBE10}"/>
                    </a:ext>
                  </a:extLst>
                </p:cNvPr>
                <p:cNvSpPr/>
                <p:nvPr/>
              </p:nvSpPr>
              <p:spPr>
                <a:xfrm>
                  <a:off x="2149145" y="686997"/>
                  <a:ext cx="229948" cy="229948"/>
                </a:xfrm>
                <a:prstGeom prst="ellipse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77" name="组合 76">
                <a:extLst>
                  <a:ext uri="{FF2B5EF4-FFF2-40B4-BE49-F238E27FC236}">
                    <a16:creationId xmlns:a16="http://schemas.microsoft.com/office/drawing/2014/main" id="{4B77F7F1-D3B1-4F6C-B531-E10F1D306C83}"/>
                  </a:ext>
                </a:extLst>
              </p:cNvPr>
              <p:cNvGrpSpPr/>
              <p:nvPr/>
            </p:nvGrpSpPr>
            <p:grpSpPr>
              <a:xfrm>
                <a:off x="139727" y="2350666"/>
                <a:ext cx="2238825" cy="1034775"/>
                <a:chOff x="140268" y="457049"/>
                <a:chExt cx="2238825" cy="1034775"/>
              </a:xfrm>
            </p:grpSpPr>
            <p:sp>
              <p:nvSpPr>
                <p:cNvPr id="86" name="椭圆 85">
                  <a:extLst>
                    <a:ext uri="{FF2B5EF4-FFF2-40B4-BE49-F238E27FC236}">
                      <a16:creationId xmlns:a16="http://schemas.microsoft.com/office/drawing/2014/main" id="{3FC7DDB8-539A-4FE2-A6E7-4E7209DE93A2}"/>
                    </a:ext>
                  </a:extLst>
                </p:cNvPr>
                <p:cNvSpPr/>
                <p:nvPr/>
              </p:nvSpPr>
              <p:spPr>
                <a:xfrm>
                  <a:off x="753386" y="1261876"/>
                  <a:ext cx="229948" cy="229948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87" name="直接连接符 86">
                  <a:extLst>
                    <a:ext uri="{FF2B5EF4-FFF2-40B4-BE49-F238E27FC236}">
                      <a16:creationId xmlns:a16="http://schemas.microsoft.com/office/drawing/2014/main" id="{FD0399C8-BD35-418B-A931-5CEF641770AD}"/>
                    </a:ext>
                  </a:extLst>
                </p:cNvPr>
                <p:cNvCxnSpPr>
                  <a:cxnSpLocks/>
                  <a:stCxn id="90" idx="4"/>
                  <a:endCxn id="86" idx="0"/>
                </p:cNvCxnSpPr>
                <p:nvPr/>
              </p:nvCxnSpPr>
              <p:spPr>
                <a:xfrm>
                  <a:off x="787061" y="686997"/>
                  <a:ext cx="81299" cy="574879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直接连接符 87">
                  <a:extLst>
                    <a:ext uri="{FF2B5EF4-FFF2-40B4-BE49-F238E27FC236}">
                      <a16:creationId xmlns:a16="http://schemas.microsoft.com/office/drawing/2014/main" id="{0FD3FB35-7563-4341-A089-058460341047}"/>
                    </a:ext>
                  </a:extLst>
                </p:cNvPr>
                <p:cNvCxnSpPr>
                  <a:cxnSpLocks/>
                  <a:stCxn id="93" idx="7"/>
                  <a:endCxn id="90" idx="3"/>
                </p:cNvCxnSpPr>
                <p:nvPr/>
              </p:nvCxnSpPr>
              <p:spPr>
                <a:xfrm flipV="1">
                  <a:off x="336541" y="653322"/>
                  <a:ext cx="369221" cy="237823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" name="直接连接符 88">
                  <a:extLst>
                    <a:ext uri="{FF2B5EF4-FFF2-40B4-BE49-F238E27FC236}">
                      <a16:creationId xmlns:a16="http://schemas.microsoft.com/office/drawing/2014/main" id="{CA011B8A-209B-47C2-99DC-771F706DA952}"/>
                    </a:ext>
                  </a:extLst>
                </p:cNvPr>
                <p:cNvCxnSpPr>
                  <a:cxnSpLocks/>
                  <a:stCxn id="86" idx="6"/>
                  <a:endCxn id="91" idx="2"/>
                </p:cNvCxnSpPr>
                <p:nvPr/>
              </p:nvCxnSpPr>
              <p:spPr>
                <a:xfrm flipV="1">
                  <a:off x="983334" y="1261876"/>
                  <a:ext cx="581096" cy="114974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0" name="椭圆 89">
                  <a:extLst>
                    <a:ext uri="{FF2B5EF4-FFF2-40B4-BE49-F238E27FC236}">
                      <a16:creationId xmlns:a16="http://schemas.microsoft.com/office/drawing/2014/main" id="{E8220E7B-FA8B-4EDA-949D-E3839A5C21E3}"/>
                    </a:ext>
                  </a:extLst>
                </p:cNvPr>
                <p:cNvSpPr/>
                <p:nvPr/>
              </p:nvSpPr>
              <p:spPr>
                <a:xfrm>
                  <a:off x="672087" y="457049"/>
                  <a:ext cx="229948" cy="229948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91" name="椭圆 90">
                  <a:extLst>
                    <a:ext uri="{FF2B5EF4-FFF2-40B4-BE49-F238E27FC236}">
                      <a16:creationId xmlns:a16="http://schemas.microsoft.com/office/drawing/2014/main" id="{1A0566CC-4F52-46C9-88CA-E4A09F9CED69}"/>
                    </a:ext>
                  </a:extLst>
                </p:cNvPr>
                <p:cNvSpPr/>
                <p:nvPr/>
              </p:nvSpPr>
              <p:spPr>
                <a:xfrm>
                  <a:off x="1564430" y="1146902"/>
                  <a:ext cx="229948" cy="229948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92" name="直接连接符 91">
                  <a:extLst>
                    <a:ext uri="{FF2B5EF4-FFF2-40B4-BE49-F238E27FC236}">
                      <a16:creationId xmlns:a16="http://schemas.microsoft.com/office/drawing/2014/main" id="{437F9CEF-2B8B-444D-BF96-355C175DDDAA}"/>
                    </a:ext>
                  </a:extLst>
                </p:cNvPr>
                <p:cNvCxnSpPr>
                  <a:cxnSpLocks/>
                  <a:stCxn id="91" idx="7"/>
                  <a:endCxn id="94" idx="3"/>
                </p:cNvCxnSpPr>
                <p:nvPr/>
              </p:nvCxnSpPr>
              <p:spPr>
                <a:xfrm flipV="1">
                  <a:off x="1760703" y="883270"/>
                  <a:ext cx="422117" cy="297307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3" name="椭圆 92">
                  <a:extLst>
                    <a:ext uri="{FF2B5EF4-FFF2-40B4-BE49-F238E27FC236}">
                      <a16:creationId xmlns:a16="http://schemas.microsoft.com/office/drawing/2014/main" id="{1977402F-1F9B-42A0-87FA-0A041C6D0D12}"/>
                    </a:ext>
                  </a:extLst>
                </p:cNvPr>
                <p:cNvSpPr/>
                <p:nvPr/>
              </p:nvSpPr>
              <p:spPr>
                <a:xfrm>
                  <a:off x="140268" y="857470"/>
                  <a:ext cx="229948" cy="229948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28575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94" name="椭圆 93">
                  <a:extLst>
                    <a:ext uri="{FF2B5EF4-FFF2-40B4-BE49-F238E27FC236}">
                      <a16:creationId xmlns:a16="http://schemas.microsoft.com/office/drawing/2014/main" id="{04CD2124-CAC0-4B82-A5C2-BDD7420201D7}"/>
                    </a:ext>
                  </a:extLst>
                </p:cNvPr>
                <p:cNvSpPr/>
                <p:nvPr/>
              </p:nvSpPr>
              <p:spPr>
                <a:xfrm>
                  <a:off x="2149145" y="686997"/>
                  <a:ext cx="229948" cy="229948"/>
                </a:xfrm>
                <a:prstGeom prst="ellipse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grpSp>
            <p:nvGrpSpPr>
              <p:cNvPr id="78" name="组合 77">
                <a:extLst>
                  <a:ext uri="{FF2B5EF4-FFF2-40B4-BE49-F238E27FC236}">
                    <a16:creationId xmlns:a16="http://schemas.microsoft.com/office/drawing/2014/main" id="{52EE1953-EB2A-414E-93DE-AE2F89D74A80}"/>
                  </a:ext>
                </a:extLst>
              </p:cNvPr>
              <p:cNvGrpSpPr/>
              <p:nvPr/>
            </p:nvGrpSpPr>
            <p:grpSpPr>
              <a:xfrm>
                <a:off x="137346" y="3289723"/>
                <a:ext cx="2238825" cy="804827"/>
                <a:chOff x="140268" y="686997"/>
                <a:chExt cx="2238825" cy="804827"/>
              </a:xfrm>
            </p:grpSpPr>
            <p:sp>
              <p:nvSpPr>
                <p:cNvPr id="79" name="椭圆 78">
                  <a:extLst>
                    <a:ext uri="{FF2B5EF4-FFF2-40B4-BE49-F238E27FC236}">
                      <a16:creationId xmlns:a16="http://schemas.microsoft.com/office/drawing/2014/main" id="{56E0917A-2112-4809-B3F7-0BCB55548A82}"/>
                    </a:ext>
                  </a:extLst>
                </p:cNvPr>
                <p:cNvSpPr/>
                <p:nvPr/>
              </p:nvSpPr>
              <p:spPr>
                <a:xfrm>
                  <a:off x="753386" y="1261876"/>
                  <a:ext cx="229948" cy="229948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cxnSp>
              <p:nvCxnSpPr>
                <p:cNvPr id="80" name="直接连接符 79">
                  <a:extLst>
                    <a:ext uri="{FF2B5EF4-FFF2-40B4-BE49-F238E27FC236}">
                      <a16:creationId xmlns:a16="http://schemas.microsoft.com/office/drawing/2014/main" id="{F39203FC-4060-401D-AAA8-4E82BAD07BEE}"/>
                    </a:ext>
                  </a:extLst>
                </p:cNvPr>
                <p:cNvCxnSpPr>
                  <a:cxnSpLocks/>
                  <a:stCxn id="79" idx="6"/>
                  <a:endCxn id="82" idx="2"/>
                </p:cNvCxnSpPr>
                <p:nvPr/>
              </p:nvCxnSpPr>
              <p:spPr>
                <a:xfrm flipV="1">
                  <a:off x="983334" y="1261876"/>
                  <a:ext cx="581096" cy="114974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直接连接符 80">
                  <a:extLst>
                    <a:ext uri="{FF2B5EF4-FFF2-40B4-BE49-F238E27FC236}">
                      <a16:creationId xmlns:a16="http://schemas.microsoft.com/office/drawing/2014/main" id="{2F670873-219F-42D6-B738-A37859B30748}"/>
                    </a:ext>
                  </a:extLst>
                </p:cNvPr>
                <p:cNvCxnSpPr>
                  <a:cxnSpLocks/>
                  <a:stCxn id="84" idx="5"/>
                  <a:endCxn id="79" idx="2"/>
                </p:cNvCxnSpPr>
                <p:nvPr/>
              </p:nvCxnSpPr>
              <p:spPr>
                <a:xfrm>
                  <a:off x="336541" y="1053743"/>
                  <a:ext cx="416845" cy="323107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2" name="椭圆 81">
                  <a:extLst>
                    <a:ext uri="{FF2B5EF4-FFF2-40B4-BE49-F238E27FC236}">
                      <a16:creationId xmlns:a16="http://schemas.microsoft.com/office/drawing/2014/main" id="{9D090805-EFF8-405D-80FA-22D8FC70E9C1}"/>
                    </a:ext>
                  </a:extLst>
                </p:cNvPr>
                <p:cNvSpPr/>
                <p:nvPr/>
              </p:nvSpPr>
              <p:spPr>
                <a:xfrm>
                  <a:off x="1564430" y="1146902"/>
                  <a:ext cx="229948" cy="229948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83" name="直接连接符 82">
                  <a:extLst>
                    <a:ext uri="{FF2B5EF4-FFF2-40B4-BE49-F238E27FC236}">
                      <a16:creationId xmlns:a16="http://schemas.microsoft.com/office/drawing/2014/main" id="{C91D0C2C-AF25-41C7-9BCD-4F932909532D}"/>
                    </a:ext>
                  </a:extLst>
                </p:cNvPr>
                <p:cNvCxnSpPr>
                  <a:cxnSpLocks/>
                  <a:stCxn id="82" idx="7"/>
                  <a:endCxn id="85" idx="3"/>
                </p:cNvCxnSpPr>
                <p:nvPr/>
              </p:nvCxnSpPr>
              <p:spPr>
                <a:xfrm flipV="1">
                  <a:off x="1760703" y="883270"/>
                  <a:ext cx="422117" cy="297307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4" name="椭圆 83">
                  <a:extLst>
                    <a:ext uri="{FF2B5EF4-FFF2-40B4-BE49-F238E27FC236}">
                      <a16:creationId xmlns:a16="http://schemas.microsoft.com/office/drawing/2014/main" id="{2AB261D5-87CB-475E-9DA9-0B3BAC67B99E}"/>
                    </a:ext>
                  </a:extLst>
                </p:cNvPr>
                <p:cNvSpPr/>
                <p:nvPr/>
              </p:nvSpPr>
              <p:spPr>
                <a:xfrm>
                  <a:off x="140268" y="857470"/>
                  <a:ext cx="229948" cy="229948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28575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85" name="椭圆 84">
                  <a:extLst>
                    <a:ext uri="{FF2B5EF4-FFF2-40B4-BE49-F238E27FC236}">
                      <a16:creationId xmlns:a16="http://schemas.microsoft.com/office/drawing/2014/main" id="{C6DFB0B9-C229-4175-8397-8A8D66133299}"/>
                    </a:ext>
                  </a:extLst>
                </p:cNvPr>
                <p:cNvSpPr/>
                <p:nvPr/>
              </p:nvSpPr>
              <p:spPr>
                <a:xfrm>
                  <a:off x="2149145" y="686997"/>
                  <a:ext cx="229948" cy="229948"/>
                </a:xfrm>
                <a:prstGeom prst="ellipse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sp>
          <p:nvSpPr>
            <p:cNvPr id="71" name="左大括号 70">
              <a:extLst>
                <a:ext uri="{FF2B5EF4-FFF2-40B4-BE49-F238E27FC236}">
                  <a16:creationId xmlns:a16="http://schemas.microsoft.com/office/drawing/2014/main" id="{9CA61AC7-0E3B-433B-BED4-EABCA79AC84E}"/>
                </a:ext>
              </a:extLst>
            </p:cNvPr>
            <p:cNvSpPr/>
            <p:nvPr/>
          </p:nvSpPr>
          <p:spPr>
            <a:xfrm>
              <a:off x="7257298" y="2255426"/>
              <a:ext cx="279902" cy="3702923"/>
            </a:xfrm>
            <a:prstGeom prst="leftBrace">
              <a:avLst>
                <a:gd name="adj1" fmla="val 43830"/>
                <a:gd name="adj2" fmla="val 50000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文本框 71">
                  <a:extLst>
                    <a:ext uri="{FF2B5EF4-FFF2-40B4-BE49-F238E27FC236}">
                      <a16:creationId xmlns:a16="http://schemas.microsoft.com/office/drawing/2014/main" id="{CCAA21FB-FE0C-4C93-A712-F5E8B6E4877F}"/>
                    </a:ext>
                  </a:extLst>
                </p:cNvPr>
                <p:cNvSpPr txBox="1"/>
                <p:nvPr/>
              </p:nvSpPr>
              <p:spPr>
                <a:xfrm>
                  <a:off x="6500387" y="3878041"/>
                  <a:ext cx="597977" cy="4677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⊕</m:t>
                        </m:r>
                      </m:oMath>
                    </m:oMathPara>
                  </a14:m>
                  <a:endParaRPr lang="zh-CN" altLang="en-US" sz="2400" dirty="0">
                    <a:ea typeface="楷体" panose="02010609060101010101" pitchFamily="49" charset="-122"/>
                  </a:endParaRPr>
                </a:p>
              </p:txBody>
            </p:sp>
          </mc:Choice>
          <mc:Fallback xmlns="">
            <p:sp>
              <p:nvSpPr>
                <p:cNvPr id="72" name="文本框 71">
                  <a:extLst>
                    <a:ext uri="{FF2B5EF4-FFF2-40B4-BE49-F238E27FC236}">
                      <a16:creationId xmlns:a16="http://schemas.microsoft.com/office/drawing/2014/main" id="{CCAA21FB-FE0C-4C93-A712-F5E8B6E4877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00387" y="3878041"/>
                  <a:ext cx="597977" cy="467760"/>
                </a:xfrm>
                <a:prstGeom prst="rect">
                  <a:avLst/>
                </a:prstGeom>
                <a:blipFill>
                  <a:blip r:embed="rId3"/>
                  <a:stretch>
                    <a:fillRect l="-4124" b="-10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文本框 72">
                  <a:extLst>
                    <a:ext uri="{FF2B5EF4-FFF2-40B4-BE49-F238E27FC236}">
                      <a16:creationId xmlns:a16="http://schemas.microsoft.com/office/drawing/2014/main" id="{5DE7371E-0C3B-435F-84A8-D387A4A3D353}"/>
                    </a:ext>
                  </a:extLst>
                </p:cNvPr>
                <p:cNvSpPr txBox="1"/>
                <p:nvPr/>
              </p:nvSpPr>
              <p:spPr>
                <a:xfrm>
                  <a:off x="7286449" y="1572965"/>
                  <a:ext cx="3154656" cy="4677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⊗</m:t>
                        </m:r>
                      </m:oMath>
                    </m:oMathPara>
                  </a14:m>
                  <a:endParaRPr lang="zh-CN" altLang="en-US" sz="2400" dirty="0">
                    <a:ea typeface="楷体" panose="02010609060101010101" pitchFamily="49" charset="-122"/>
                  </a:endParaRPr>
                </a:p>
              </p:txBody>
            </p:sp>
          </mc:Choice>
          <mc:Fallback xmlns="">
            <p:sp>
              <p:nvSpPr>
                <p:cNvPr id="73" name="文本框 72">
                  <a:extLst>
                    <a:ext uri="{FF2B5EF4-FFF2-40B4-BE49-F238E27FC236}">
                      <a16:creationId xmlns:a16="http://schemas.microsoft.com/office/drawing/2014/main" id="{5DE7371E-0C3B-435F-84A8-D387A4A3D35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86449" y="1572965"/>
                  <a:ext cx="3154656" cy="467760"/>
                </a:xfrm>
                <a:prstGeom prst="rect">
                  <a:avLst/>
                </a:prstGeom>
                <a:blipFill>
                  <a:blip r:embed="rId4"/>
                  <a:stretch>
                    <a:fillRect b="-921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8" name="组合 117">
            <a:extLst>
              <a:ext uri="{FF2B5EF4-FFF2-40B4-BE49-F238E27FC236}">
                <a16:creationId xmlns:a16="http://schemas.microsoft.com/office/drawing/2014/main" id="{499B106D-F51D-40A8-9E85-E21C01AE03DE}"/>
              </a:ext>
            </a:extLst>
          </p:cNvPr>
          <p:cNvGrpSpPr/>
          <p:nvPr/>
        </p:nvGrpSpPr>
        <p:grpSpPr>
          <a:xfrm>
            <a:off x="6887270" y="3103479"/>
            <a:ext cx="3054524" cy="1568651"/>
            <a:chOff x="918188" y="3198903"/>
            <a:chExt cx="3054529" cy="1568647"/>
          </a:xfrm>
        </p:grpSpPr>
        <p:sp>
          <p:nvSpPr>
            <p:cNvPr id="119" name="椭圆 118">
              <a:extLst>
                <a:ext uri="{FF2B5EF4-FFF2-40B4-BE49-F238E27FC236}">
                  <a16:creationId xmlns:a16="http://schemas.microsoft.com/office/drawing/2014/main" id="{4C40B565-D4FD-4616-A5DA-D8A36B70EBB6}"/>
                </a:ext>
              </a:extLst>
            </p:cNvPr>
            <p:cNvSpPr/>
            <p:nvPr/>
          </p:nvSpPr>
          <p:spPr>
            <a:xfrm>
              <a:off x="1754692" y="4453823"/>
              <a:ext cx="313728" cy="313727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20" name="直接连接符 119">
              <a:extLst>
                <a:ext uri="{FF2B5EF4-FFF2-40B4-BE49-F238E27FC236}">
                  <a16:creationId xmlns:a16="http://schemas.microsoft.com/office/drawing/2014/main" id="{0B1CAE51-C69A-4769-95C8-962054DD75F3}"/>
                </a:ext>
              </a:extLst>
            </p:cNvPr>
            <p:cNvCxnSpPr>
              <a:cxnSpLocks/>
              <a:stCxn id="126" idx="4"/>
              <a:endCxn id="119" idx="0"/>
            </p:cNvCxnSpPr>
            <p:nvPr/>
          </p:nvCxnSpPr>
          <p:spPr>
            <a:xfrm>
              <a:off x="1800636" y="3669492"/>
              <a:ext cx="110920" cy="784331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椭圆 120">
              <a:extLst>
                <a:ext uri="{FF2B5EF4-FFF2-40B4-BE49-F238E27FC236}">
                  <a16:creationId xmlns:a16="http://schemas.microsoft.com/office/drawing/2014/main" id="{068AE7D1-3184-407D-BCAA-2704EFE6C92B}"/>
                </a:ext>
              </a:extLst>
            </p:cNvPr>
            <p:cNvSpPr/>
            <p:nvPr/>
          </p:nvSpPr>
          <p:spPr>
            <a:xfrm>
              <a:off x="2861235" y="3198903"/>
              <a:ext cx="313728" cy="313727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22" name="直接连接符 121">
              <a:extLst>
                <a:ext uri="{FF2B5EF4-FFF2-40B4-BE49-F238E27FC236}">
                  <a16:creationId xmlns:a16="http://schemas.microsoft.com/office/drawing/2014/main" id="{3E4C8014-CF85-40B4-97DC-C4043091DCD3}"/>
                </a:ext>
              </a:extLst>
            </p:cNvPr>
            <p:cNvCxnSpPr>
              <a:cxnSpLocks/>
              <a:stCxn id="130" idx="7"/>
              <a:endCxn id="126" idx="3"/>
            </p:cNvCxnSpPr>
            <p:nvPr/>
          </p:nvCxnSpPr>
          <p:spPr>
            <a:xfrm flipV="1">
              <a:off x="1185973" y="3623549"/>
              <a:ext cx="503745" cy="324471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直接连接符 122">
              <a:extLst>
                <a:ext uri="{FF2B5EF4-FFF2-40B4-BE49-F238E27FC236}">
                  <a16:creationId xmlns:a16="http://schemas.microsoft.com/office/drawing/2014/main" id="{D7A93CAB-3122-4C48-AFDC-39CE15D5A229}"/>
                </a:ext>
              </a:extLst>
            </p:cNvPr>
            <p:cNvCxnSpPr>
              <a:cxnSpLocks/>
              <a:stCxn id="119" idx="6"/>
              <a:endCxn id="133" idx="2"/>
            </p:cNvCxnSpPr>
            <p:nvPr/>
          </p:nvCxnSpPr>
          <p:spPr>
            <a:xfrm flipV="1">
              <a:off x="2068421" y="4453824"/>
              <a:ext cx="792815" cy="156863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直接连接符 123">
              <a:extLst>
                <a:ext uri="{FF2B5EF4-FFF2-40B4-BE49-F238E27FC236}">
                  <a16:creationId xmlns:a16="http://schemas.microsoft.com/office/drawing/2014/main" id="{8CABAE30-E240-4D19-96FE-BA90176E16D7}"/>
                </a:ext>
              </a:extLst>
            </p:cNvPr>
            <p:cNvCxnSpPr>
              <a:cxnSpLocks/>
              <a:stCxn id="130" idx="5"/>
              <a:endCxn id="119" idx="2"/>
            </p:cNvCxnSpPr>
            <p:nvPr/>
          </p:nvCxnSpPr>
          <p:spPr>
            <a:xfrm>
              <a:off x="1185973" y="4169858"/>
              <a:ext cx="568720" cy="440827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直接连接符 124">
              <a:extLst>
                <a:ext uri="{FF2B5EF4-FFF2-40B4-BE49-F238E27FC236}">
                  <a16:creationId xmlns:a16="http://schemas.microsoft.com/office/drawing/2014/main" id="{75710011-59D1-44E2-8EDE-21FE8254879F}"/>
                </a:ext>
              </a:extLst>
            </p:cNvPr>
            <p:cNvCxnSpPr>
              <a:cxnSpLocks/>
              <a:stCxn id="126" idx="6"/>
              <a:endCxn id="121" idx="2"/>
            </p:cNvCxnSpPr>
            <p:nvPr/>
          </p:nvCxnSpPr>
          <p:spPr>
            <a:xfrm flipV="1">
              <a:off x="1957500" y="3355765"/>
              <a:ext cx="903735" cy="156863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6" name="椭圆 125">
              <a:extLst>
                <a:ext uri="{FF2B5EF4-FFF2-40B4-BE49-F238E27FC236}">
                  <a16:creationId xmlns:a16="http://schemas.microsoft.com/office/drawing/2014/main" id="{7D3445CE-A202-4DEA-8294-3A1D80780C2E}"/>
                </a:ext>
              </a:extLst>
            </p:cNvPr>
            <p:cNvSpPr/>
            <p:nvPr/>
          </p:nvSpPr>
          <p:spPr>
            <a:xfrm>
              <a:off x="1643772" y="3355765"/>
              <a:ext cx="313728" cy="313727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27" name="直接连接符 126">
              <a:extLst>
                <a:ext uri="{FF2B5EF4-FFF2-40B4-BE49-F238E27FC236}">
                  <a16:creationId xmlns:a16="http://schemas.microsoft.com/office/drawing/2014/main" id="{060786CA-09C9-4918-98BA-5FECDB8847ED}"/>
                </a:ext>
              </a:extLst>
            </p:cNvPr>
            <p:cNvCxnSpPr>
              <a:cxnSpLocks/>
              <a:stCxn id="133" idx="7"/>
              <a:endCxn id="132" idx="3"/>
            </p:cNvCxnSpPr>
            <p:nvPr/>
          </p:nvCxnSpPr>
          <p:spPr>
            <a:xfrm flipV="1">
              <a:off x="3129019" y="3937276"/>
              <a:ext cx="575912" cy="405628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直接连接符 127">
              <a:extLst>
                <a:ext uri="{FF2B5EF4-FFF2-40B4-BE49-F238E27FC236}">
                  <a16:creationId xmlns:a16="http://schemas.microsoft.com/office/drawing/2014/main" id="{F766AD8D-11D4-4B0B-90F2-66DE226E259A}"/>
                </a:ext>
              </a:extLst>
            </p:cNvPr>
            <p:cNvCxnSpPr>
              <a:cxnSpLocks/>
              <a:stCxn id="133" idx="0"/>
              <a:endCxn id="121" idx="4"/>
            </p:cNvCxnSpPr>
            <p:nvPr/>
          </p:nvCxnSpPr>
          <p:spPr>
            <a:xfrm flipV="1">
              <a:off x="3018100" y="3512630"/>
              <a:ext cx="0" cy="784331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直接连接符 128">
              <a:extLst>
                <a:ext uri="{FF2B5EF4-FFF2-40B4-BE49-F238E27FC236}">
                  <a16:creationId xmlns:a16="http://schemas.microsoft.com/office/drawing/2014/main" id="{05519DB0-0BF3-4879-9B2B-E4C80A4FE967}"/>
                </a:ext>
              </a:extLst>
            </p:cNvPr>
            <p:cNvCxnSpPr>
              <a:cxnSpLocks/>
              <a:stCxn id="121" idx="6"/>
              <a:endCxn id="132" idx="1"/>
            </p:cNvCxnSpPr>
            <p:nvPr/>
          </p:nvCxnSpPr>
          <p:spPr>
            <a:xfrm>
              <a:off x="3174964" y="3355765"/>
              <a:ext cx="529969" cy="359671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0" name="椭圆 129">
              <a:extLst>
                <a:ext uri="{FF2B5EF4-FFF2-40B4-BE49-F238E27FC236}">
                  <a16:creationId xmlns:a16="http://schemas.microsoft.com/office/drawing/2014/main" id="{C0C85557-CD2A-497D-A8B2-8E229AEDD6F6}"/>
                </a:ext>
              </a:extLst>
            </p:cNvPr>
            <p:cNvSpPr/>
            <p:nvPr/>
          </p:nvSpPr>
          <p:spPr>
            <a:xfrm>
              <a:off x="918188" y="3902077"/>
              <a:ext cx="313728" cy="313727"/>
            </a:xfrm>
            <a:prstGeom prst="ellipse">
              <a:avLst/>
            </a:prstGeom>
            <a:solidFill>
              <a:schemeClr val="accent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131" name="直接连接符 130">
              <a:extLst>
                <a:ext uri="{FF2B5EF4-FFF2-40B4-BE49-F238E27FC236}">
                  <a16:creationId xmlns:a16="http://schemas.microsoft.com/office/drawing/2014/main" id="{DE57FED3-59B6-4D2E-ACC8-C790D27F24C6}"/>
                </a:ext>
              </a:extLst>
            </p:cNvPr>
            <p:cNvCxnSpPr>
              <a:cxnSpLocks/>
              <a:stCxn id="126" idx="5"/>
              <a:endCxn id="133" idx="1"/>
            </p:cNvCxnSpPr>
            <p:nvPr/>
          </p:nvCxnSpPr>
          <p:spPr>
            <a:xfrm>
              <a:off x="1911556" y="3623550"/>
              <a:ext cx="995623" cy="719355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2" name="椭圆 131">
              <a:extLst>
                <a:ext uri="{FF2B5EF4-FFF2-40B4-BE49-F238E27FC236}">
                  <a16:creationId xmlns:a16="http://schemas.microsoft.com/office/drawing/2014/main" id="{4B131362-631E-4B3F-A30F-8AEA6AD7ABDC}"/>
                </a:ext>
              </a:extLst>
            </p:cNvPr>
            <p:cNvSpPr/>
            <p:nvPr/>
          </p:nvSpPr>
          <p:spPr>
            <a:xfrm>
              <a:off x="3658989" y="3669495"/>
              <a:ext cx="313728" cy="313727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3" name="椭圆 132">
              <a:extLst>
                <a:ext uri="{FF2B5EF4-FFF2-40B4-BE49-F238E27FC236}">
                  <a16:creationId xmlns:a16="http://schemas.microsoft.com/office/drawing/2014/main" id="{8F6A931D-BC71-4E10-BA44-C2B857F12ED7}"/>
                </a:ext>
              </a:extLst>
            </p:cNvPr>
            <p:cNvSpPr/>
            <p:nvPr/>
          </p:nvSpPr>
          <p:spPr>
            <a:xfrm>
              <a:off x="2861233" y="4296968"/>
              <a:ext cx="313728" cy="313727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4" name="文本框 133">
            <a:extLst>
              <a:ext uri="{FF2B5EF4-FFF2-40B4-BE49-F238E27FC236}">
                <a16:creationId xmlns:a16="http://schemas.microsoft.com/office/drawing/2014/main" id="{90A19910-4E7F-4FE6-9C57-D27F41AD02CD}"/>
              </a:ext>
            </a:extLst>
          </p:cNvPr>
          <p:cNvSpPr txBox="1"/>
          <p:nvPr/>
        </p:nvSpPr>
        <p:spPr>
          <a:xfrm>
            <a:off x="838200" y="6058261"/>
            <a:ext cx="108641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dirty="0" err="1">
                <a:solidFill>
                  <a:srgbClr val="222222"/>
                </a:solidFill>
                <a:effectLst/>
              </a:rPr>
              <a:t>Zhaocheng</a:t>
            </a:r>
            <a:r>
              <a:rPr lang="en-US" altLang="zh-CN" b="0" i="0" dirty="0">
                <a:solidFill>
                  <a:srgbClr val="222222"/>
                </a:solidFill>
                <a:effectLst/>
              </a:rPr>
              <a:t> Zhu, et al. Neural </a:t>
            </a:r>
            <a:r>
              <a:rPr lang="en-US" altLang="zh-CN" dirty="0">
                <a:solidFill>
                  <a:srgbClr val="222222"/>
                </a:solidFill>
              </a:rPr>
              <a:t>B</a:t>
            </a:r>
            <a:r>
              <a:rPr lang="en-US" altLang="zh-CN" b="0" i="0" dirty="0">
                <a:solidFill>
                  <a:srgbClr val="222222"/>
                </a:solidFill>
                <a:effectLst/>
              </a:rPr>
              <a:t>ellman-Ford </a:t>
            </a:r>
            <a:r>
              <a:rPr lang="en-US" altLang="zh-CN" dirty="0">
                <a:solidFill>
                  <a:srgbClr val="222222"/>
                </a:solidFill>
              </a:rPr>
              <a:t>N</a:t>
            </a:r>
            <a:r>
              <a:rPr lang="en-US" altLang="zh-CN" b="0" i="0" dirty="0">
                <a:solidFill>
                  <a:srgbClr val="222222"/>
                </a:solidFill>
                <a:effectLst/>
              </a:rPr>
              <a:t>etworks: A general graph neural network framework for link prediction. </a:t>
            </a:r>
            <a:r>
              <a:rPr lang="en-US" altLang="zh-CN" b="0" i="1" dirty="0" err="1">
                <a:solidFill>
                  <a:srgbClr val="222222"/>
                </a:solidFill>
                <a:effectLst/>
              </a:rPr>
              <a:t>NeurIPS</a:t>
            </a:r>
            <a:r>
              <a:rPr lang="en-US" altLang="zh-CN" dirty="0">
                <a:solidFill>
                  <a:srgbClr val="222222"/>
                </a:solidFill>
              </a:rPr>
              <a:t> 2021.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2887320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1FE1FF-F85F-4318-9B6B-E3C7E48FE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Dynamic Programming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2468ACB-0E05-4E0F-B036-276122DB89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grpSp>
        <p:nvGrpSpPr>
          <p:cNvPr id="118" name="组合 117">
            <a:extLst>
              <a:ext uri="{FF2B5EF4-FFF2-40B4-BE49-F238E27FC236}">
                <a16:creationId xmlns:a16="http://schemas.microsoft.com/office/drawing/2014/main" id="{499B106D-F51D-40A8-9E85-E21C01AE03DE}"/>
              </a:ext>
            </a:extLst>
          </p:cNvPr>
          <p:cNvGrpSpPr/>
          <p:nvPr/>
        </p:nvGrpSpPr>
        <p:grpSpPr>
          <a:xfrm>
            <a:off x="6887270" y="3103484"/>
            <a:ext cx="3054524" cy="1568651"/>
            <a:chOff x="918188" y="3198903"/>
            <a:chExt cx="3054529" cy="1568647"/>
          </a:xfrm>
        </p:grpSpPr>
        <p:sp>
          <p:nvSpPr>
            <p:cNvPr id="119" name="椭圆 118">
              <a:extLst>
                <a:ext uri="{FF2B5EF4-FFF2-40B4-BE49-F238E27FC236}">
                  <a16:creationId xmlns:a16="http://schemas.microsoft.com/office/drawing/2014/main" id="{4C40B565-D4FD-4616-A5DA-D8A36B70EBB6}"/>
                </a:ext>
              </a:extLst>
            </p:cNvPr>
            <p:cNvSpPr/>
            <p:nvPr/>
          </p:nvSpPr>
          <p:spPr>
            <a:xfrm>
              <a:off x="1754692" y="4453823"/>
              <a:ext cx="313728" cy="313727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20" name="直接连接符 119">
              <a:extLst>
                <a:ext uri="{FF2B5EF4-FFF2-40B4-BE49-F238E27FC236}">
                  <a16:creationId xmlns:a16="http://schemas.microsoft.com/office/drawing/2014/main" id="{0B1CAE51-C69A-4769-95C8-962054DD75F3}"/>
                </a:ext>
              </a:extLst>
            </p:cNvPr>
            <p:cNvCxnSpPr>
              <a:cxnSpLocks/>
              <a:stCxn id="126" idx="4"/>
              <a:endCxn id="119" idx="0"/>
            </p:cNvCxnSpPr>
            <p:nvPr/>
          </p:nvCxnSpPr>
          <p:spPr>
            <a:xfrm>
              <a:off x="1800636" y="3669492"/>
              <a:ext cx="110920" cy="784331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椭圆 120">
              <a:extLst>
                <a:ext uri="{FF2B5EF4-FFF2-40B4-BE49-F238E27FC236}">
                  <a16:creationId xmlns:a16="http://schemas.microsoft.com/office/drawing/2014/main" id="{068AE7D1-3184-407D-BCAA-2704EFE6C92B}"/>
                </a:ext>
              </a:extLst>
            </p:cNvPr>
            <p:cNvSpPr/>
            <p:nvPr/>
          </p:nvSpPr>
          <p:spPr>
            <a:xfrm>
              <a:off x="2861235" y="3198903"/>
              <a:ext cx="313728" cy="313727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122" name="直接连接符 121">
              <a:extLst>
                <a:ext uri="{FF2B5EF4-FFF2-40B4-BE49-F238E27FC236}">
                  <a16:creationId xmlns:a16="http://schemas.microsoft.com/office/drawing/2014/main" id="{3E4C8014-CF85-40B4-97DC-C4043091DCD3}"/>
                </a:ext>
              </a:extLst>
            </p:cNvPr>
            <p:cNvCxnSpPr>
              <a:cxnSpLocks/>
              <a:stCxn id="130" idx="7"/>
              <a:endCxn id="126" idx="3"/>
            </p:cNvCxnSpPr>
            <p:nvPr/>
          </p:nvCxnSpPr>
          <p:spPr>
            <a:xfrm flipV="1">
              <a:off x="1185973" y="3623549"/>
              <a:ext cx="503745" cy="324471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直接连接符 122">
              <a:extLst>
                <a:ext uri="{FF2B5EF4-FFF2-40B4-BE49-F238E27FC236}">
                  <a16:creationId xmlns:a16="http://schemas.microsoft.com/office/drawing/2014/main" id="{D7A93CAB-3122-4C48-AFDC-39CE15D5A229}"/>
                </a:ext>
              </a:extLst>
            </p:cNvPr>
            <p:cNvCxnSpPr>
              <a:cxnSpLocks/>
              <a:stCxn id="119" idx="6"/>
              <a:endCxn id="133" idx="2"/>
            </p:cNvCxnSpPr>
            <p:nvPr/>
          </p:nvCxnSpPr>
          <p:spPr>
            <a:xfrm flipV="1">
              <a:off x="2068421" y="4453824"/>
              <a:ext cx="792815" cy="156863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直接连接符 123">
              <a:extLst>
                <a:ext uri="{FF2B5EF4-FFF2-40B4-BE49-F238E27FC236}">
                  <a16:creationId xmlns:a16="http://schemas.microsoft.com/office/drawing/2014/main" id="{8CABAE30-E240-4D19-96FE-BA90176E16D7}"/>
                </a:ext>
              </a:extLst>
            </p:cNvPr>
            <p:cNvCxnSpPr>
              <a:cxnSpLocks/>
              <a:stCxn id="130" idx="5"/>
              <a:endCxn id="119" idx="2"/>
            </p:cNvCxnSpPr>
            <p:nvPr/>
          </p:nvCxnSpPr>
          <p:spPr>
            <a:xfrm>
              <a:off x="1185973" y="4169858"/>
              <a:ext cx="568720" cy="440827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直接连接符 124">
              <a:extLst>
                <a:ext uri="{FF2B5EF4-FFF2-40B4-BE49-F238E27FC236}">
                  <a16:creationId xmlns:a16="http://schemas.microsoft.com/office/drawing/2014/main" id="{75710011-59D1-44E2-8EDE-21FE8254879F}"/>
                </a:ext>
              </a:extLst>
            </p:cNvPr>
            <p:cNvCxnSpPr>
              <a:cxnSpLocks/>
              <a:stCxn id="126" idx="6"/>
              <a:endCxn id="121" idx="2"/>
            </p:cNvCxnSpPr>
            <p:nvPr/>
          </p:nvCxnSpPr>
          <p:spPr>
            <a:xfrm flipV="1">
              <a:off x="1957500" y="3355765"/>
              <a:ext cx="903735" cy="156863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6" name="椭圆 125">
              <a:extLst>
                <a:ext uri="{FF2B5EF4-FFF2-40B4-BE49-F238E27FC236}">
                  <a16:creationId xmlns:a16="http://schemas.microsoft.com/office/drawing/2014/main" id="{7D3445CE-A202-4DEA-8294-3A1D80780C2E}"/>
                </a:ext>
              </a:extLst>
            </p:cNvPr>
            <p:cNvSpPr/>
            <p:nvPr/>
          </p:nvSpPr>
          <p:spPr>
            <a:xfrm>
              <a:off x="1643772" y="3355765"/>
              <a:ext cx="313728" cy="313727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27" name="直接连接符 126">
              <a:extLst>
                <a:ext uri="{FF2B5EF4-FFF2-40B4-BE49-F238E27FC236}">
                  <a16:creationId xmlns:a16="http://schemas.microsoft.com/office/drawing/2014/main" id="{060786CA-09C9-4918-98BA-5FECDB8847ED}"/>
                </a:ext>
              </a:extLst>
            </p:cNvPr>
            <p:cNvCxnSpPr>
              <a:cxnSpLocks/>
              <a:stCxn id="133" idx="7"/>
              <a:endCxn id="132" idx="3"/>
            </p:cNvCxnSpPr>
            <p:nvPr/>
          </p:nvCxnSpPr>
          <p:spPr>
            <a:xfrm flipV="1">
              <a:off x="3129019" y="3937276"/>
              <a:ext cx="575912" cy="405628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直接连接符 127">
              <a:extLst>
                <a:ext uri="{FF2B5EF4-FFF2-40B4-BE49-F238E27FC236}">
                  <a16:creationId xmlns:a16="http://schemas.microsoft.com/office/drawing/2014/main" id="{F766AD8D-11D4-4B0B-90F2-66DE226E259A}"/>
                </a:ext>
              </a:extLst>
            </p:cNvPr>
            <p:cNvCxnSpPr>
              <a:cxnSpLocks/>
              <a:stCxn id="133" idx="0"/>
              <a:endCxn id="121" idx="4"/>
            </p:cNvCxnSpPr>
            <p:nvPr/>
          </p:nvCxnSpPr>
          <p:spPr>
            <a:xfrm flipV="1">
              <a:off x="3018100" y="3512630"/>
              <a:ext cx="0" cy="784331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直接连接符 128">
              <a:extLst>
                <a:ext uri="{FF2B5EF4-FFF2-40B4-BE49-F238E27FC236}">
                  <a16:creationId xmlns:a16="http://schemas.microsoft.com/office/drawing/2014/main" id="{05519DB0-0BF3-4879-9B2B-E4C80A4FE967}"/>
                </a:ext>
              </a:extLst>
            </p:cNvPr>
            <p:cNvCxnSpPr>
              <a:cxnSpLocks/>
              <a:stCxn id="121" idx="6"/>
              <a:endCxn id="132" idx="1"/>
            </p:cNvCxnSpPr>
            <p:nvPr/>
          </p:nvCxnSpPr>
          <p:spPr>
            <a:xfrm>
              <a:off x="3174964" y="3355765"/>
              <a:ext cx="529969" cy="359671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0" name="椭圆 129">
              <a:extLst>
                <a:ext uri="{FF2B5EF4-FFF2-40B4-BE49-F238E27FC236}">
                  <a16:creationId xmlns:a16="http://schemas.microsoft.com/office/drawing/2014/main" id="{C0C85557-CD2A-497D-A8B2-8E229AEDD6F6}"/>
                </a:ext>
              </a:extLst>
            </p:cNvPr>
            <p:cNvSpPr/>
            <p:nvPr/>
          </p:nvSpPr>
          <p:spPr>
            <a:xfrm>
              <a:off x="918188" y="3902077"/>
              <a:ext cx="313728" cy="313727"/>
            </a:xfrm>
            <a:prstGeom prst="ellipse">
              <a:avLst/>
            </a:prstGeom>
            <a:solidFill>
              <a:schemeClr val="accent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1" name="直接连接符 130">
              <a:extLst>
                <a:ext uri="{FF2B5EF4-FFF2-40B4-BE49-F238E27FC236}">
                  <a16:creationId xmlns:a16="http://schemas.microsoft.com/office/drawing/2014/main" id="{DE57FED3-59B6-4D2E-ACC8-C790D27F24C6}"/>
                </a:ext>
              </a:extLst>
            </p:cNvPr>
            <p:cNvCxnSpPr>
              <a:cxnSpLocks/>
              <a:stCxn id="126" idx="5"/>
              <a:endCxn id="133" idx="1"/>
            </p:cNvCxnSpPr>
            <p:nvPr/>
          </p:nvCxnSpPr>
          <p:spPr>
            <a:xfrm>
              <a:off x="1911556" y="3623550"/>
              <a:ext cx="995623" cy="719355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2" name="椭圆 131">
              <a:extLst>
                <a:ext uri="{FF2B5EF4-FFF2-40B4-BE49-F238E27FC236}">
                  <a16:creationId xmlns:a16="http://schemas.microsoft.com/office/drawing/2014/main" id="{4B131362-631E-4B3F-A30F-8AEA6AD7ABDC}"/>
                </a:ext>
              </a:extLst>
            </p:cNvPr>
            <p:cNvSpPr/>
            <p:nvPr/>
          </p:nvSpPr>
          <p:spPr>
            <a:xfrm>
              <a:off x="3658989" y="3669495"/>
              <a:ext cx="313728" cy="313727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3" name="椭圆 132">
              <a:extLst>
                <a:ext uri="{FF2B5EF4-FFF2-40B4-BE49-F238E27FC236}">
                  <a16:creationId xmlns:a16="http://schemas.microsoft.com/office/drawing/2014/main" id="{8F6A931D-BC71-4E10-BA44-C2B857F12ED7}"/>
                </a:ext>
              </a:extLst>
            </p:cNvPr>
            <p:cNvSpPr/>
            <p:nvPr/>
          </p:nvSpPr>
          <p:spPr>
            <a:xfrm>
              <a:off x="2861233" y="4296968"/>
              <a:ext cx="313728" cy="313727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34" name="组合 133">
            <a:extLst>
              <a:ext uri="{FF2B5EF4-FFF2-40B4-BE49-F238E27FC236}">
                <a16:creationId xmlns:a16="http://schemas.microsoft.com/office/drawing/2014/main" id="{B509EBE9-28F3-4F97-808E-D4789A851CC8}"/>
              </a:ext>
            </a:extLst>
          </p:cNvPr>
          <p:cNvGrpSpPr/>
          <p:nvPr/>
        </p:nvGrpSpPr>
        <p:grpSpPr>
          <a:xfrm>
            <a:off x="1958632" y="1700816"/>
            <a:ext cx="3889372" cy="4328241"/>
            <a:chOff x="6500387" y="1572965"/>
            <a:chExt cx="3940718" cy="4385384"/>
          </a:xfrm>
        </p:grpSpPr>
        <p:grpSp>
          <p:nvGrpSpPr>
            <p:cNvPr id="135" name="组合 134">
              <a:extLst>
                <a:ext uri="{FF2B5EF4-FFF2-40B4-BE49-F238E27FC236}">
                  <a16:creationId xmlns:a16="http://schemas.microsoft.com/office/drawing/2014/main" id="{9EC40A8B-67C1-4576-BC39-942CD7B4EAF1}"/>
                </a:ext>
              </a:extLst>
            </p:cNvPr>
            <p:cNvGrpSpPr/>
            <p:nvPr/>
          </p:nvGrpSpPr>
          <p:grpSpPr>
            <a:xfrm>
              <a:off x="7864843" y="2216098"/>
              <a:ext cx="2140070" cy="3702923"/>
              <a:chOff x="137346" y="215696"/>
              <a:chExt cx="2241747" cy="3878854"/>
            </a:xfrm>
          </p:grpSpPr>
          <p:grpSp>
            <p:nvGrpSpPr>
              <p:cNvPr id="139" name="组合 138">
                <a:extLst>
                  <a:ext uri="{FF2B5EF4-FFF2-40B4-BE49-F238E27FC236}">
                    <a16:creationId xmlns:a16="http://schemas.microsoft.com/office/drawing/2014/main" id="{BE7E591C-1309-4C51-AE8E-F67A843D34CA}"/>
                  </a:ext>
                </a:extLst>
              </p:cNvPr>
              <p:cNvGrpSpPr/>
              <p:nvPr/>
            </p:nvGrpSpPr>
            <p:grpSpPr>
              <a:xfrm>
                <a:off x="140268" y="215696"/>
                <a:ext cx="2238825" cy="745343"/>
                <a:chOff x="140268" y="342075"/>
                <a:chExt cx="2238825" cy="745343"/>
              </a:xfrm>
            </p:grpSpPr>
            <p:sp>
              <p:nvSpPr>
                <p:cNvPr id="176" name="椭圆 175">
                  <a:extLst>
                    <a:ext uri="{FF2B5EF4-FFF2-40B4-BE49-F238E27FC236}">
                      <a16:creationId xmlns:a16="http://schemas.microsoft.com/office/drawing/2014/main" id="{292B3806-8C67-4E1D-8E14-60262028DDF8}"/>
                    </a:ext>
                  </a:extLst>
                </p:cNvPr>
                <p:cNvSpPr/>
                <p:nvPr/>
              </p:nvSpPr>
              <p:spPr>
                <a:xfrm>
                  <a:off x="1564430" y="342075"/>
                  <a:ext cx="229948" cy="229948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177" name="直接连接符 176">
                  <a:extLst>
                    <a:ext uri="{FF2B5EF4-FFF2-40B4-BE49-F238E27FC236}">
                      <a16:creationId xmlns:a16="http://schemas.microsoft.com/office/drawing/2014/main" id="{55AC2494-29FA-474B-8E8B-B9DEA409215E}"/>
                    </a:ext>
                  </a:extLst>
                </p:cNvPr>
                <p:cNvCxnSpPr>
                  <a:cxnSpLocks/>
                  <a:stCxn id="181" idx="7"/>
                  <a:endCxn id="179" idx="3"/>
                </p:cNvCxnSpPr>
                <p:nvPr/>
              </p:nvCxnSpPr>
              <p:spPr>
                <a:xfrm flipV="1">
                  <a:off x="336541" y="653322"/>
                  <a:ext cx="369221" cy="237823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8" name="直接连接符 177">
                  <a:extLst>
                    <a:ext uri="{FF2B5EF4-FFF2-40B4-BE49-F238E27FC236}">
                      <a16:creationId xmlns:a16="http://schemas.microsoft.com/office/drawing/2014/main" id="{8F843730-1A35-456E-88A7-7428B4D2C13E}"/>
                    </a:ext>
                  </a:extLst>
                </p:cNvPr>
                <p:cNvCxnSpPr>
                  <a:cxnSpLocks/>
                  <a:stCxn id="179" idx="6"/>
                  <a:endCxn id="176" idx="2"/>
                </p:cNvCxnSpPr>
                <p:nvPr/>
              </p:nvCxnSpPr>
              <p:spPr>
                <a:xfrm flipV="1">
                  <a:off x="902035" y="457049"/>
                  <a:ext cx="662395" cy="114974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9" name="椭圆 178">
                  <a:extLst>
                    <a:ext uri="{FF2B5EF4-FFF2-40B4-BE49-F238E27FC236}">
                      <a16:creationId xmlns:a16="http://schemas.microsoft.com/office/drawing/2014/main" id="{EC93FE3C-392B-4F53-9D5D-7015ADA69148}"/>
                    </a:ext>
                  </a:extLst>
                </p:cNvPr>
                <p:cNvSpPr/>
                <p:nvPr/>
              </p:nvSpPr>
              <p:spPr>
                <a:xfrm>
                  <a:off x="672087" y="457049"/>
                  <a:ext cx="229948" cy="229948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180" name="直接连接符 179">
                  <a:extLst>
                    <a:ext uri="{FF2B5EF4-FFF2-40B4-BE49-F238E27FC236}">
                      <a16:creationId xmlns:a16="http://schemas.microsoft.com/office/drawing/2014/main" id="{E69F470A-186C-4270-B296-9B3668701C76}"/>
                    </a:ext>
                  </a:extLst>
                </p:cNvPr>
                <p:cNvCxnSpPr>
                  <a:cxnSpLocks/>
                  <a:stCxn id="176" idx="6"/>
                  <a:endCxn id="182" idx="1"/>
                </p:cNvCxnSpPr>
                <p:nvPr/>
              </p:nvCxnSpPr>
              <p:spPr>
                <a:xfrm>
                  <a:off x="1794378" y="457049"/>
                  <a:ext cx="388442" cy="263623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1" name="椭圆 180">
                  <a:extLst>
                    <a:ext uri="{FF2B5EF4-FFF2-40B4-BE49-F238E27FC236}">
                      <a16:creationId xmlns:a16="http://schemas.microsoft.com/office/drawing/2014/main" id="{FAFD7EF8-73B4-4846-989F-9F22917C0702}"/>
                    </a:ext>
                  </a:extLst>
                </p:cNvPr>
                <p:cNvSpPr/>
                <p:nvPr/>
              </p:nvSpPr>
              <p:spPr>
                <a:xfrm>
                  <a:off x="140268" y="857470"/>
                  <a:ext cx="229948" cy="229948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28575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82" name="椭圆 181">
                  <a:extLst>
                    <a:ext uri="{FF2B5EF4-FFF2-40B4-BE49-F238E27FC236}">
                      <a16:creationId xmlns:a16="http://schemas.microsoft.com/office/drawing/2014/main" id="{18A7BB6D-19E5-421B-907A-1E83D2E3A12F}"/>
                    </a:ext>
                  </a:extLst>
                </p:cNvPr>
                <p:cNvSpPr/>
                <p:nvPr/>
              </p:nvSpPr>
              <p:spPr>
                <a:xfrm>
                  <a:off x="2149145" y="686997"/>
                  <a:ext cx="229948" cy="229948"/>
                </a:xfrm>
                <a:prstGeom prst="ellipse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140" name="组合 139">
                <a:extLst>
                  <a:ext uri="{FF2B5EF4-FFF2-40B4-BE49-F238E27FC236}">
                    <a16:creationId xmlns:a16="http://schemas.microsoft.com/office/drawing/2014/main" id="{278B66F9-7601-4C0F-A60C-EF6E4F89053D}"/>
                  </a:ext>
                </a:extLst>
              </p:cNvPr>
              <p:cNvGrpSpPr/>
              <p:nvPr/>
            </p:nvGrpSpPr>
            <p:grpSpPr>
              <a:xfrm>
                <a:off x="137346" y="906885"/>
                <a:ext cx="2238825" cy="1034775"/>
                <a:chOff x="140268" y="342075"/>
                <a:chExt cx="2238825" cy="1034775"/>
              </a:xfrm>
            </p:grpSpPr>
            <p:sp>
              <p:nvSpPr>
                <p:cNvPr id="167" name="椭圆 166">
                  <a:extLst>
                    <a:ext uri="{FF2B5EF4-FFF2-40B4-BE49-F238E27FC236}">
                      <a16:creationId xmlns:a16="http://schemas.microsoft.com/office/drawing/2014/main" id="{FABE6757-939A-4110-BCB3-9927001639AF}"/>
                    </a:ext>
                  </a:extLst>
                </p:cNvPr>
                <p:cNvSpPr/>
                <p:nvPr/>
              </p:nvSpPr>
              <p:spPr>
                <a:xfrm>
                  <a:off x="1564430" y="342075"/>
                  <a:ext cx="229948" cy="229948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168" name="直接连接符 167">
                  <a:extLst>
                    <a:ext uri="{FF2B5EF4-FFF2-40B4-BE49-F238E27FC236}">
                      <a16:creationId xmlns:a16="http://schemas.microsoft.com/office/drawing/2014/main" id="{C49766DF-A3C4-4DE9-B8AE-46D7244046E3}"/>
                    </a:ext>
                  </a:extLst>
                </p:cNvPr>
                <p:cNvCxnSpPr>
                  <a:cxnSpLocks/>
                  <a:stCxn id="173" idx="7"/>
                  <a:endCxn id="169" idx="3"/>
                </p:cNvCxnSpPr>
                <p:nvPr/>
              </p:nvCxnSpPr>
              <p:spPr>
                <a:xfrm flipV="1">
                  <a:off x="336541" y="653322"/>
                  <a:ext cx="369221" cy="237823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9" name="椭圆 168">
                  <a:extLst>
                    <a:ext uri="{FF2B5EF4-FFF2-40B4-BE49-F238E27FC236}">
                      <a16:creationId xmlns:a16="http://schemas.microsoft.com/office/drawing/2014/main" id="{C93C86A9-23E2-4062-AB7C-A4184E5BB6FB}"/>
                    </a:ext>
                  </a:extLst>
                </p:cNvPr>
                <p:cNvSpPr/>
                <p:nvPr/>
              </p:nvSpPr>
              <p:spPr>
                <a:xfrm>
                  <a:off x="672087" y="457049"/>
                  <a:ext cx="229948" cy="229948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70" name="椭圆 169">
                  <a:extLst>
                    <a:ext uri="{FF2B5EF4-FFF2-40B4-BE49-F238E27FC236}">
                      <a16:creationId xmlns:a16="http://schemas.microsoft.com/office/drawing/2014/main" id="{9E04DEB9-E9CA-4373-ADA0-9880C6516411}"/>
                    </a:ext>
                  </a:extLst>
                </p:cNvPr>
                <p:cNvSpPr/>
                <p:nvPr/>
              </p:nvSpPr>
              <p:spPr>
                <a:xfrm>
                  <a:off x="1564430" y="1146902"/>
                  <a:ext cx="229948" cy="229948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171" name="直接连接符 170">
                  <a:extLst>
                    <a:ext uri="{FF2B5EF4-FFF2-40B4-BE49-F238E27FC236}">
                      <a16:creationId xmlns:a16="http://schemas.microsoft.com/office/drawing/2014/main" id="{757E6B90-4F2E-404E-89F3-68DB2ED21701}"/>
                    </a:ext>
                  </a:extLst>
                </p:cNvPr>
                <p:cNvCxnSpPr>
                  <a:cxnSpLocks/>
                  <a:stCxn id="170" idx="0"/>
                  <a:endCxn id="167" idx="4"/>
                </p:cNvCxnSpPr>
                <p:nvPr/>
              </p:nvCxnSpPr>
              <p:spPr>
                <a:xfrm flipV="1">
                  <a:off x="1679404" y="572023"/>
                  <a:ext cx="0" cy="574879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2" name="直接连接符 171">
                  <a:extLst>
                    <a:ext uri="{FF2B5EF4-FFF2-40B4-BE49-F238E27FC236}">
                      <a16:creationId xmlns:a16="http://schemas.microsoft.com/office/drawing/2014/main" id="{72F219D6-DECB-4A7C-BCEC-EF4598DF512E}"/>
                    </a:ext>
                  </a:extLst>
                </p:cNvPr>
                <p:cNvCxnSpPr>
                  <a:cxnSpLocks/>
                  <a:stCxn id="167" idx="6"/>
                  <a:endCxn id="175" idx="1"/>
                </p:cNvCxnSpPr>
                <p:nvPr/>
              </p:nvCxnSpPr>
              <p:spPr>
                <a:xfrm>
                  <a:off x="1794378" y="457049"/>
                  <a:ext cx="388442" cy="263623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3" name="椭圆 172">
                  <a:extLst>
                    <a:ext uri="{FF2B5EF4-FFF2-40B4-BE49-F238E27FC236}">
                      <a16:creationId xmlns:a16="http://schemas.microsoft.com/office/drawing/2014/main" id="{ACBFC9B8-D8A7-4201-90E0-895F344C480D}"/>
                    </a:ext>
                  </a:extLst>
                </p:cNvPr>
                <p:cNvSpPr/>
                <p:nvPr/>
              </p:nvSpPr>
              <p:spPr>
                <a:xfrm>
                  <a:off x="140268" y="857470"/>
                  <a:ext cx="229948" cy="229948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28575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174" name="直接连接符 173">
                  <a:extLst>
                    <a:ext uri="{FF2B5EF4-FFF2-40B4-BE49-F238E27FC236}">
                      <a16:creationId xmlns:a16="http://schemas.microsoft.com/office/drawing/2014/main" id="{14926B32-4765-4D66-9974-03BA7600A66A}"/>
                    </a:ext>
                  </a:extLst>
                </p:cNvPr>
                <p:cNvCxnSpPr>
                  <a:cxnSpLocks/>
                  <a:stCxn id="169" idx="5"/>
                  <a:endCxn id="170" idx="1"/>
                </p:cNvCxnSpPr>
                <p:nvPr/>
              </p:nvCxnSpPr>
              <p:spPr>
                <a:xfrm>
                  <a:off x="868360" y="653322"/>
                  <a:ext cx="729745" cy="527255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5" name="椭圆 174">
                  <a:extLst>
                    <a:ext uri="{FF2B5EF4-FFF2-40B4-BE49-F238E27FC236}">
                      <a16:creationId xmlns:a16="http://schemas.microsoft.com/office/drawing/2014/main" id="{8C8C700D-7BAB-45BB-B409-9A61FE3FAD13}"/>
                    </a:ext>
                  </a:extLst>
                </p:cNvPr>
                <p:cNvSpPr/>
                <p:nvPr/>
              </p:nvSpPr>
              <p:spPr>
                <a:xfrm>
                  <a:off x="2149145" y="686997"/>
                  <a:ext cx="229948" cy="229948"/>
                </a:xfrm>
                <a:prstGeom prst="ellipse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141" name="组合 140">
                <a:extLst>
                  <a:ext uri="{FF2B5EF4-FFF2-40B4-BE49-F238E27FC236}">
                    <a16:creationId xmlns:a16="http://schemas.microsoft.com/office/drawing/2014/main" id="{19FCCC54-E034-49B1-AA0A-82378D24C6AF}"/>
                  </a:ext>
                </a:extLst>
              </p:cNvPr>
              <p:cNvGrpSpPr/>
              <p:nvPr/>
            </p:nvGrpSpPr>
            <p:grpSpPr>
              <a:xfrm>
                <a:off x="137346" y="1667672"/>
                <a:ext cx="2238825" cy="919801"/>
                <a:chOff x="140268" y="457049"/>
                <a:chExt cx="2238825" cy="919801"/>
              </a:xfrm>
            </p:grpSpPr>
            <p:cxnSp>
              <p:nvCxnSpPr>
                <p:cNvPr id="160" name="直接连接符 159">
                  <a:extLst>
                    <a:ext uri="{FF2B5EF4-FFF2-40B4-BE49-F238E27FC236}">
                      <a16:creationId xmlns:a16="http://schemas.microsoft.com/office/drawing/2014/main" id="{AF1EAB9B-BAC0-4AB6-9F51-CBB80D52DF0A}"/>
                    </a:ext>
                  </a:extLst>
                </p:cNvPr>
                <p:cNvCxnSpPr>
                  <a:cxnSpLocks/>
                  <a:stCxn id="164" idx="7"/>
                  <a:endCxn id="161" idx="3"/>
                </p:cNvCxnSpPr>
                <p:nvPr/>
              </p:nvCxnSpPr>
              <p:spPr>
                <a:xfrm flipV="1">
                  <a:off x="336541" y="653322"/>
                  <a:ext cx="369221" cy="237823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1" name="椭圆 160">
                  <a:extLst>
                    <a:ext uri="{FF2B5EF4-FFF2-40B4-BE49-F238E27FC236}">
                      <a16:creationId xmlns:a16="http://schemas.microsoft.com/office/drawing/2014/main" id="{FB7536DA-69F8-4120-BB33-5444E50475D3}"/>
                    </a:ext>
                  </a:extLst>
                </p:cNvPr>
                <p:cNvSpPr/>
                <p:nvPr/>
              </p:nvSpPr>
              <p:spPr>
                <a:xfrm>
                  <a:off x="672087" y="457049"/>
                  <a:ext cx="229948" cy="229948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62" name="椭圆 161">
                  <a:extLst>
                    <a:ext uri="{FF2B5EF4-FFF2-40B4-BE49-F238E27FC236}">
                      <a16:creationId xmlns:a16="http://schemas.microsoft.com/office/drawing/2014/main" id="{4DBD8740-9567-42E9-873B-F747F0C047CE}"/>
                    </a:ext>
                  </a:extLst>
                </p:cNvPr>
                <p:cNvSpPr/>
                <p:nvPr/>
              </p:nvSpPr>
              <p:spPr>
                <a:xfrm>
                  <a:off x="1564430" y="1146902"/>
                  <a:ext cx="229948" cy="229948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163" name="直接连接符 162">
                  <a:extLst>
                    <a:ext uri="{FF2B5EF4-FFF2-40B4-BE49-F238E27FC236}">
                      <a16:creationId xmlns:a16="http://schemas.microsoft.com/office/drawing/2014/main" id="{F458C86F-D218-4DB2-8746-001FE8D0C2B2}"/>
                    </a:ext>
                  </a:extLst>
                </p:cNvPr>
                <p:cNvCxnSpPr>
                  <a:cxnSpLocks/>
                  <a:stCxn id="162" idx="7"/>
                  <a:endCxn id="166" idx="3"/>
                </p:cNvCxnSpPr>
                <p:nvPr/>
              </p:nvCxnSpPr>
              <p:spPr>
                <a:xfrm flipV="1">
                  <a:off x="1760703" y="883270"/>
                  <a:ext cx="422117" cy="297307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4" name="椭圆 163">
                  <a:extLst>
                    <a:ext uri="{FF2B5EF4-FFF2-40B4-BE49-F238E27FC236}">
                      <a16:creationId xmlns:a16="http://schemas.microsoft.com/office/drawing/2014/main" id="{DC450C87-79F5-476E-B051-8F8417885258}"/>
                    </a:ext>
                  </a:extLst>
                </p:cNvPr>
                <p:cNvSpPr/>
                <p:nvPr/>
              </p:nvSpPr>
              <p:spPr>
                <a:xfrm>
                  <a:off x="140268" y="857470"/>
                  <a:ext cx="229948" cy="229948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28575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165" name="直接连接符 164">
                  <a:extLst>
                    <a:ext uri="{FF2B5EF4-FFF2-40B4-BE49-F238E27FC236}">
                      <a16:creationId xmlns:a16="http://schemas.microsoft.com/office/drawing/2014/main" id="{5F4BE52A-756E-47AD-B352-C36C60AA80F7}"/>
                    </a:ext>
                  </a:extLst>
                </p:cNvPr>
                <p:cNvCxnSpPr>
                  <a:cxnSpLocks/>
                  <a:stCxn id="161" idx="5"/>
                  <a:endCxn id="162" idx="1"/>
                </p:cNvCxnSpPr>
                <p:nvPr/>
              </p:nvCxnSpPr>
              <p:spPr>
                <a:xfrm>
                  <a:off x="868360" y="653322"/>
                  <a:ext cx="729745" cy="527255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6" name="椭圆 165">
                  <a:extLst>
                    <a:ext uri="{FF2B5EF4-FFF2-40B4-BE49-F238E27FC236}">
                      <a16:creationId xmlns:a16="http://schemas.microsoft.com/office/drawing/2014/main" id="{5D0ECA82-25DE-4791-8677-D08D16AFA343}"/>
                    </a:ext>
                  </a:extLst>
                </p:cNvPr>
                <p:cNvSpPr/>
                <p:nvPr/>
              </p:nvSpPr>
              <p:spPr>
                <a:xfrm>
                  <a:off x="2149145" y="686997"/>
                  <a:ext cx="229948" cy="229948"/>
                </a:xfrm>
                <a:prstGeom prst="ellipse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142" name="组合 141">
                <a:extLst>
                  <a:ext uri="{FF2B5EF4-FFF2-40B4-BE49-F238E27FC236}">
                    <a16:creationId xmlns:a16="http://schemas.microsoft.com/office/drawing/2014/main" id="{31B79261-B7D4-4556-96B4-D86A8765F355}"/>
                  </a:ext>
                </a:extLst>
              </p:cNvPr>
              <p:cNvGrpSpPr/>
              <p:nvPr/>
            </p:nvGrpSpPr>
            <p:grpSpPr>
              <a:xfrm>
                <a:off x="139727" y="2350666"/>
                <a:ext cx="2238825" cy="1034775"/>
                <a:chOff x="140268" y="457049"/>
                <a:chExt cx="2238825" cy="1034775"/>
              </a:xfrm>
            </p:grpSpPr>
            <p:sp>
              <p:nvSpPr>
                <p:cNvPr id="151" name="椭圆 150">
                  <a:extLst>
                    <a:ext uri="{FF2B5EF4-FFF2-40B4-BE49-F238E27FC236}">
                      <a16:creationId xmlns:a16="http://schemas.microsoft.com/office/drawing/2014/main" id="{F38B889B-16C6-4C7A-9A77-F159846214AE}"/>
                    </a:ext>
                  </a:extLst>
                </p:cNvPr>
                <p:cNvSpPr/>
                <p:nvPr/>
              </p:nvSpPr>
              <p:spPr>
                <a:xfrm>
                  <a:off x="753386" y="1261876"/>
                  <a:ext cx="229948" cy="229948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152" name="直接连接符 151">
                  <a:extLst>
                    <a:ext uri="{FF2B5EF4-FFF2-40B4-BE49-F238E27FC236}">
                      <a16:creationId xmlns:a16="http://schemas.microsoft.com/office/drawing/2014/main" id="{A997AE96-9FB6-4287-B765-14DD29FCAA78}"/>
                    </a:ext>
                  </a:extLst>
                </p:cNvPr>
                <p:cNvCxnSpPr>
                  <a:cxnSpLocks/>
                  <a:stCxn id="155" idx="4"/>
                  <a:endCxn id="151" idx="0"/>
                </p:cNvCxnSpPr>
                <p:nvPr/>
              </p:nvCxnSpPr>
              <p:spPr>
                <a:xfrm>
                  <a:off x="787061" y="686997"/>
                  <a:ext cx="81299" cy="574879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3" name="直接连接符 152">
                  <a:extLst>
                    <a:ext uri="{FF2B5EF4-FFF2-40B4-BE49-F238E27FC236}">
                      <a16:creationId xmlns:a16="http://schemas.microsoft.com/office/drawing/2014/main" id="{7C19E29B-96E9-4C78-863B-B68B0AFD87EB}"/>
                    </a:ext>
                  </a:extLst>
                </p:cNvPr>
                <p:cNvCxnSpPr>
                  <a:cxnSpLocks/>
                  <a:stCxn id="158" idx="7"/>
                  <a:endCxn id="155" idx="3"/>
                </p:cNvCxnSpPr>
                <p:nvPr/>
              </p:nvCxnSpPr>
              <p:spPr>
                <a:xfrm flipV="1">
                  <a:off x="336541" y="653322"/>
                  <a:ext cx="369221" cy="237823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4" name="直接连接符 153">
                  <a:extLst>
                    <a:ext uri="{FF2B5EF4-FFF2-40B4-BE49-F238E27FC236}">
                      <a16:creationId xmlns:a16="http://schemas.microsoft.com/office/drawing/2014/main" id="{D396948F-D7DD-4190-A032-663B6A2EC371}"/>
                    </a:ext>
                  </a:extLst>
                </p:cNvPr>
                <p:cNvCxnSpPr>
                  <a:cxnSpLocks/>
                  <a:stCxn id="151" idx="6"/>
                  <a:endCxn id="156" idx="2"/>
                </p:cNvCxnSpPr>
                <p:nvPr/>
              </p:nvCxnSpPr>
              <p:spPr>
                <a:xfrm flipV="1">
                  <a:off x="983334" y="1261876"/>
                  <a:ext cx="581096" cy="114974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5" name="椭圆 154">
                  <a:extLst>
                    <a:ext uri="{FF2B5EF4-FFF2-40B4-BE49-F238E27FC236}">
                      <a16:creationId xmlns:a16="http://schemas.microsoft.com/office/drawing/2014/main" id="{5A5677CA-C833-4535-B3FF-E3FC3E07CF45}"/>
                    </a:ext>
                  </a:extLst>
                </p:cNvPr>
                <p:cNvSpPr/>
                <p:nvPr/>
              </p:nvSpPr>
              <p:spPr>
                <a:xfrm>
                  <a:off x="672087" y="457049"/>
                  <a:ext cx="229948" cy="229948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56" name="椭圆 155">
                  <a:extLst>
                    <a:ext uri="{FF2B5EF4-FFF2-40B4-BE49-F238E27FC236}">
                      <a16:creationId xmlns:a16="http://schemas.microsoft.com/office/drawing/2014/main" id="{257ACC59-92DF-4FA3-AA03-351F8FC50F54}"/>
                    </a:ext>
                  </a:extLst>
                </p:cNvPr>
                <p:cNvSpPr/>
                <p:nvPr/>
              </p:nvSpPr>
              <p:spPr>
                <a:xfrm>
                  <a:off x="1564430" y="1146902"/>
                  <a:ext cx="229948" cy="229948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157" name="直接连接符 156">
                  <a:extLst>
                    <a:ext uri="{FF2B5EF4-FFF2-40B4-BE49-F238E27FC236}">
                      <a16:creationId xmlns:a16="http://schemas.microsoft.com/office/drawing/2014/main" id="{BF7CBF7A-091E-4B4B-AF45-F20BBADE07F7}"/>
                    </a:ext>
                  </a:extLst>
                </p:cNvPr>
                <p:cNvCxnSpPr>
                  <a:cxnSpLocks/>
                  <a:stCxn id="156" idx="7"/>
                  <a:endCxn id="159" idx="3"/>
                </p:cNvCxnSpPr>
                <p:nvPr/>
              </p:nvCxnSpPr>
              <p:spPr>
                <a:xfrm flipV="1">
                  <a:off x="1760703" y="883270"/>
                  <a:ext cx="422117" cy="297307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8" name="椭圆 157">
                  <a:extLst>
                    <a:ext uri="{FF2B5EF4-FFF2-40B4-BE49-F238E27FC236}">
                      <a16:creationId xmlns:a16="http://schemas.microsoft.com/office/drawing/2014/main" id="{83F7A730-DDB7-4C4A-AB5E-119634A64B6B}"/>
                    </a:ext>
                  </a:extLst>
                </p:cNvPr>
                <p:cNvSpPr/>
                <p:nvPr/>
              </p:nvSpPr>
              <p:spPr>
                <a:xfrm>
                  <a:off x="140268" y="857470"/>
                  <a:ext cx="229948" cy="229948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28575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59" name="椭圆 158">
                  <a:extLst>
                    <a:ext uri="{FF2B5EF4-FFF2-40B4-BE49-F238E27FC236}">
                      <a16:creationId xmlns:a16="http://schemas.microsoft.com/office/drawing/2014/main" id="{F11A740C-2E85-42BD-9B1E-B1453AFB711C}"/>
                    </a:ext>
                  </a:extLst>
                </p:cNvPr>
                <p:cNvSpPr/>
                <p:nvPr/>
              </p:nvSpPr>
              <p:spPr>
                <a:xfrm>
                  <a:off x="2149145" y="686997"/>
                  <a:ext cx="229948" cy="229948"/>
                </a:xfrm>
                <a:prstGeom prst="ellipse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143" name="组合 142">
                <a:extLst>
                  <a:ext uri="{FF2B5EF4-FFF2-40B4-BE49-F238E27FC236}">
                    <a16:creationId xmlns:a16="http://schemas.microsoft.com/office/drawing/2014/main" id="{0F4C8E74-8AB7-40F6-9332-1AE535AFDB98}"/>
                  </a:ext>
                </a:extLst>
              </p:cNvPr>
              <p:cNvGrpSpPr/>
              <p:nvPr/>
            </p:nvGrpSpPr>
            <p:grpSpPr>
              <a:xfrm>
                <a:off x="137346" y="3289723"/>
                <a:ext cx="2238825" cy="804827"/>
                <a:chOff x="140268" y="686997"/>
                <a:chExt cx="2238825" cy="804827"/>
              </a:xfrm>
            </p:grpSpPr>
            <p:sp>
              <p:nvSpPr>
                <p:cNvPr id="144" name="椭圆 143">
                  <a:extLst>
                    <a:ext uri="{FF2B5EF4-FFF2-40B4-BE49-F238E27FC236}">
                      <a16:creationId xmlns:a16="http://schemas.microsoft.com/office/drawing/2014/main" id="{A08219C5-2BB1-48AF-9E79-7603DB712166}"/>
                    </a:ext>
                  </a:extLst>
                </p:cNvPr>
                <p:cNvSpPr/>
                <p:nvPr/>
              </p:nvSpPr>
              <p:spPr>
                <a:xfrm>
                  <a:off x="753386" y="1261876"/>
                  <a:ext cx="229948" cy="229948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cxnSp>
              <p:nvCxnSpPr>
                <p:cNvPr id="145" name="直接连接符 144">
                  <a:extLst>
                    <a:ext uri="{FF2B5EF4-FFF2-40B4-BE49-F238E27FC236}">
                      <a16:creationId xmlns:a16="http://schemas.microsoft.com/office/drawing/2014/main" id="{D6B84122-5EDB-4FD1-BFBE-F9F5688FDB08}"/>
                    </a:ext>
                  </a:extLst>
                </p:cNvPr>
                <p:cNvCxnSpPr>
                  <a:cxnSpLocks/>
                  <a:stCxn id="144" idx="6"/>
                  <a:endCxn id="147" idx="2"/>
                </p:cNvCxnSpPr>
                <p:nvPr/>
              </p:nvCxnSpPr>
              <p:spPr>
                <a:xfrm flipV="1">
                  <a:off x="983334" y="1261876"/>
                  <a:ext cx="581096" cy="114974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直接连接符 145">
                  <a:extLst>
                    <a:ext uri="{FF2B5EF4-FFF2-40B4-BE49-F238E27FC236}">
                      <a16:creationId xmlns:a16="http://schemas.microsoft.com/office/drawing/2014/main" id="{0C911EA8-272D-4EAE-A7BA-174655E208D7}"/>
                    </a:ext>
                  </a:extLst>
                </p:cNvPr>
                <p:cNvCxnSpPr>
                  <a:cxnSpLocks/>
                  <a:stCxn id="149" idx="5"/>
                  <a:endCxn id="144" idx="2"/>
                </p:cNvCxnSpPr>
                <p:nvPr/>
              </p:nvCxnSpPr>
              <p:spPr>
                <a:xfrm>
                  <a:off x="336541" y="1053743"/>
                  <a:ext cx="416845" cy="323107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7" name="椭圆 146">
                  <a:extLst>
                    <a:ext uri="{FF2B5EF4-FFF2-40B4-BE49-F238E27FC236}">
                      <a16:creationId xmlns:a16="http://schemas.microsoft.com/office/drawing/2014/main" id="{F775D402-B850-4D07-AE0E-62B6EAEBF05B}"/>
                    </a:ext>
                  </a:extLst>
                </p:cNvPr>
                <p:cNvSpPr/>
                <p:nvPr/>
              </p:nvSpPr>
              <p:spPr>
                <a:xfrm>
                  <a:off x="1564430" y="1146902"/>
                  <a:ext cx="229948" cy="229948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148" name="直接连接符 147">
                  <a:extLst>
                    <a:ext uri="{FF2B5EF4-FFF2-40B4-BE49-F238E27FC236}">
                      <a16:creationId xmlns:a16="http://schemas.microsoft.com/office/drawing/2014/main" id="{CF900311-29BF-42FE-B0C2-A5DC510CA01A}"/>
                    </a:ext>
                  </a:extLst>
                </p:cNvPr>
                <p:cNvCxnSpPr>
                  <a:cxnSpLocks/>
                  <a:stCxn id="147" idx="7"/>
                  <a:endCxn id="150" idx="3"/>
                </p:cNvCxnSpPr>
                <p:nvPr/>
              </p:nvCxnSpPr>
              <p:spPr>
                <a:xfrm flipV="1">
                  <a:off x="1760703" y="883270"/>
                  <a:ext cx="422117" cy="297307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9" name="椭圆 148">
                  <a:extLst>
                    <a:ext uri="{FF2B5EF4-FFF2-40B4-BE49-F238E27FC236}">
                      <a16:creationId xmlns:a16="http://schemas.microsoft.com/office/drawing/2014/main" id="{F32553E1-EEFA-4326-BF4E-79173FAC9E47}"/>
                    </a:ext>
                  </a:extLst>
                </p:cNvPr>
                <p:cNvSpPr/>
                <p:nvPr/>
              </p:nvSpPr>
              <p:spPr>
                <a:xfrm>
                  <a:off x="140268" y="857470"/>
                  <a:ext cx="229948" cy="229948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28575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50" name="椭圆 149">
                  <a:extLst>
                    <a:ext uri="{FF2B5EF4-FFF2-40B4-BE49-F238E27FC236}">
                      <a16:creationId xmlns:a16="http://schemas.microsoft.com/office/drawing/2014/main" id="{218EDA98-4C78-4C25-8435-F75EED45837F}"/>
                    </a:ext>
                  </a:extLst>
                </p:cNvPr>
                <p:cNvSpPr/>
                <p:nvPr/>
              </p:nvSpPr>
              <p:spPr>
                <a:xfrm>
                  <a:off x="2149145" y="686997"/>
                  <a:ext cx="229948" cy="229948"/>
                </a:xfrm>
                <a:prstGeom prst="ellipse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sp>
          <p:nvSpPr>
            <p:cNvPr id="136" name="左大括号 135">
              <a:extLst>
                <a:ext uri="{FF2B5EF4-FFF2-40B4-BE49-F238E27FC236}">
                  <a16:creationId xmlns:a16="http://schemas.microsoft.com/office/drawing/2014/main" id="{292D6BDA-9995-41FB-859E-413311974355}"/>
                </a:ext>
              </a:extLst>
            </p:cNvPr>
            <p:cNvSpPr/>
            <p:nvPr/>
          </p:nvSpPr>
          <p:spPr>
            <a:xfrm>
              <a:off x="7257298" y="2255426"/>
              <a:ext cx="279902" cy="3702923"/>
            </a:xfrm>
            <a:prstGeom prst="leftBrace">
              <a:avLst>
                <a:gd name="adj1" fmla="val 43830"/>
                <a:gd name="adj2" fmla="val 50000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7" name="文本框 136">
                  <a:extLst>
                    <a:ext uri="{FF2B5EF4-FFF2-40B4-BE49-F238E27FC236}">
                      <a16:creationId xmlns:a16="http://schemas.microsoft.com/office/drawing/2014/main" id="{062B1135-CBE4-4151-992D-89C0396A0F34}"/>
                    </a:ext>
                  </a:extLst>
                </p:cNvPr>
                <p:cNvSpPr txBox="1"/>
                <p:nvPr/>
              </p:nvSpPr>
              <p:spPr>
                <a:xfrm>
                  <a:off x="6500387" y="3878041"/>
                  <a:ext cx="597977" cy="4677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⊕</m:t>
                        </m:r>
                      </m:oMath>
                    </m:oMathPara>
                  </a14:m>
                  <a:endParaRPr lang="zh-CN" altLang="en-US" sz="2400" dirty="0">
                    <a:ea typeface="楷体" panose="02010609060101010101" pitchFamily="49" charset="-122"/>
                  </a:endParaRPr>
                </a:p>
              </p:txBody>
            </p:sp>
          </mc:Choice>
          <mc:Fallback xmlns="">
            <p:sp>
              <p:nvSpPr>
                <p:cNvPr id="137" name="文本框 136">
                  <a:extLst>
                    <a:ext uri="{FF2B5EF4-FFF2-40B4-BE49-F238E27FC236}">
                      <a16:creationId xmlns:a16="http://schemas.microsoft.com/office/drawing/2014/main" id="{062B1135-CBE4-4151-992D-89C0396A0F3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00387" y="3878041"/>
                  <a:ext cx="597977" cy="467760"/>
                </a:xfrm>
                <a:prstGeom prst="rect">
                  <a:avLst/>
                </a:prstGeom>
                <a:blipFill>
                  <a:blip r:embed="rId3"/>
                  <a:stretch>
                    <a:fillRect l="-4124" b="-10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8" name="文本框 137">
                  <a:extLst>
                    <a:ext uri="{FF2B5EF4-FFF2-40B4-BE49-F238E27FC236}">
                      <a16:creationId xmlns:a16="http://schemas.microsoft.com/office/drawing/2014/main" id="{D88DB3AC-6C32-4383-B303-A12DF241BC3C}"/>
                    </a:ext>
                  </a:extLst>
                </p:cNvPr>
                <p:cNvSpPr txBox="1"/>
                <p:nvPr/>
              </p:nvSpPr>
              <p:spPr>
                <a:xfrm>
                  <a:off x="7286449" y="1572965"/>
                  <a:ext cx="3154656" cy="4677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⊗</m:t>
                        </m:r>
                      </m:oMath>
                    </m:oMathPara>
                  </a14:m>
                  <a:endParaRPr lang="zh-CN" altLang="en-US" sz="2400" dirty="0">
                    <a:ea typeface="楷体" panose="02010609060101010101" pitchFamily="49" charset="-122"/>
                  </a:endParaRPr>
                </a:p>
              </p:txBody>
            </p:sp>
          </mc:Choice>
          <mc:Fallback xmlns="">
            <p:sp>
              <p:nvSpPr>
                <p:cNvPr id="138" name="文本框 137">
                  <a:extLst>
                    <a:ext uri="{FF2B5EF4-FFF2-40B4-BE49-F238E27FC236}">
                      <a16:creationId xmlns:a16="http://schemas.microsoft.com/office/drawing/2014/main" id="{D88DB3AC-6C32-4383-B303-A12DF241BC3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86449" y="1572965"/>
                  <a:ext cx="3154656" cy="467760"/>
                </a:xfrm>
                <a:prstGeom prst="rect">
                  <a:avLst/>
                </a:prstGeom>
                <a:blipFill>
                  <a:blip r:embed="rId4"/>
                  <a:stretch>
                    <a:fillRect b="-921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9" name="文本框 68">
            <a:extLst>
              <a:ext uri="{FF2B5EF4-FFF2-40B4-BE49-F238E27FC236}">
                <a16:creationId xmlns:a16="http://schemas.microsoft.com/office/drawing/2014/main" id="{BC388DBB-F8C8-411B-ADD9-0933C4D82557}"/>
              </a:ext>
            </a:extLst>
          </p:cNvPr>
          <p:cNvSpPr txBox="1"/>
          <p:nvPr/>
        </p:nvSpPr>
        <p:spPr>
          <a:xfrm>
            <a:off x="838200" y="6058261"/>
            <a:ext cx="108641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dirty="0" err="1">
                <a:solidFill>
                  <a:srgbClr val="222222"/>
                </a:solidFill>
                <a:effectLst/>
              </a:rPr>
              <a:t>Zhaocheng</a:t>
            </a:r>
            <a:r>
              <a:rPr lang="en-US" altLang="zh-CN" b="0" i="0" dirty="0">
                <a:solidFill>
                  <a:srgbClr val="222222"/>
                </a:solidFill>
                <a:effectLst/>
              </a:rPr>
              <a:t> Zhu, et al. Neural </a:t>
            </a:r>
            <a:r>
              <a:rPr lang="en-US" altLang="zh-CN" dirty="0">
                <a:solidFill>
                  <a:srgbClr val="222222"/>
                </a:solidFill>
              </a:rPr>
              <a:t>B</a:t>
            </a:r>
            <a:r>
              <a:rPr lang="en-US" altLang="zh-CN" b="0" i="0" dirty="0">
                <a:solidFill>
                  <a:srgbClr val="222222"/>
                </a:solidFill>
                <a:effectLst/>
              </a:rPr>
              <a:t>ellman-Ford </a:t>
            </a:r>
            <a:r>
              <a:rPr lang="en-US" altLang="zh-CN" dirty="0">
                <a:solidFill>
                  <a:srgbClr val="222222"/>
                </a:solidFill>
              </a:rPr>
              <a:t>N</a:t>
            </a:r>
            <a:r>
              <a:rPr lang="en-US" altLang="zh-CN" b="0" i="0" dirty="0">
                <a:solidFill>
                  <a:srgbClr val="222222"/>
                </a:solidFill>
                <a:effectLst/>
              </a:rPr>
              <a:t>etworks: A general graph neural network framework for link prediction. </a:t>
            </a:r>
            <a:r>
              <a:rPr lang="en-US" altLang="zh-CN" b="0" i="1" dirty="0" err="1">
                <a:solidFill>
                  <a:srgbClr val="222222"/>
                </a:solidFill>
                <a:effectLst/>
              </a:rPr>
              <a:t>NeurIPS</a:t>
            </a:r>
            <a:r>
              <a:rPr lang="en-US" altLang="zh-CN" dirty="0">
                <a:solidFill>
                  <a:srgbClr val="222222"/>
                </a:solidFill>
              </a:rPr>
              <a:t> 2021.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344324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1FE1FF-F85F-4318-9B6B-E3C7E48FE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Dynamic Programming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2468ACB-0E05-4E0F-B036-276122DB89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grpSp>
        <p:nvGrpSpPr>
          <p:cNvPr id="118" name="组合 117">
            <a:extLst>
              <a:ext uri="{FF2B5EF4-FFF2-40B4-BE49-F238E27FC236}">
                <a16:creationId xmlns:a16="http://schemas.microsoft.com/office/drawing/2014/main" id="{499B106D-F51D-40A8-9E85-E21C01AE03DE}"/>
              </a:ext>
            </a:extLst>
          </p:cNvPr>
          <p:cNvGrpSpPr/>
          <p:nvPr/>
        </p:nvGrpSpPr>
        <p:grpSpPr>
          <a:xfrm>
            <a:off x="6887270" y="3103488"/>
            <a:ext cx="3054524" cy="1568651"/>
            <a:chOff x="918188" y="3198903"/>
            <a:chExt cx="3054529" cy="1568647"/>
          </a:xfrm>
        </p:grpSpPr>
        <p:sp>
          <p:nvSpPr>
            <p:cNvPr id="119" name="椭圆 118">
              <a:extLst>
                <a:ext uri="{FF2B5EF4-FFF2-40B4-BE49-F238E27FC236}">
                  <a16:creationId xmlns:a16="http://schemas.microsoft.com/office/drawing/2014/main" id="{4C40B565-D4FD-4616-A5DA-D8A36B70EBB6}"/>
                </a:ext>
              </a:extLst>
            </p:cNvPr>
            <p:cNvSpPr/>
            <p:nvPr/>
          </p:nvSpPr>
          <p:spPr>
            <a:xfrm>
              <a:off x="1754692" y="4453823"/>
              <a:ext cx="313728" cy="31372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20" name="直接连接符 119">
              <a:extLst>
                <a:ext uri="{FF2B5EF4-FFF2-40B4-BE49-F238E27FC236}">
                  <a16:creationId xmlns:a16="http://schemas.microsoft.com/office/drawing/2014/main" id="{0B1CAE51-C69A-4769-95C8-962054DD75F3}"/>
                </a:ext>
              </a:extLst>
            </p:cNvPr>
            <p:cNvCxnSpPr>
              <a:cxnSpLocks/>
              <a:stCxn id="126" idx="4"/>
              <a:endCxn id="119" idx="0"/>
            </p:cNvCxnSpPr>
            <p:nvPr/>
          </p:nvCxnSpPr>
          <p:spPr>
            <a:xfrm>
              <a:off x="1800636" y="3669492"/>
              <a:ext cx="110920" cy="784331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椭圆 120">
              <a:extLst>
                <a:ext uri="{FF2B5EF4-FFF2-40B4-BE49-F238E27FC236}">
                  <a16:creationId xmlns:a16="http://schemas.microsoft.com/office/drawing/2014/main" id="{068AE7D1-3184-407D-BCAA-2704EFE6C92B}"/>
                </a:ext>
              </a:extLst>
            </p:cNvPr>
            <p:cNvSpPr/>
            <p:nvPr/>
          </p:nvSpPr>
          <p:spPr>
            <a:xfrm>
              <a:off x="2861235" y="3198903"/>
              <a:ext cx="313728" cy="313727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122" name="直接连接符 121">
              <a:extLst>
                <a:ext uri="{FF2B5EF4-FFF2-40B4-BE49-F238E27FC236}">
                  <a16:creationId xmlns:a16="http://schemas.microsoft.com/office/drawing/2014/main" id="{3E4C8014-CF85-40B4-97DC-C4043091DCD3}"/>
                </a:ext>
              </a:extLst>
            </p:cNvPr>
            <p:cNvCxnSpPr>
              <a:cxnSpLocks/>
              <a:stCxn id="130" idx="7"/>
              <a:endCxn id="126" idx="3"/>
            </p:cNvCxnSpPr>
            <p:nvPr/>
          </p:nvCxnSpPr>
          <p:spPr>
            <a:xfrm flipV="1">
              <a:off x="1185973" y="3623549"/>
              <a:ext cx="503745" cy="324471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直接连接符 122">
              <a:extLst>
                <a:ext uri="{FF2B5EF4-FFF2-40B4-BE49-F238E27FC236}">
                  <a16:creationId xmlns:a16="http://schemas.microsoft.com/office/drawing/2014/main" id="{D7A93CAB-3122-4C48-AFDC-39CE15D5A229}"/>
                </a:ext>
              </a:extLst>
            </p:cNvPr>
            <p:cNvCxnSpPr>
              <a:cxnSpLocks/>
              <a:stCxn id="119" idx="6"/>
              <a:endCxn id="133" idx="2"/>
            </p:cNvCxnSpPr>
            <p:nvPr/>
          </p:nvCxnSpPr>
          <p:spPr>
            <a:xfrm flipV="1">
              <a:off x="2068421" y="4453824"/>
              <a:ext cx="792815" cy="156863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直接连接符 123">
              <a:extLst>
                <a:ext uri="{FF2B5EF4-FFF2-40B4-BE49-F238E27FC236}">
                  <a16:creationId xmlns:a16="http://schemas.microsoft.com/office/drawing/2014/main" id="{8CABAE30-E240-4D19-96FE-BA90176E16D7}"/>
                </a:ext>
              </a:extLst>
            </p:cNvPr>
            <p:cNvCxnSpPr>
              <a:cxnSpLocks/>
              <a:stCxn id="130" idx="5"/>
              <a:endCxn id="119" idx="2"/>
            </p:cNvCxnSpPr>
            <p:nvPr/>
          </p:nvCxnSpPr>
          <p:spPr>
            <a:xfrm>
              <a:off x="1185973" y="4169858"/>
              <a:ext cx="568720" cy="440827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直接连接符 124">
              <a:extLst>
                <a:ext uri="{FF2B5EF4-FFF2-40B4-BE49-F238E27FC236}">
                  <a16:creationId xmlns:a16="http://schemas.microsoft.com/office/drawing/2014/main" id="{75710011-59D1-44E2-8EDE-21FE8254879F}"/>
                </a:ext>
              </a:extLst>
            </p:cNvPr>
            <p:cNvCxnSpPr>
              <a:cxnSpLocks/>
              <a:stCxn id="126" idx="6"/>
              <a:endCxn id="121" idx="2"/>
            </p:cNvCxnSpPr>
            <p:nvPr/>
          </p:nvCxnSpPr>
          <p:spPr>
            <a:xfrm flipV="1">
              <a:off x="1957500" y="3355765"/>
              <a:ext cx="903735" cy="156863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6" name="椭圆 125">
              <a:extLst>
                <a:ext uri="{FF2B5EF4-FFF2-40B4-BE49-F238E27FC236}">
                  <a16:creationId xmlns:a16="http://schemas.microsoft.com/office/drawing/2014/main" id="{7D3445CE-A202-4DEA-8294-3A1D80780C2E}"/>
                </a:ext>
              </a:extLst>
            </p:cNvPr>
            <p:cNvSpPr/>
            <p:nvPr/>
          </p:nvSpPr>
          <p:spPr>
            <a:xfrm>
              <a:off x="1643772" y="3355765"/>
              <a:ext cx="313728" cy="31372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27" name="直接连接符 126">
              <a:extLst>
                <a:ext uri="{FF2B5EF4-FFF2-40B4-BE49-F238E27FC236}">
                  <a16:creationId xmlns:a16="http://schemas.microsoft.com/office/drawing/2014/main" id="{060786CA-09C9-4918-98BA-5FECDB8847ED}"/>
                </a:ext>
              </a:extLst>
            </p:cNvPr>
            <p:cNvCxnSpPr>
              <a:cxnSpLocks/>
              <a:stCxn id="133" idx="7"/>
              <a:endCxn id="132" idx="3"/>
            </p:cNvCxnSpPr>
            <p:nvPr/>
          </p:nvCxnSpPr>
          <p:spPr>
            <a:xfrm flipV="1">
              <a:off x="3129019" y="3937276"/>
              <a:ext cx="575912" cy="405628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直接连接符 127">
              <a:extLst>
                <a:ext uri="{FF2B5EF4-FFF2-40B4-BE49-F238E27FC236}">
                  <a16:creationId xmlns:a16="http://schemas.microsoft.com/office/drawing/2014/main" id="{F766AD8D-11D4-4B0B-90F2-66DE226E259A}"/>
                </a:ext>
              </a:extLst>
            </p:cNvPr>
            <p:cNvCxnSpPr>
              <a:cxnSpLocks/>
              <a:stCxn id="133" idx="0"/>
              <a:endCxn id="121" idx="4"/>
            </p:cNvCxnSpPr>
            <p:nvPr/>
          </p:nvCxnSpPr>
          <p:spPr>
            <a:xfrm flipV="1">
              <a:off x="3018100" y="3512630"/>
              <a:ext cx="0" cy="784331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直接连接符 128">
              <a:extLst>
                <a:ext uri="{FF2B5EF4-FFF2-40B4-BE49-F238E27FC236}">
                  <a16:creationId xmlns:a16="http://schemas.microsoft.com/office/drawing/2014/main" id="{05519DB0-0BF3-4879-9B2B-E4C80A4FE967}"/>
                </a:ext>
              </a:extLst>
            </p:cNvPr>
            <p:cNvCxnSpPr>
              <a:cxnSpLocks/>
              <a:stCxn id="121" idx="6"/>
              <a:endCxn id="132" idx="1"/>
            </p:cNvCxnSpPr>
            <p:nvPr/>
          </p:nvCxnSpPr>
          <p:spPr>
            <a:xfrm>
              <a:off x="3174964" y="3355765"/>
              <a:ext cx="529969" cy="359671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0" name="椭圆 129">
              <a:extLst>
                <a:ext uri="{FF2B5EF4-FFF2-40B4-BE49-F238E27FC236}">
                  <a16:creationId xmlns:a16="http://schemas.microsoft.com/office/drawing/2014/main" id="{C0C85557-CD2A-497D-A8B2-8E229AEDD6F6}"/>
                </a:ext>
              </a:extLst>
            </p:cNvPr>
            <p:cNvSpPr/>
            <p:nvPr/>
          </p:nvSpPr>
          <p:spPr>
            <a:xfrm>
              <a:off x="918188" y="3902077"/>
              <a:ext cx="313728" cy="313727"/>
            </a:xfrm>
            <a:prstGeom prst="ellipse">
              <a:avLst/>
            </a:prstGeom>
            <a:solidFill>
              <a:schemeClr val="accent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1" name="直接连接符 130">
              <a:extLst>
                <a:ext uri="{FF2B5EF4-FFF2-40B4-BE49-F238E27FC236}">
                  <a16:creationId xmlns:a16="http://schemas.microsoft.com/office/drawing/2014/main" id="{DE57FED3-59B6-4D2E-ACC8-C790D27F24C6}"/>
                </a:ext>
              </a:extLst>
            </p:cNvPr>
            <p:cNvCxnSpPr>
              <a:cxnSpLocks/>
              <a:stCxn id="126" idx="5"/>
              <a:endCxn id="133" idx="1"/>
            </p:cNvCxnSpPr>
            <p:nvPr/>
          </p:nvCxnSpPr>
          <p:spPr>
            <a:xfrm>
              <a:off x="1911556" y="3623550"/>
              <a:ext cx="995623" cy="719355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2" name="椭圆 131">
              <a:extLst>
                <a:ext uri="{FF2B5EF4-FFF2-40B4-BE49-F238E27FC236}">
                  <a16:creationId xmlns:a16="http://schemas.microsoft.com/office/drawing/2014/main" id="{4B131362-631E-4B3F-A30F-8AEA6AD7ABDC}"/>
                </a:ext>
              </a:extLst>
            </p:cNvPr>
            <p:cNvSpPr/>
            <p:nvPr/>
          </p:nvSpPr>
          <p:spPr>
            <a:xfrm>
              <a:off x="3658989" y="3669495"/>
              <a:ext cx="313728" cy="313727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3" name="椭圆 132">
              <a:extLst>
                <a:ext uri="{FF2B5EF4-FFF2-40B4-BE49-F238E27FC236}">
                  <a16:creationId xmlns:a16="http://schemas.microsoft.com/office/drawing/2014/main" id="{8F6A931D-BC71-4E10-BA44-C2B857F12ED7}"/>
                </a:ext>
              </a:extLst>
            </p:cNvPr>
            <p:cNvSpPr/>
            <p:nvPr/>
          </p:nvSpPr>
          <p:spPr>
            <a:xfrm>
              <a:off x="2861233" y="4296968"/>
              <a:ext cx="313728" cy="313727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83" name="组合 182">
            <a:extLst>
              <a:ext uri="{FF2B5EF4-FFF2-40B4-BE49-F238E27FC236}">
                <a16:creationId xmlns:a16="http://schemas.microsoft.com/office/drawing/2014/main" id="{AEB05D75-3EFC-4B1F-912D-7AF1536BAE59}"/>
              </a:ext>
            </a:extLst>
          </p:cNvPr>
          <p:cNvGrpSpPr/>
          <p:nvPr/>
        </p:nvGrpSpPr>
        <p:grpSpPr>
          <a:xfrm>
            <a:off x="1958632" y="1700820"/>
            <a:ext cx="3889372" cy="4328241"/>
            <a:chOff x="6500387" y="1572965"/>
            <a:chExt cx="3940718" cy="4385384"/>
          </a:xfrm>
        </p:grpSpPr>
        <p:grpSp>
          <p:nvGrpSpPr>
            <p:cNvPr id="184" name="组合 183">
              <a:extLst>
                <a:ext uri="{FF2B5EF4-FFF2-40B4-BE49-F238E27FC236}">
                  <a16:creationId xmlns:a16="http://schemas.microsoft.com/office/drawing/2014/main" id="{B00AC71A-CD21-4AFD-8A80-6AD251AB8386}"/>
                </a:ext>
              </a:extLst>
            </p:cNvPr>
            <p:cNvGrpSpPr/>
            <p:nvPr/>
          </p:nvGrpSpPr>
          <p:grpSpPr>
            <a:xfrm>
              <a:off x="7864843" y="2216098"/>
              <a:ext cx="2140070" cy="3702923"/>
              <a:chOff x="137346" y="215696"/>
              <a:chExt cx="2241747" cy="3878854"/>
            </a:xfrm>
          </p:grpSpPr>
          <p:grpSp>
            <p:nvGrpSpPr>
              <p:cNvPr id="188" name="组合 187">
                <a:extLst>
                  <a:ext uri="{FF2B5EF4-FFF2-40B4-BE49-F238E27FC236}">
                    <a16:creationId xmlns:a16="http://schemas.microsoft.com/office/drawing/2014/main" id="{A0377865-02BC-4BE2-AB0A-6E90BF7B2F4C}"/>
                  </a:ext>
                </a:extLst>
              </p:cNvPr>
              <p:cNvGrpSpPr/>
              <p:nvPr/>
            </p:nvGrpSpPr>
            <p:grpSpPr>
              <a:xfrm>
                <a:off x="140268" y="215696"/>
                <a:ext cx="2238825" cy="745343"/>
                <a:chOff x="140268" y="342075"/>
                <a:chExt cx="2238825" cy="745343"/>
              </a:xfrm>
            </p:grpSpPr>
            <p:sp>
              <p:nvSpPr>
                <p:cNvPr id="225" name="椭圆 224">
                  <a:extLst>
                    <a:ext uri="{FF2B5EF4-FFF2-40B4-BE49-F238E27FC236}">
                      <a16:creationId xmlns:a16="http://schemas.microsoft.com/office/drawing/2014/main" id="{A0DEE180-B5D4-4482-946C-368AA57565BC}"/>
                    </a:ext>
                  </a:extLst>
                </p:cNvPr>
                <p:cNvSpPr/>
                <p:nvPr/>
              </p:nvSpPr>
              <p:spPr>
                <a:xfrm>
                  <a:off x="1564430" y="342075"/>
                  <a:ext cx="229948" cy="229948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226" name="直接连接符 225">
                  <a:extLst>
                    <a:ext uri="{FF2B5EF4-FFF2-40B4-BE49-F238E27FC236}">
                      <a16:creationId xmlns:a16="http://schemas.microsoft.com/office/drawing/2014/main" id="{E556E78B-AEBA-4B73-9EEE-BD3384D9DBDA}"/>
                    </a:ext>
                  </a:extLst>
                </p:cNvPr>
                <p:cNvCxnSpPr>
                  <a:cxnSpLocks/>
                  <a:stCxn id="230" idx="7"/>
                  <a:endCxn id="228" idx="3"/>
                </p:cNvCxnSpPr>
                <p:nvPr/>
              </p:nvCxnSpPr>
              <p:spPr>
                <a:xfrm flipV="1">
                  <a:off x="336541" y="653322"/>
                  <a:ext cx="369221" cy="237823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7" name="直接连接符 226">
                  <a:extLst>
                    <a:ext uri="{FF2B5EF4-FFF2-40B4-BE49-F238E27FC236}">
                      <a16:creationId xmlns:a16="http://schemas.microsoft.com/office/drawing/2014/main" id="{9F0F12C6-1A3B-4B16-BD84-48FF196074C0}"/>
                    </a:ext>
                  </a:extLst>
                </p:cNvPr>
                <p:cNvCxnSpPr>
                  <a:cxnSpLocks/>
                  <a:stCxn id="228" idx="6"/>
                  <a:endCxn id="225" idx="2"/>
                </p:cNvCxnSpPr>
                <p:nvPr/>
              </p:nvCxnSpPr>
              <p:spPr>
                <a:xfrm flipV="1">
                  <a:off x="902035" y="457049"/>
                  <a:ext cx="662395" cy="114974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8" name="椭圆 227">
                  <a:extLst>
                    <a:ext uri="{FF2B5EF4-FFF2-40B4-BE49-F238E27FC236}">
                      <a16:creationId xmlns:a16="http://schemas.microsoft.com/office/drawing/2014/main" id="{440DD30B-EE97-43E0-89CE-C5EA785140BE}"/>
                    </a:ext>
                  </a:extLst>
                </p:cNvPr>
                <p:cNvSpPr/>
                <p:nvPr/>
              </p:nvSpPr>
              <p:spPr>
                <a:xfrm>
                  <a:off x="672087" y="457049"/>
                  <a:ext cx="229948" cy="229948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229" name="直接连接符 228">
                  <a:extLst>
                    <a:ext uri="{FF2B5EF4-FFF2-40B4-BE49-F238E27FC236}">
                      <a16:creationId xmlns:a16="http://schemas.microsoft.com/office/drawing/2014/main" id="{5FD3CD48-60A7-441D-8C29-BFD3F4D4A227}"/>
                    </a:ext>
                  </a:extLst>
                </p:cNvPr>
                <p:cNvCxnSpPr>
                  <a:cxnSpLocks/>
                  <a:stCxn id="225" idx="6"/>
                  <a:endCxn id="231" idx="1"/>
                </p:cNvCxnSpPr>
                <p:nvPr/>
              </p:nvCxnSpPr>
              <p:spPr>
                <a:xfrm>
                  <a:off x="1794378" y="457049"/>
                  <a:ext cx="388442" cy="263623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30" name="椭圆 229">
                  <a:extLst>
                    <a:ext uri="{FF2B5EF4-FFF2-40B4-BE49-F238E27FC236}">
                      <a16:creationId xmlns:a16="http://schemas.microsoft.com/office/drawing/2014/main" id="{C8F6FC56-FF69-4954-A912-7F87EE5F7872}"/>
                    </a:ext>
                  </a:extLst>
                </p:cNvPr>
                <p:cNvSpPr/>
                <p:nvPr/>
              </p:nvSpPr>
              <p:spPr>
                <a:xfrm>
                  <a:off x="140268" y="857470"/>
                  <a:ext cx="229948" cy="229948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28575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31" name="椭圆 230">
                  <a:extLst>
                    <a:ext uri="{FF2B5EF4-FFF2-40B4-BE49-F238E27FC236}">
                      <a16:creationId xmlns:a16="http://schemas.microsoft.com/office/drawing/2014/main" id="{5112EAEC-1925-4314-897F-231F0C6B4E45}"/>
                    </a:ext>
                  </a:extLst>
                </p:cNvPr>
                <p:cNvSpPr/>
                <p:nvPr/>
              </p:nvSpPr>
              <p:spPr>
                <a:xfrm>
                  <a:off x="2149145" y="686997"/>
                  <a:ext cx="229948" cy="229948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189" name="组合 188">
                <a:extLst>
                  <a:ext uri="{FF2B5EF4-FFF2-40B4-BE49-F238E27FC236}">
                    <a16:creationId xmlns:a16="http://schemas.microsoft.com/office/drawing/2014/main" id="{D976CDE0-7B24-40C5-B0E2-A231F0607330}"/>
                  </a:ext>
                </a:extLst>
              </p:cNvPr>
              <p:cNvGrpSpPr/>
              <p:nvPr/>
            </p:nvGrpSpPr>
            <p:grpSpPr>
              <a:xfrm>
                <a:off x="137346" y="906885"/>
                <a:ext cx="2238825" cy="1034775"/>
                <a:chOff x="140268" y="342075"/>
                <a:chExt cx="2238825" cy="1034775"/>
              </a:xfrm>
            </p:grpSpPr>
            <p:sp>
              <p:nvSpPr>
                <p:cNvPr id="216" name="椭圆 215">
                  <a:extLst>
                    <a:ext uri="{FF2B5EF4-FFF2-40B4-BE49-F238E27FC236}">
                      <a16:creationId xmlns:a16="http://schemas.microsoft.com/office/drawing/2014/main" id="{016C993C-D984-4178-8213-EF4998B81A17}"/>
                    </a:ext>
                  </a:extLst>
                </p:cNvPr>
                <p:cNvSpPr/>
                <p:nvPr/>
              </p:nvSpPr>
              <p:spPr>
                <a:xfrm>
                  <a:off x="1564430" y="342075"/>
                  <a:ext cx="229948" cy="229948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cxnSp>
              <p:nvCxnSpPr>
                <p:cNvPr id="217" name="直接连接符 216">
                  <a:extLst>
                    <a:ext uri="{FF2B5EF4-FFF2-40B4-BE49-F238E27FC236}">
                      <a16:creationId xmlns:a16="http://schemas.microsoft.com/office/drawing/2014/main" id="{2A130A0C-6241-4D41-B0FE-263A2972370E}"/>
                    </a:ext>
                  </a:extLst>
                </p:cNvPr>
                <p:cNvCxnSpPr>
                  <a:cxnSpLocks/>
                  <a:stCxn id="222" idx="7"/>
                  <a:endCxn id="218" idx="3"/>
                </p:cNvCxnSpPr>
                <p:nvPr/>
              </p:nvCxnSpPr>
              <p:spPr>
                <a:xfrm flipV="1">
                  <a:off x="336541" y="653322"/>
                  <a:ext cx="369221" cy="237823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18" name="椭圆 217">
                  <a:extLst>
                    <a:ext uri="{FF2B5EF4-FFF2-40B4-BE49-F238E27FC236}">
                      <a16:creationId xmlns:a16="http://schemas.microsoft.com/office/drawing/2014/main" id="{86F96AE2-155A-49BE-99DB-A06A61220639}"/>
                    </a:ext>
                  </a:extLst>
                </p:cNvPr>
                <p:cNvSpPr/>
                <p:nvPr/>
              </p:nvSpPr>
              <p:spPr>
                <a:xfrm>
                  <a:off x="672087" y="457049"/>
                  <a:ext cx="229948" cy="229948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19" name="椭圆 218">
                  <a:extLst>
                    <a:ext uri="{FF2B5EF4-FFF2-40B4-BE49-F238E27FC236}">
                      <a16:creationId xmlns:a16="http://schemas.microsoft.com/office/drawing/2014/main" id="{BA99B28E-59A8-47C3-A681-511680DF9AB8}"/>
                    </a:ext>
                  </a:extLst>
                </p:cNvPr>
                <p:cNvSpPr/>
                <p:nvPr/>
              </p:nvSpPr>
              <p:spPr>
                <a:xfrm>
                  <a:off x="1564430" y="1146902"/>
                  <a:ext cx="229948" cy="229948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220" name="直接连接符 219">
                  <a:extLst>
                    <a:ext uri="{FF2B5EF4-FFF2-40B4-BE49-F238E27FC236}">
                      <a16:creationId xmlns:a16="http://schemas.microsoft.com/office/drawing/2014/main" id="{AFF6DA67-76FF-4877-9F2B-E159D741B602}"/>
                    </a:ext>
                  </a:extLst>
                </p:cNvPr>
                <p:cNvCxnSpPr>
                  <a:cxnSpLocks/>
                  <a:stCxn id="219" idx="0"/>
                  <a:endCxn id="216" idx="4"/>
                </p:cNvCxnSpPr>
                <p:nvPr/>
              </p:nvCxnSpPr>
              <p:spPr>
                <a:xfrm flipV="1">
                  <a:off x="1679404" y="572023"/>
                  <a:ext cx="0" cy="574879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1" name="直接连接符 220">
                  <a:extLst>
                    <a:ext uri="{FF2B5EF4-FFF2-40B4-BE49-F238E27FC236}">
                      <a16:creationId xmlns:a16="http://schemas.microsoft.com/office/drawing/2014/main" id="{B2CE7CE3-430F-4F19-8ADB-B391BCC18AD4}"/>
                    </a:ext>
                  </a:extLst>
                </p:cNvPr>
                <p:cNvCxnSpPr>
                  <a:cxnSpLocks/>
                  <a:stCxn id="216" idx="6"/>
                  <a:endCxn id="224" idx="1"/>
                </p:cNvCxnSpPr>
                <p:nvPr/>
              </p:nvCxnSpPr>
              <p:spPr>
                <a:xfrm>
                  <a:off x="1794378" y="457049"/>
                  <a:ext cx="388442" cy="263623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2" name="椭圆 221">
                  <a:extLst>
                    <a:ext uri="{FF2B5EF4-FFF2-40B4-BE49-F238E27FC236}">
                      <a16:creationId xmlns:a16="http://schemas.microsoft.com/office/drawing/2014/main" id="{236DE91E-8266-4CA4-BE95-1C64C2AF9920}"/>
                    </a:ext>
                  </a:extLst>
                </p:cNvPr>
                <p:cNvSpPr/>
                <p:nvPr/>
              </p:nvSpPr>
              <p:spPr>
                <a:xfrm>
                  <a:off x="140268" y="857470"/>
                  <a:ext cx="229948" cy="229948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28575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223" name="直接连接符 222">
                  <a:extLst>
                    <a:ext uri="{FF2B5EF4-FFF2-40B4-BE49-F238E27FC236}">
                      <a16:creationId xmlns:a16="http://schemas.microsoft.com/office/drawing/2014/main" id="{FEDD2723-C9D4-42C3-846F-D4DAED028A88}"/>
                    </a:ext>
                  </a:extLst>
                </p:cNvPr>
                <p:cNvCxnSpPr>
                  <a:cxnSpLocks/>
                  <a:stCxn id="218" idx="5"/>
                  <a:endCxn id="219" idx="1"/>
                </p:cNvCxnSpPr>
                <p:nvPr/>
              </p:nvCxnSpPr>
              <p:spPr>
                <a:xfrm>
                  <a:off x="868360" y="653322"/>
                  <a:ext cx="729745" cy="527255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4" name="椭圆 223">
                  <a:extLst>
                    <a:ext uri="{FF2B5EF4-FFF2-40B4-BE49-F238E27FC236}">
                      <a16:creationId xmlns:a16="http://schemas.microsoft.com/office/drawing/2014/main" id="{7080C0B4-DB3E-45C7-9EB7-6B1728666D1E}"/>
                    </a:ext>
                  </a:extLst>
                </p:cNvPr>
                <p:cNvSpPr/>
                <p:nvPr/>
              </p:nvSpPr>
              <p:spPr>
                <a:xfrm>
                  <a:off x="2149145" y="686997"/>
                  <a:ext cx="229948" cy="229948"/>
                </a:xfrm>
                <a:prstGeom prst="ellipse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190" name="组合 189">
                <a:extLst>
                  <a:ext uri="{FF2B5EF4-FFF2-40B4-BE49-F238E27FC236}">
                    <a16:creationId xmlns:a16="http://schemas.microsoft.com/office/drawing/2014/main" id="{E78F9E33-942C-4C77-A649-9273E85AB2F8}"/>
                  </a:ext>
                </a:extLst>
              </p:cNvPr>
              <p:cNvGrpSpPr/>
              <p:nvPr/>
            </p:nvGrpSpPr>
            <p:grpSpPr>
              <a:xfrm>
                <a:off x="137346" y="1667672"/>
                <a:ext cx="2238825" cy="919801"/>
                <a:chOff x="140268" y="457049"/>
                <a:chExt cx="2238825" cy="919801"/>
              </a:xfrm>
            </p:grpSpPr>
            <p:cxnSp>
              <p:nvCxnSpPr>
                <p:cNvPr id="209" name="直接连接符 208">
                  <a:extLst>
                    <a:ext uri="{FF2B5EF4-FFF2-40B4-BE49-F238E27FC236}">
                      <a16:creationId xmlns:a16="http://schemas.microsoft.com/office/drawing/2014/main" id="{840433C3-F0CF-4881-8DDF-1431AE7A2CF0}"/>
                    </a:ext>
                  </a:extLst>
                </p:cNvPr>
                <p:cNvCxnSpPr>
                  <a:cxnSpLocks/>
                  <a:stCxn id="213" idx="7"/>
                  <a:endCxn id="210" idx="3"/>
                </p:cNvCxnSpPr>
                <p:nvPr/>
              </p:nvCxnSpPr>
              <p:spPr>
                <a:xfrm flipV="1">
                  <a:off x="336541" y="653322"/>
                  <a:ext cx="369221" cy="237823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10" name="椭圆 209">
                  <a:extLst>
                    <a:ext uri="{FF2B5EF4-FFF2-40B4-BE49-F238E27FC236}">
                      <a16:creationId xmlns:a16="http://schemas.microsoft.com/office/drawing/2014/main" id="{E07FCA8A-C5EE-481C-B07B-CD79A0FE58AF}"/>
                    </a:ext>
                  </a:extLst>
                </p:cNvPr>
                <p:cNvSpPr/>
                <p:nvPr/>
              </p:nvSpPr>
              <p:spPr>
                <a:xfrm>
                  <a:off x="672087" y="457049"/>
                  <a:ext cx="229948" cy="229948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11" name="椭圆 210">
                  <a:extLst>
                    <a:ext uri="{FF2B5EF4-FFF2-40B4-BE49-F238E27FC236}">
                      <a16:creationId xmlns:a16="http://schemas.microsoft.com/office/drawing/2014/main" id="{C25F6616-FE26-4704-97A0-128189978F1E}"/>
                    </a:ext>
                  </a:extLst>
                </p:cNvPr>
                <p:cNvSpPr/>
                <p:nvPr/>
              </p:nvSpPr>
              <p:spPr>
                <a:xfrm>
                  <a:off x="1564430" y="1146902"/>
                  <a:ext cx="229948" cy="229948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212" name="直接连接符 211">
                  <a:extLst>
                    <a:ext uri="{FF2B5EF4-FFF2-40B4-BE49-F238E27FC236}">
                      <a16:creationId xmlns:a16="http://schemas.microsoft.com/office/drawing/2014/main" id="{E5D3A5A5-9B7B-4B22-9807-B53A3B86E232}"/>
                    </a:ext>
                  </a:extLst>
                </p:cNvPr>
                <p:cNvCxnSpPr>
                  <a:cxnSpLocks/>
                  <a:stCxn id="211" idx="7"/>
                  <a:endCxn id="215" idx="3"/>
                </p:cNvCxnSpPr>
                <p:nvPr/>
              </p:nvCxnSpPr>
              <p:spPr>
                <a:xfrm flipV="1">
                  <a:off x="1760703" y="883270"/>
                  <a:ext cx="422117" cy="297307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13" name="椭圆 212">
                  <a:extLst>
                    <a:ext uri="{FF2B5EF4-FFF2-40B4-BE49-F238E27FC236}">
                      <a16:creationId xmlns:a16="http://schemas.microsoft.com/office/drawing/2014/main" id="{886F829E-E84E-445C-B958-68E4CF7CC8A2}"/>
                    </a:ext>
                  </a:extLst>
                </p:cNvPr>
                <p:cNvSpPr/>
                <p:nvPr/>
              </p:nvSpPr>
              <p:spPr>
                <a:xfrm>
                  <a:off x="140268" y="857470"/>
                  <a:ext cx="229948" cy="229948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28575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214" name="直接连接符 213">
                  <a:extLst>
                    <a:ext uri="{FF2B5EF4-FFF2-40B4-BE49-F238E27FC236}">
                      <a16:creationId xmlns:a16="http://schemas.microsoft.com/office/drawing/2014/main" id="{C472FB68-FC86-4DD1-9685-FEF7353E6447}"/>
                    </a:ext>
                  </a:extLst>
                </p:cNvPr>
                <p:cNvCxnSpPr>
                  <a:cxnSpLocks/>
                  <a:stCxn id="210" idx="5"/>
                  <a:endCxn id="211" idx="1"/>
                </p:cNvCxnSpPr>
                <p:nvPr/>
              </p:nvCxnSpPr>
              <p:spPr>
                <a:xfrm>
                  <a:off x="868360" y="653322"/>
                  <a:ext cx="729745" cy="527255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15" name="椭圆 214">
                  <a:extLst>
                    <a:ext uri="{FF2B5EF4-FFF2-40B4-BE49-F238E27FC236}">
                      <a16:creationId xmlns:a16="http://schemas.microsoft.com/office/drawing/2014/main" id="{973EB5F8-3D68-4616-946D-98E15572A636}"/>
                    </a:ext>
                  </a:extLst>
                </p:cNvPr>
                <p:cNvSpPr/>
                <p:nvPr/>
              </p:nvSpPr>
              <p:spPr>
                <a:xfrm>
                  <a:off x="2149145" y="686997"/>
                  <a:ext cx="229948" cy="229948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grpSp>
            <p:nvGrpSpPr>
              <p:cNvPr id="191" name="组合 190">
                <a:extLst>
                  <a:ext uri="{FF2B5EF4-FFF2-40B4-BE49-F238E27FC236}">
                    <a16:creationId xmlns:a16="http://schemas.microsoft.com/office/drawing/2014/main" id="{74566CE8-E26C-4339-9AD5-6A9D479163E6}"/>
                  </a:ext>
                </a:extLst>
              </p:cNvPr>
              <p:cNvGrpSpPr/>
              <p:nvPr/>
            </p:nvGrpSpPr>
            <p:grpSpPr>
              <a:xfrm>
                <a:off x="139727" y="2350666"/>
                <a:ext cx="2238825" cy="1034775"/>
                <a:chOff x="140268" y="457049"/>
                <a:chExt cx="2238825" cy="1034775"/>
              </a:xfrm>
            </p:grpSpPr>
            <p:sp>
              <p:nvSpPr>
                <p:cNvPr id="200" name="椭圆 199">
                  <a:extLst>
                    <a:ext uri="{FF2B5EF4-FFF2-40B4-BE49-F238E27FC236}">
                      <a16:creationId xmlns:a16="http://schemas.microsoft.com/office/drawing/2014/main" id="{C1532816-6481-4626-8AE2-9492268E71C3}"/>
                    </a:ext>
                  </a:extLst>
                </p:cNvPr>
                <p:cNvSpPr/>
                <p:nvPr/>
              </p:nvSpPr>
              <p:spPr>
                <a:xfrm>
                  <a:off x="753386" y="1261876"/>
                  <a:ext cx="229948" cy="229948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201" name="直接连接符 200">
                  <a:extLst>
                    <a:ext uri="{FF2B5EF4-FFF2-40B4-BE49-F238E27FC236}">
                      <a16:creationId xmlns:a16="http://schemas.microsoft.com/office/drawing/2014/main" id="{5F7BF985-0E3C-4E7D-B2CE-A0D4EE8A28F3}"/>
                    </a:ext>
                  </a:extLst>
                </p:cNvPr>
                <p:cNvCxnSpPr>
                  <a:cxnSpLocks/>
                  <a:stCxn id="204" idx="4"/>
                  <a:endCxn id="200" idx="0"/>
                </p:cNvCxnSpPr>
                <p:nvPr/>
              </p:nvCxnSpPr>
              <p:spPr>
                <a:xfrm>
                  <a:off x="787061" y="686997"/>
                  <a:ext cx="81299" cy="574879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2" name="直接连接符 201">
                  <a:extLst>
                    <a:ext uri="{FF2B5EF4-FFF2-40B4-BE49-F238E27FC236}">
                      <a16:creationId xmlns:a16="http://schemas.microsoft.com/office/drawing/2014/main" id="{A7FF94E6-5776-488B-98E6-6A76A1F27F71}"/>
                    </a:ext>
                  </a:extLst>
                </p:cNvPr>
                <p:cNvCxnSpPr>
                  <a:cxnSpLocks/>
                  <a:stCxn id="207" idx="7"/>
                  <a:endCxn id="204" idx="3"/>
                </p:cNvCxnSpPr>
                <p:nvPr/>
              </p:nvCxnSpPr>
              <p:spPr>
                <a:xfrm flipV="1">
                  <a:off x="336541" y="653322"/>
                  <a:ext cx="369221" cy="237823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3" name="直接连接符 202">
                  <a:extLst>
                    <a:ext uri="{FF2B5EF4-FFF2-40B4-BE49-F238E27FC236}">
                      <a16:creationId xmlns:a16="http://schemas.microsoft.com/office/drawing/2014/main" id="{8C52A3ED-97EB-4352-96EA-CC49E281D6AA}"/>
                    </a:ext>
                  </a:extLst>
                </p:cNvPr>
                <p:cNvCxnSpPr>
                  <a:cxnSpLocks/>
                  <a:stCxn id="200" idx="6"/>
                  <a:endCxn id="205" idx="2"/>
                </p:cNvCxnSpPr>
                <p:nvPr/>
              </p:nvCxnSpPr>
              <p:spPr>
                <a:xfrm flipV="1">
                  <a:off x="983334" y="1261876"/>
                  <a:ext cx="581096" cy="114974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4" name="椭圆 203">
                  <a:extLst>
                    <a:ext uri="{FF2B5EF4-FFF2-40B4-BE49-F238E27FC236}">
                      <a16:creationId xmlns:a16="http://schemas.microsoft.com/office/drawing/2014/main" id="{364895E8-5BEA-46FE-9A11-AAF00B92686D}"/>
                    </a:ext>
                  </a:extLst>
                </p:cNvPr>
                <p:cNvSpPr/>
                <p:nvPr/>
              </p:nvSpPr>
              <p:spPr>
                <a:xfrm>
                  <a:off x="672087" y="457049"/>
                  <a:ext cx="229948" cy="229948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05" name="椭圆 204">
                  <a:extLst>
                    <a:ext uri="{FF2B5EF4-FFF2-40B4-BE49-F238E27FC236}">
                      <a16:creationId xmlns:a16="http://schemas.microsoft.com/office/drawing/2014/main" id="{659C99EE-2AFB-42F5-B135-E58917808AFF}"/>
                    </a:ext>
                  </a:extLst>
                </p:cNvPr>
                <p:cNvSpPr/>
                <p:nvPr/>
              </p:nvSpPr>
              <p:spPr>
                <a:xfrm>
                  <a:off x="1564430" y="1146902"/>
                  <a:ext cx="229948" cy="229948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206" name="直接连接符 205">
                  <a:extLst>
                    <a:ext uri="{FF2B5EF4-FFF2-40B4-BE49-F238E27FC236}">
                      <a16:creationId xmlns:a16="http://schemas.microsoft.com/office/drawing/2014/main" id="{BA480AE4-A1EF-40B4-BE3C-7FE6592F021D}"/>
                    </a:ext>
                  </a:extLst>
                </p:cNvPr>
                <p:cNvCxnSpPr>
                  <a:cxnSpLocks/>
                  <a:stCxn id="205" idx="7"/>
                  <a:endCxn id="208" idx="3"/>
                </p:cNvCxnSpPr>
                <p:nvPr/>
              </p:nvCxnSpPr>
              <p:spPr>
                <a:xfrm flipV="1">
                  <a:off x="1760703" y="883270"/>
                  <a:ext cx="422117" cy="297307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7" name="椭圆 206">
                  <a:extLst>
                    <a:ext uri="{FF2B5EF4-FFF2-40B4-BE49-F238E27FC236}">
                      <a16:creationId xmlns:a16="http://schemas.microsoft.com/office/drawing/2014/main" id="{EF9E1314-9750-40EC-BB1B-CCF3A70B0295}"/>
                    </a:ext>
                  </a:extLst>
                </p:cNvPr>
                <p:cNvSpPr/>
                <p:nvPr/>
              </p:nvSpPr>
              <p:spPr>
                <a:xfrm>
                  <a:off x="140268" y="857470"/>
                  <a:ext cx="229948" cy="229948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28575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08" name="椭圆 207">
                  <a:extLst>
                    <a:ext uri="{FF2B5EF4-FFF2-40B4-BE49-F238E27FC236}">
                      <a16:creationId xmlns:a16="http://schemas.microsoft.com/office/drawing/2014/main" id="{2D0A8007-2961-4AC2-95EE-30B5B6BE6BFA}"/>
                    </a:ext>
                  </a:extLst>
                </p:cNvPr>
                <p:cNvSpPr/>
                <p:nvPr/>
              </p:nvSpPr>
              <p:spPr>
                <a:xfrm>
                  <a:off x="2149145" y="686997"/>
                  <a:ext cx="229948" cy="229948"/>
                </a:xfrm>
                <a:prstGeom prst="ellipse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192" name="组合 191">
                <a:extLst>
                  <a:ext uri="{FF2B5EF4-FFF2-40B4-BE49-F238E27FC236}">
                    <a16:creationId xmlns:a16="http://schemas.microsoft.com/office/drawing/2014/main" id="{6675185F-6921-4E3A-BDD6-13AD75F4D739}"/>
                  </a:ext>
                </a:extLst>
              </p:cNvPr>
              <p:cNvGrpSpPr/>
              <p:nvPr/>
            </p:nvGrpSpPr>
            <p:grpSpPr>
              <a:xfrm>
                <a:off x="137346" y="3289723"/>
                <a:ext cx="2238825" cy="804827"/>
                <a:chOff x="140268" y="686997"/>
                <a:chExt cx="2238825" cy="804827"/>
              </a:xfrm>
            </p:grpSpPr>
            <p:sp>
              <p:nvSpPr>
                <p:cNvPr id="193" name="椭圆 192">
                  <a:extLst>
                    <a:ext uri="{FF2B5EF4-FFF2-40B4-BE49-F238E27FC236}">
                      <a16:creationId xmlns:a16="http://schemas.microsoft.com/office/drawing/2014/main" id="{40DE33CA-55E9-4727-98C2-60CA814B6226}"/>
                    </a:ext>
                  </a:extLst>
                </p:cNvPr>
                <p:cNvSpPr/>
                <p:nvPr/>
              </p:nvSpPr>
              <p:spPr>
                <a:xfrm>
                  <a:off x="753386" y="1261876"/>
                  <a:ext cx="229948" cy="229948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cxnSp>
              <p:nvCxnSpPr>
                <p:cNvPr id="194" name="直接连接符 193">
                  <a:extLst>
                    <a:ext uri="{FF2B5EF4-FFF2-40B4-BE49-F238E27FC236}">
                      <a16:creationId xmlns:a16="http://schemas.microsoft.com/office/drawing/2014/main" id="{CD0AAEB5-E032-442C-B919-6A29DC9626CD}"/>
                    </a:ext>
                  </a:extLst>
                </p:cNvPr>
                <p:cNvCxnSpPr>
                  <a:cxnSpLocks/>
                  <a:stCxn id="193" idx="6"/>
                  <a:endCxn id="196" idx="2"/>
                </p:cNvCxnSpPr>
                <p:nvPr/>
              </p:nvCxnSpPr>
              <p:spPr>
                <a:xfrm flipV="1">
                  <a:off x="983334" y="1261876"/>
                  <a:ext cx="581096" cy="114974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5" name="直接连接符 194">
                  <a:extLst>
                    <a:ext uri="{FF2B5EF4-FFF2-40B4-BE49-F238E27FC236}">
                      <a16:creationId xmlns:a16="http://schemas.microsoft.com/office/drawing/2014/main" id="{C6F00D53-5931-496A-B2E2-5A9021190545}"/>
                    </a:ext>
                  </a:extLst>
                </p:cNvPr>
                <p:cNvCxnSpPr>
                  <a:cxnSpLocks/>
                  <a:stCxn id="198" idx="5"/>
                  <a:endCxn id="193" idx="2"/>
                </p:cNvCxnSpPr>
                <p:nvPr/>
              </p:nvCxnSpPr>
              <p:spPr>
                <a:xfrm>
                  <a:off x="336541" y="1053743"/>
                  <a:ext cx="416845" cy="323107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6" name="椭圆 195">
                  <a:extLst>
                    <a:ext uri="{FF2B5EF4-FFF2-40B4-BE49-F238E27FC236}">
                      <a16:creationId xmlns:a16="http://schemas.microsoft.com/office/drawing/2014/main" id="{131E9F72-D095-479C-8805-D8B86EDD5955}"/>
                    </a:ext>
                  </a:extLst>
                </p:cNvPr>
                <p:cNvSpPr/>
                <p:nvPr/>
              </p:nvSpPr>
              <p:spPr>
                <a:xfrm>
                  <a:off x="1564430" y="1146902"/>
                  <a:ext cx="229948" cy="229948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197" name="直接连接符 196">
                  <a:extLst>
                    <a:ext uri="{FF2B5EF4-FFF2-40B4-BE49-F238E27FC236}">
                      <a16:creationId xmlns:a16="http://schemas.microsoft.com/office/drawing/2014/main" id="{1808FAEB-27D3-4891-99C4-053BA021D050}"/>
                    </a:ext>
                  </a:extLst>
                </p:cNvPr>
                <p:cNvCxnSpPr>
                  <a:cxnSpLocks/>
                  <a:stCxn id="196" idx="7"/>
                  <a:endCxn id="199" idx="3"/>
                </p:cNvCxnSpPr>
                <p:nvPr/>
              </p:nvCxnSpPr>
              <p:spPr>
                <a:xfrm flipV="1">
                  <a:off x="1760703" y="883270"/>
                  <a:ext cx="422117" cy="297307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8" name="椭圆 197">
                  <a:extLst>
                    <a:ext uri="{FF2B5EF4-FFF2-40B4-BE49-F238E27FC236}">
                      <a16:creationId xmlns:a16="http://schemas.microsoft.com/office/drawing/2014/main" id="{661BC41A-8E62-4585-9B4D-5A9446E227C7}"/>
                    </a:ext>
                  </a:extLst>
                </p:cNvPr>
                <p:cNvSpPr/>
                <p:nvPr/>
              </p:nvSpPr>
              <p:spPr>
                <a:xfrm>
                  <a:off x="140268" y="857470"/>
                  <a:ext cx="229948" cy="229948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28575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99" name="椭圆 198">
                  <a:extLst>
                    <a:ext uri="{FF2B5EF4-FFF2-40B4-BE49-F238E27FC236}">
                      <a16:creationId xmlns:a16="http://schemas.microsoft.com/office/drawing/2014/main" id="{F1A953AC-4F84-4052-8A60-55F9C58400CA}"/>
                    </a:ext>
                  </a:extLst>
                </p:cNvPr>
                <p:cNvSpPr/>
                <p:nvPr/>
              </p:nvSpPr>
              <p:spPr>
                <a:xfrm>
                  <a:off x="2149145" y="686997"/>
                  <a:ext cx="229948" cy="229948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</p:grpSp>
        <p:sp>
          <p:nvSpPr>
            <p:cNvPr id="185" name="左大括号 184">
              <a:extLst>
                <a:ext uri="{FF2B5EF4-FFF2-40B4-BE49-F238E27FC236}">
                  <a16:creationId xmlns:a16="http://schemas.microsoft.com/office/drawing/2014/main" id="{2E708834-BEEE-4BF9-BC64-9795B29FEF68}"/>
                </a:ext>
              </a:extLst>
            </p:cNvPr>
            <p:cNvSpPr/>
            <p:nvPr/>
          </p:nvSpPr>
          <p:spPr>
            <a:xfrm>
              <a:off x="7257298" y="2255426"/>
              <a:ext cx="279902" cy="3702923"/>
            </a:xfrm>
            <a:prstGeom prst="leftBrace">
              <a:avLst>
                <a:gd name="adj1" fmla="val 43830"/>
                <a:gd name="adj2" fmla="val 50000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6" name="文本框 185">
                  <a:extLst>
                    <a:ext uri="{FF2B5EF4-FFF2-40B4-BE49-F238E27FC236}">
                      <a16:creationId xmlns:a16="http://schemas.microsoft.com/office/drawing/2014/main" id="{6DEBF721-1828-4701-A5ED-28BD5C71BE4B}"/>
                    </a:ext>
                  </a:extLst>
                </p:cNvPr>
                <p:cNvSpPr txBox="1"/>
                <p:nvPr/>
              </p:nvSpPr>
              <p:spPr>
                <a:xfrm>
                  <a:off x="6500387" y="3878041"/>
                  <a:ext cx="597977" cy="4677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⊕</m:t>
                        </m:r>
                      </m:oMath>
                    </m:oMathPara>
                  </a14:m>
                  <a:endParaRPr lang="zh-CN" altLang="en-US" sz="2400" dirty="0">
                    <a:ea typeface="楷体" panose="02010609060101010101" pitchFamily="49" charset="-122"/>
                  </a:endParaRPr>
                </a:p>
              </p:txBody>
            </p:sp>
          </mc:Choice>
          <mc:Fallback xmlns="">
            <p:sp>
              <p:nvSpPr>
                <p:cNvPr id="186" name="文本框 185">
                  <a:extLst>
                    <a:ext uri="{FF2B5EF4-FFF2-40B4-BE49-F238E27FC236}">
                      <a16:creationId xmlns:a16="http://schemas.microsoft.com/office/drawing/2014/main" id="{6DEBF721-1828-4701-A5ED-28BD5C71BE4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00387" y="3878041"/>
                  <a:ext cx="597977" cy="467760"/>
                </a:xfrm>
                <a:prstGeom prst="rect">
                  <a:avLst/>
                </a:prstGeom>
                <a:blipFill>
                  <a:blip r:embed="rId3"/>
                  <a:stretch>
                    <a:fillRect l="-4124" b="-10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7" name="文本框 186">
                  <a:extLst>
                    <a:ext uri="{FF2B5EF4-FFF2-40B4-BE49-F238E27FC236}">
                      <a16:creationId xmlns:a16="http://schemas.microsoft.com/office/drawing/2014/main" id="{A13C3D69-8D96-438C-AE68-E8ED76386AD5}"/>
                    </a:ext>
                  </a:extLst>
                </p:cNvPr>
                <p:cNvSpPr txBox="1"/>
                <p:nvPr/>
              </p:nvSpPr>
              <p:spPr>
                <a:xfrm>
                  <a:off x="7286449" y="1572965"/>
                  <a:ext cx="3154656" cy="4677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⊗</m:t>
                        </m:r>
                      </m:oMath>
                    </m:oMathPara>
                  </a14:m>
                  <a:endParaRPr lang="zh-CN" altLang="en-US" sz="2400" dirty="0">
                    <a:ea typeface="楷体" panose="02010609060101010101" pitchFamily="49" charset="-122"/>
                  </a:endParaRPr>
                </a:p>
              </p:txBody>
            </p:sp>
          </mc:Choice>
          <mc:Fallback xmlns="">
            <p:sp>
              <p:nvSpPr>
                <p:cNvPr id="187" name="文本框 186">
                  <a:extLst>
                    <a:ext uri="{FF2B5EF4-FFF2-40B4-BE49-F238E27FC236}">
                      <a16:creationId xmlns:a16="http://schemas.microsoft.com/office/drawing/2014/main" id="{A13C3D69-8D96-438C-AE68-E8ED76386AD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86449" y="1572965"/>
                  <a:ext cx="3154656" cy="467760"/>
                </a:xfrm>
                <a:prstGeom prst="rect">
                  <a:avLst/>
                </a:prstGeom>
                <a:blipFill>
                  <a:blip r:embed="rId4"/>
                  <a:stretch>
                    <a:fillRect b="-921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9" name="文本框 68">
            <a:extLst>
              <a:ext uri="{FF2B5EF4-FFF2-40B4-BE49-F238E27FC236}">
                <a16:creationId xmlns:a16="http://schemas.microsoft.com/office/drawing/2014/main" id="{35FBFC57-C0E4-4201-896B-91C3B935BCB0}"/>
              </a:ext>
            </a:extLst>
          </p:cNvPr>
          <p:cNvSpPr txBox="1"/>
          <p:nvPr/>
        </p:nvSpPr>
        <p:spPr>
          <a:xfrm>
            <a:off x="838200" y="6058261"/>
            <a:ext cx="108641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dirty="0" err="1">
                <a:solidFill>
                  <a:srgbClr val="222222"/>
                </a:solidFill>
                <a:effectLst/>
              </a:rPr>
              <a:t>Zhaocheng</a:t>
            </a:r>
            <a:r>
              <a:rPr lang="en-US" altLang="zh-CN" b="0" i="0" dirty="0">
                <a:solidFill>
                  <a:srgbClr val="222222"/>
                </a:solidFill>
                <a:effectLst/>
              </a:rPr>
              <a:t> Zhu, et al. Neural </a:t>
            </a:r>
            <a:r>
              <a:rPr lang="en-US" altLang="zh-CN" dirty="0">
                <a:solidFill>
                  <a:srgbClr val="222222"/>
                </a:solidFill>
              </a:rPr>
              <a:t>B</a:t>
            </a:r>
            <a:r>
              <a:rPr lang="en-US" altLang="zh-CN" b="0" i="0" dirty="0">
                <a:solidFill>
                  <a:srgbClr val="222222"/>
                </a:solidFill>
                <a:effectLst/>
              </a:rPr>
              <a:t>ellman-Ford </a:t>
            </a:r>
            <a:r>
              <a:rPr lang="en-US" altLang="zh-CN" dirty="0">
                <a:solidFill>
                  <a:srgbClr val="222222"/>
                </a:solidFill>
              </a:rPr>
              <a:t>N</a:t>
            </a:r>
            <a:r>
              <a:rPr lang="en-US" altLang="zh-CN" b="0" i="0" dirty="0">
                <a:solidFill>
                  <a:srgbClr val="222222"/>
                </a:solidFill>
                <a:effectLst/>
              </a:rPr>
              <a:t>etworks: A general graph neural network framework for link prediction. </a:t>
            </a:r>
            <a:r>
              <a:rPr lang="en-US" altLang="zh-CN" b="0" i="1" dirty="0" err="1">
                <a:solidFill>
                  <a:srgbClr val="222222"/>
                </a:solidFill>
                <a:effectLst/>
              </a:rPr>
              <a:t>NeurIPS</a:t>
            </a:r>
            <a:r>
              <a:rPr lang="en-US" altLang="zh-CN" dirty="0">
                <a:solidFill>
                  <a:srgbClr val="222222"/>
                </a:solidFill>
              </a:rPr>
              <a:t> 2021.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6835197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1FE1FF-F85F-4318-9B6B-E3C7E48FE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Dynamic Programming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2468ACB-0E05-4E0F-B036-276122DB89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grpSp>
        <p:nvGrpSpPr>
          <p:cNvPr id="118" name="组合 117">
            <a:extLst>
              <a:ext uri="{FF2B5EF4-FFF2-40B4-BE49-F238E27FC236}">
                <a16:creationId xmlns:a16="http://schemas.microsoft.com/office/drawing/2014/main" id="{499B106D-F51D-40A8-9E85-E21C01AE03DE}"/>
              </a:ext>
            </a:extLst>
          </p:cNvPr>
          <p:cNvGrpSpPr/>
          <p:nvPr/>
        </p:nvGrpSpPr>
        <p:grpSpPr>
          <a:xfrm>
            <a:off x="6887270" y="3103481"/>
            <a:ext cx="3054524" cy="1568651"/>
            <a:chOff x="918188" y="3198903"/>
            <a:chExt cx="3054529" cy="1568647"/>
          </a:xfrm>
        </p:grpSpPr>
        <p:sp>
          <p:nvSpPr>
            <p:cNvPr id="119" name="椭圆 118">
              <a:extLst>
                <a:ext uri="{FF2B5EF4-FFF2-40B4-BE49-F238E27FC236}">
                  <a16:creationId xmlns:a16="http://schemas.microsoft.com/office/drawing/2014/main" id="{4C40B565-D4FD-4616-A5DA-D8A36B70EBB6}"/>
                </a:ext>
              </a:extLst>
            </p:cNvPr>
            <p:cNvSpPr/>
            <p:nvPr/>
          </p:nvSpPr>
          <p:spPr>
            <a:xfrm>
              <a:off x="1754692" y="4453823"/>
              <a:ext cx="313728" cy="313727"/>
            </a:xfrm>
            <a:prstGeom prst="ellipse">
              <a:avLst/>
            </a:prstGeom>
            <a:solidFill>
              <a:schemeClr val="accent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20" name="直接连接符 119">
              <a:extLst>
                <a:ext uri="{FF2B5EF4-FFF2-40B4-BE49-F238E27FC236}">
                  <a16:creationId xmlns:a16="http://schemas.microsoft.com/office/drawing/2014/main" id="{0B1CAE51-C69A-4769-95C8-962054DD75F3}"/>
                </a:ext>
              </a:extLst>
            </p:cNvPr>
            <p:cNvCxnSpPr>
              <a:cxnSpLocks/>
              <a:stCxn id="126" idx="4"/>
              <a:endCxn id="119" idx="0"/>
            </p:cNvCxnSpPr>
            <p:nvPr/>
          </p:nvCxnSpPr>
          <p:spPr>
            <a:xfrm>
              <a:off x="1800636" y="3669492"/>
              <a:ext cx="110920" cy="784331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椭圆 120">
              <a:extLst>
                <a:ext uri="{FF2B5EF4-FFF2-40B4-BE49-F238E27FC236}">
                  <a16:creationId xmlns:a16="http://schemas.microsoft.com/office/drawing/2014/main" id="{068AE7D1-3184-407D-BCAA-2704EFE6C92B}"/>
                </a:ext>
              </a:extLst>
            </p:cNvPr>
            <p:cNvSpPr/>
            <p:nvPr/>
          </p:nvSpPr>
          <p:spPr>
            <a:xfrm>
              <a:off x="2861235" y="3198903"/>
              <a:ext cx="313728" cy="31372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122" name="直接连接符 121">
              <a:extLst>
                <a:ext uri="{FF2B5EF4-FFF2-40B4-BE49-F238E27FC236}">
                  <a16:creationId xmlns:a16="http://schemas.microsoft.com/office/drawing/2014/main" id="{3E4C8014-CF85-40B4-97DC-C4043091DCD3}"/>
                </a:ext>
              </a:extLst>
            </p:cNvPr>
            <p:cNvCxnSpPr>
              <a:cxnSpLocks/>
              <a:stCxn id="130" idx="7"/>
              <a:endCxn id="126" idx="3"/>
            </p:cNvCxnSpPr>
            <p:nvPr/>
          </p:nvCxnSpPr>
          <p:spPr>
            <a:xfrm flipV="1">
              <a:off x="1185973" y="3623549"/>
              <a:ext cx="503745" cy="324471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直接连接符 122">
              <a:extLst>
                <a:ext uri="{FF2B5EF4-FFF2-40B4-BE49-F238E27FC236}">
                  <a16:creationId xmlns:a16="http://schemas.microsoft.com/office/drawing/2014/main" id="{D7A93CAB-3122-4C48-AFDC-39CE15D5A229}"/>
                </a:ext>
              </a:extLst>
            </p:cNvPr>
            <p:cNvCxnSpPr>
              <a:cxnSpLocks/>
              <a:stCxn id="119" idx="6"/>
              <a:endCxn id="133" idx="2"/>
            </p:cNvCxnSpPr>
            <p:nvPr/>
          </p:nvCxnSpPr>
          <p:spPr>
            <a:xfrm flipV="1">
              <a:off x="2068421" y="4453824"/>
              <a:ext cx="792815" cy="156863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直接连接符 123">
              <a:extLst>
                <a:ext uri="{FF2B5EF4-FFF2-40B4-BE49-F238E27FC236}">
                  <a16:creationId xmlns:a16="http://schemas.microsoft.com/office/drawing/2014/main" id="{8CABAE30-E240-4D19-96FE-BA90176E16D7}"/>
                </a:ext>
              </a:extLst>
            </p:cNvPr>
            <p:cNvCxnSpPr>
              <a:cxnSpLocks/>
              <a:stCxn id="130" idx="5"/>
              <a:endCxn id="119" idx="2"/>
            </p:cNvCxnSpPr>
            <p:nvPr/>
          </p:nvCxnSpPr>
          <p:spPr>
            <a:xfrm>
              <a:off x="1185973" y="4169858"/>
              <a:ext cx="568720" cy="440827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直接连接符 124">
              <a:extLst>
                <a:ext uri="{FF2B5EF4-FFF2-40B4-BE49-F238E27FC236}">
                  <a16:creationId xmlns:a16="http://schemas.microsoft.com/office/drawing/2014/main" id="{75710011-59D1-44E2-8EDE-21FE8254879F}"/>
                </a:ext>
              </a:extLst>
            </p:cNvPr>
            <p:cNvCxnSpPr>
              <a:cxnSpLocks/>
              <a:stCxn id="126" idx="6"/>
              <a:endCxn id="121" idx="2"/>
            </p:cNvCxnSpPr>
            <p:nvPr/>
          </p:nvCxnSpPr>
          <p:spPr>
            <a:xfrm flipV="1">
              <a:off x="1957500" y="3355765"/>
              <a:ext cx="903735" cy="156863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6" name="椭圆 125">
              <a:extLst>
                <a:ext uri="{FF2B5EF4-FFF2-40B4-BE49-F238E27FC236}">
                  <a16:creationId xmlns:a16="http://schemas.microsoft.com/office/drawing/2014/main" id="{7D3445CE-A202-4DEA-8294-3A1D80780C2E}"/>
                </a:ext>
              </a:extLst>
            </p:cNvPr>
            <p:cNvSpPr/>
            <p:nvPr/>
          </p:nvSpPr>
          <p:spPr>
            <a:xfrm>
              <a:off x="1643772" y="3355765"/>
              <a:ext cx="313728" cy="313727"/>
            </a:xfrm>
            <a:prstGeom prst="ellipse">
              <a:avLst/>
            </a:prstGeom>
            <a:solidFill>
              <a:schemeClr val="accent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27" name="直接连接符 126">
              <a:extLst>
                <a:ext uri="{FF2B5EF4-FFF2-40B4-BE49-F238E27FC236}">
                  <a16:creationId xmlns:a16="http://schemas.microsoft.com/office/drawing/2014/main" id="{060786CA-09C9-4918-98BA-5FECDB8847ED}"/>
                </a:ext>
              </a:extLst>
            </p:cNvPr>
            <p:cNvCxnSpPr>
              <a:cxnSpLocks/>
              <a:stCxn id="133" idx="7"/>
              <a:endCxn id="132" idx="3"/>
            </p:cNvCxnSpPr>
            <p:nvPr/>
          </p:nvCxnSpPr>
          <p:spPr>
            <a:xfrm flipV="1">
              <a:off x="3129019" y="3937276"/>
              <a:ext cx="575912" cy="405628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直接连接符 127">
              <a:extLst>
                <a:ext uri="{FF2B5EF4-FFF2-40B4-BE49-F238E27FC236}">
                  <a16:creationId xmlns:a16="http://schemas.microsoft.com/office/drawing/2014/main" id="{F766AD8D-11D4-4B0B-90F2-66DE226E259A}"/>
                </a:ext>
              </a:extLst>
            </p:cNvPr>
            <p:cNvCxnSpPr>
              <a:cxnSpLocks/>
              <a:stCxn id="133" idx="0"/>
              <a:endCxn id="121" idx="4"/>
            </p:cNvCxnSpPr>
            <p:nvPr/>
          </p:nvCxnSpPr>
          <p:spPr>
            <a:xfrm flipV="1">
              <a:off x="3018100" y="3512630"/>
              <a:ext cx="0" cy="784331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直接连接符 128">
              <a:extLst>
                <a:ext uri="{FF2B5EF4-FFF2-40B4-BE49-F238E27FC236}">
                  <a16:creationId xmlns:a16="http://schemas.microsoft.com/office/drawing/2014/main" id="{05519DB0-0BF3-4879-9B2B-E4C80A4FE967}"/>
                </a:ext>
              </a:extLst>
            </p:cNvPr>
            <p:cNvCxnSpPr>
              <a:cxnSpLocks/>
              <a:stCxn id="121" idx="6"/>
              <a:endCxn id="132" idx="1"/>
            </p:cNvCxnSpPr>
            <p:nvPr/>
          </p:nvCxnSpPr>
          <p:spPr>
            <a:xfrm>
              <a:off x="3174964" y="3355765"/>
              <a:ext cx="529969" cy="359671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0" name="椭圆 129">
              <a:extLst>
                <a:ext uri="{FF2B5EF4-FFF2-40B4-BE49-F238E27FC236}">
                  <a16:creationId xmlns:a16="http://schemas.microsoft.com/office/drawing/2014/main" id="{C0C85557-CD2A-497D-A8B2-8E229AEDD6F6}"/>
                </a:ext>
              </a:extLst>
            </p:cNvPr>
            <p:cNvSpPr/>
            <p:nvPr/>
          </p:nvSpPr>
          <p:spPr>
            <a:xfrm>
              <a:off x="918188" y="3902077"/>
              <a:ext cx="313728" cy="313727"/>
            </a:xfrm>
            <a:prstGeom prst="ellipse">
              <a:avLst/>
            </a:prstGeom>
            <a:solidFill>
              <a:schemeClr val="accent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1" name="直接连接符 130">
              <a:extLst>
                <a:ext uri="{FF2B5EF4-FFF2-40B4-BE49-F238E27FC236}">
                  <a16:creationId xmlns:a16="http://schemas.microsoft.com/office/drawing/2014/main" id="{DE57FED3-59B6-4D2E-ACC8-C790D27F24C6}"/>
                </a:ext>
              </a:extLst>
            </p:cNvPr>
            <p:cNvCxnSpPr>
              <a:cxnSpLocks/>
              <a:stCxn id="126" idx="5"/>
              <a:endCxn id="133" idx="1"/>
            </p:cNvCxnSpPr>
            <p:nvPr/>
          </p:nvCxnSpPr>
          <p:spPr>
            <a:xfrm>
              <a:off x="1911556" y="3623550"/>
              <a:ext cx="995623" cy="719355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2" name="椭圆 131">
              <a:extLst>
                <a:ext uri="{FF2B5EF4-FFF2-40B4-BE49-F238E27FC236}">
                  <a16:creationId xmlns:a16="http://schemas.microsoft.com/office/drawing/2014/main" id="{4B131362-631E-4B3F-A30F-8AEA6AD7ABDC}"/>
                </a:ext>
              </a:extLst>
            </p:cNvPr>
            <p:cNvSpPr/>
            <p:nvPr/>
          </p:nvSpPr>
          <p:spPr>
            <a:xfrm>
              <a:off x="3658989" y="3669495"/>
              <a:ext cx="313728" cy="313727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3" name="椭圆 132">
              <a:extLst>
                <a:ext uri="{FF2B5EF4-FFF2-40B4-BE49-F238E27FC236}">
                  <a16:creationId xmlns:a16="http://schemas.microsoft.com/office/drawing/2014/main" id="{8F6A931D-BC71-4E10-BA44-C2B857F12ED7}"/>
                </a:ext>
              </a:extLst>
            </p:cNvPr>
            <p:cNvSpPr/>
            <p:nvPr/>
          </p:nvSpPr>
          <p:spPr>
            <a:xfrm>
              <a:off x="2861233" y="4296968"/>
              <a:ext cx="313728" cy="31372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34" name="组合 133">
            <a:extLst>
              <a:ext uri="{FF2B5EF4-FFF2-40B4-BE49-F238E27FC236}">
                <a16:creationId xmlns:a16="http://schemas.microsoft.com/office/drawing/2014/main" id="{1A381A5C-07DD-47D6-AF29-8040BA72A227}"/>
              </a:ext>
            </a:extLst>
          </p:cNvPr>
          <p:cNvGrpSpPr/>
          <p:nvPr/>
        </p:nvGrpSpPr>
        <p:grpSpPr>
          <a:xfrm>
            <a:off x="1958632" y="1700813"/>
            <a:ext cx="3889372" cy="4328241"/>
            <a:chOff x="6500387" y="1572965"/>
            <a:chExt cx="3940718" cy="4385384"/>
          </a:xfrm>
        </p:grpSpPr>
        <p:grpSp>
          <p:nvGrpSpPr>
            <p:cNvPr id="135" name="组合 134">
              <a:extLst>
                <a:ext uri="{FF2B5EF4-FFF2-40B4-BE49-F238E27FC236}">
                  <a16:creationId xmlns:a16="http://schemas.microsoft.com/office/drawing/2014/main" id="{39D93D5D-87E0-4CF9-8FC8-020780F5DF67}"/>
                </a:ext>
              </a:extLst>
            </p:cNvPr>
            <p:cNvGrpSpPr/>
            <p:nvPr/>
          </p:nvGrpSpPr>
          <p:grpSpPr>
            <a:xfrm>
              <a:off x="7864843" y="2216098"/>
              <a:ext cx="2140070" cy="3702923"/>
              <a:chOff x="137346" y="215696"/>
              <a:chExt cx="2241747" cy="3878854"/>
            </a:xfrm>
          </p:grpSpPr>
          <p:grpSp>
            <p:nvGrpSpPr>
              <p:cNvPr id="139" name="组合 138">
                <a:extLst>
                  <a:ext uri="{FF2B5EF4-FFF2-40B4-BE49-F238E27FC236}">
                    <a16:creationId xmlns:a16="http://schemas.microsoft.com/office/drawing/2014/main" id="{A5789088-0F37-42BD-8A13-CD920E467E8B}"/>
                  </a:ext>
                </a:extLst>
              </p:cNvPr>
              <p:cNvGrpSpPr/>
              <p:nvPr/>
            </p:nvGrpSpPr>
            <p:grpSpPr>
              <a:xfrm>
                <a:off x="140268" y="215696"/>
                <a:ext cx="2238825" cy="745343"/>
                <a:chOff x="140268" y="342075"/>
                <a:chExt cx="2238825" cy="745343"/>
              </a:xfrm>
            </p:grpSpPr>
            <p:sp>
              <p:nvSpPr>
                <p:cNvPr id="176" name="椭圆 175">
                  <a:extLst>
                    <a:ext uri="{FF2B5EF4-FFF2-40B4-BE49-F238E27FC236}">
                      <a16:creationId xmlns:a16="http://schemas.microsoft.com/office/drawing/2014/main" id="{6C56DBBB-2130-4049-B502-F946A8FA8E68}"/>
                    </a:ext>
                  </a:extLst>
                </p:cNvPr>
                <p:cNvSpPr/>
                <p:nvPr/>
              </p:nvSpPr>
              <p:spPr>
                <a:xfrm>
                  <a:off x="1564430" y="342075"/>
                  <a:ext cx="229948" cy="229948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177" name="直接连接符 176">
                  <a:extLst>
                    <a:ext uri="{FF2B5EF4-FFF2-40B4-BE49-F238E27FC236}">
                      <a16:creationId xmlns:a16="http://schemas.microsoft.com/office/drawing/2014/main" id="{B80DC30A-FB8E-4620-AC84-579F246531B3}"/>
                    </a:ext>
                  </a:extLst>
                </p:cNvPr>
                <p:cNvCxnSpPr>
                  <a:cxnSpLocks/>
                  <a:stCxn id="181" idx="7"/>
                  <a:endCxn id="179" idx="3"/>
                </p:cNvCxnSpPr>
                <p:nvPr/>
              </p:nvCxnSpPr>
              <p:spPr>
                <a:xfrm flipV="1">
                  <a:off x="336541" y="653322"/>
                  <a:ext cx="369221" cy="237823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8" name="直接连接符 177">
                  <a:extLst>
                    <a:ext uri="{FF2B5EF4-FFF2-40B4-BE49-F238E27FC236}">
                      <a16:creationId xmlns:a16="http://schemas.microsoft.com/office/drawing/2014/main" id="{DA4F2D82-3865-45EA-97D0-A6A36A857F54}"/>
                    </a:ext>
                  </a:extLst>
                </p:cNvPr>
                <p:cNvCxnSpPr>
                  <a:cxnSpLocks/>
                  <a:stCxn id="179" idx="6"/>
                  <a:endCxn id="176" idx="2"/>
                </p:cNvCxnSpPr>
                <p:nvPr/>
              </p:nvCxnSpPr>
              <p:spPr>
                <a:xfrm flipV="1">
                  <a:off x="902035" y="457049"/>
                  <a:ext cx="662395" cy="114974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9" name="椭圆 178">
                  <a:extLst>
                    <a:ext uri="{FF2B5EF4-FFF2-40B4-BE49-F238E27FC236}">
                      <a16:creationId xmlns:a16="http://schemas.microsoft.com/office/drawing/2014/main" id="{FB89BAE0-5F3A-493C-85AC-30ADBDB23169}"/>
                    </a:ext>
                  </a:extLst>
                </p:cNvPr>
                <p:cNvSpPr/>
                <p:nvPr/>
              </p:nvSpPr>
              <p:spPr>
                <a:xfrm>
                  <a:off x="672087" y="457049"/>
                  <a:ext cx="229948" cy="229948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180" name="直接连接符 179">
                  <a:extLst>
                    <a:ext uri="{FF2B5EF4-FFF2-40B4-BE49-F238E27FC236}">
                      <a16:creationId xmlns:a16="http://schemas.microsoft.com/office/drawing/2014/main" id="{5A2650B1-D6A3-4D80-90B1-C10D05EF38ED}"/>
                    </a:ext>
                  </a:extLst>
                </p:cNvPr>
                <p:cNvCxnSpPr>
                  <a:cxnSpLocks/>
                  <a:stCxn id="176" idx="6"/>
                  <a:endCxn id="182" idx="1"/>
                </p:cNvCxnSpPr>
                <p:nvPr/>
              </p:nvCxnSpPr>
              <p:spPr>
                <a:xfrm>
                  <a:off x="1794378" y="457049"/>
                  <a:ext cx="388442" cy="263623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1" name="椭圆 180">
                  <a:extLst>
                    <a:ext uri="{FF2B5EF4-FFF2-40B4-BE49-F238E27FC236}">
                      <a16:creationId xmlns:a16="http://schemas.microsoft.com/office/drawing/2014/main" id="{49C99F29-8B2F-4611-BC12-E732F7F03BF1}"/>
                    </a:ext>
                  </a:extLst>
                </p:cNvPr>
                <p:cNvSpPr/>
                <p:nvPr/>
              </p:nvSpPr>
              <p:spPr>
                <a:xfrm>
                  <a:off x="140268" y="857470"/>
                  <a:ext cx="229948" cy="229948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28575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82" name="椭圆 181">
                  <a:extLst>
                    <a:ext uri="{FF2B5EF4-FFF2-40B4-BE49-F238E27FC236}">
                      <a16:creationId xmlns:a16="http://schemas.microsoft.com/office/drawing/2014/main" id="{E8BA65D8-5932-4849-957A-B917CA93271A}"/>
                    </a:ext>
                  </a:extLst>
                </p:cNvPr>
                <p:cNvSpPr/>
                <p:nvPr/>
              </p:nvSpPr>
              <p:spPr>
                <a:xfrm>
                  <a:off x="2149145" y="686997"/>
                  <a:ext cx="229948" cy="229948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140" name="组合 139">
                <a:extLst>
                  <a:ext uri="{FF2B5EF4-FFF2-40B4-BE49-F238E27FC236}">
                    <a16:creationId xmlns:a16="http://schemas.microsoft.com/office/drawing/2014/main" id="{655D7368-6279-41A7-87B1-6F913901B01E}"/>
                  </a:ext>
                </a:extLst>
              </p:cNvPr>
              <p:cNvGrpSpPr/>
              <p:nvPr/>
            </p:nvGrpSpPr>
            <p:grpSpPr>
              <a:xfrm>
                <a:off x="137346" y="906885"/>
                <a:ext cx="2238825" cy="1034775"/>
                <a:chOff x="140268" y="342075"/>
                <a:chExt cx="2238825" cy="1034775"/>
              </a:xfrm>
            </p:grpSpPr>
            <p:sp>
              <p:nvSpPr>
                <p:cNvPr id="167" name="椭圆 166">
                  <a:extLst>
                    <a:ext uri="{FF2B5EF4-FFF2-40B4-BE49-F238E27FC236}">
                      <a16:creationId xmlns:a16="http://schemas.microsoft.com/office/drawing/2014/main" id="{44F1E426-6A47-496D-85AE-DAC28BEE50FF}"/>
                    </a:ext>
                  </a:extLst>
                </p:cNvPr>
                <p:cNvSpPr/>
                <p:nvPr/>
              </p:nvSpPr>
              <p:spPr>
                <a:xfrm>
                  <a:off x="1564430" y="342075"/>
                  <a:ext cx="229948" cy="229948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cxnSp>
              <p:nvCxnSpPr>
                <p:cNvPr id="168" name="直接连接符 167">
                  <a:extLst>
                    <a:ext uri="{FF2B5EF4-FFF2-40B4-BE49-F238E27FC236}">
                      <a16:creationId xmlns:a16="http://schemas.microsoft.com/office/drawing/2014/main" id="{ED945E57-F4FE-400A-88DC-B493121B94D0}"/>
                    </a:ext>
                  </a:extLst>
                </p:cNvPr>
                <p:cNvCxnSpPr>
                  <a:cxnSpLocks/>
                  <a:stCxn id="173" idx="7"/>
                  <a:endCxn id="169" idx="3"/>
                </p:cNvCxnSpPr>
                <p:nvPr/>
              </p:nvCxnSpPr>
              <p:spPr>
                <a:xfrm flipV="1">
                  <a:off x="336541" y="653322"/>
                  <a:ext cx="369221" cy="237823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9" name="椭圆 168">
                  <a:extLst>
                    <a:ext uri="{FF2B5EF4-FFF2-40B4-BE49-F238E27FC236}">
                      <a16:creationId xmlns:a16="http://schemas.microsoft.com/office/drawing/2014/main" id="{5DECADFD-FDF7-47FF-914F-79E0C8C5C4D9}"/>
                    </a:ext>
                  </a:extLst>
                </p:cNvPr>
                <p:cNvSpPr/>
                <p:nvPr/>
              </p:nvSpPr>
              <p:spPr>
                <a:xfrm>
                  <a:off x="672087" y="457049"/>
                  <a:ext cx="229948" cy="229948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70" name="椭圆 169">
                  <a:extLst>
                    <a:ext uri="{FF2B5EF4-FFF2-40B4-BE49-F238E27FC236}">
                      <a16:creationId xmlns:a16="http://schemas.microsoft.com/office/drawing/2014/main" id="{CA8ED54A-F441-4CC3-8BD3-7FA4C932FA30}"/>
                    </a:ext>
                  </a:extLst>
                </p:cNvPr>
                <p:cNvSpPr/>
                <p:nvPr/>
              </p:nvSpPr>
              <p:spPr>
                <a:xfrm>
                  <a:off x="1564430" y="1146902"/>
                  <a:ext cx="229948" cy="229948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171" name="直接连接符 170">
                  <a:extLst>
                    <a:ext uri="{FF2B5EF4-FFF2-40B4-BE49-F238E27FC236}">
                      <a16:creationId xmlns:a16="http://schemas.microsoft.com/office/drawing/2014/main" id="{AC11AEA1-2CA0-4377-9CBA-7238B29FCFF6}"/>
                    </a:ext>
                  </a:extLst>
                </p:cNvPr>
                <p:cNvCxnSpPr>
                  <a:cxnSpLocks/>
                  <a:stCxn id="170" idx="0"/>
                  <a:endCxn id="167" idx="4"/>
                </p:cNvCxnSpPr>
                <p:nvPr/>
              </p:nvCxnSpPr>
              <p:spPr>
                <a:xfrm flipV="1">
                  <a:off x="1679404" y="572023"/>
                  <a:ext cx="0" cy="574879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2" name="直接连接符 171">
                  <a:extLst>
                    <a:ext uri="{FF2B5EF4-FFF2-40B4-BE49-F238E27FC236}">
                      <a16:creationId xmlns:a16="http://schemas.microsoft.com/office/drawing/2014/main" id="{00AF4186-1BC1-4163-B448-4A9C0BDA6E50}"/>
                    </a:ext>
                  </a:extLst>
                </p:cNvPr>
                <p:cNvCxnSpPr>
                  <a:cxnSpLocks/>
                  <a:stCxn id="167" idx="6"/>
                  <a:endCxn id="175" idx="1"/>
                </p:cNvCxnSpPr>
                <p:nvPr/>
              </p:nvCxnSpPr>
              <p:spPr>
                <a:xfrm>
                  <a:off x="1794378" y="457049"/>
                  <a:ext cx="388442" cy="263623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3" name="椭圆 172">
                  <a:extLst>
                    <a:ext uri="{FF2B5EF4-FFF2-40B4-BE49-F238E27FC236}">
                      <a16:creationId xmlns:a16="http://schemas.microsoft.com/office/drawing/2014/main" id="{0D164018-8E02-400B-A004-543E7194FC0B}"/>
                    </a:ext>
                  </a:extLst>
                </p:cNvPr>
                <p:cNvSpPr/>
                <p:nvPr/>
              </p:nvSpPr>
              <p:spPr>
                <a:xfrm>
                  <a:off x="140268" y="857470"/>
                  <a:ext cx="229948" cy="229948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28575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174" name="直接连接符 173">
                  <a:extLst>
                    <a:ext uri="{FF2B5EF4-FFF2-40B4-BE49-F238E27FC236}">
                      <a16:creationId xmlns:a16="http://schemas.microsoft.com/office/drawing/2014/main" id="{2A118D62-AAE9-4237-B481-CE0E534851BD}"/>
                    </a:ext>
                  </a:extLst>
                </p:cNvPr>
                <p:cNvCxnSpPr>
                  <a:cxnSpLocks/>
                  <a:stCxn id="169" idx="5"/>
                  <a:endCxn id="170" idx="1"/>
                </p:cNvCxnSpPr>
                <p:nvPr/>
              </p:nvCxnSpPr>
              <p:spPr>
                <a:xfrm>
                  <a:off x="868360" y="653322"/>
                  <a:ext cx="729745" cy="527255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5" name="椭圆 174">
                  <a:extLst>
                    <a:ext uri="{FF2B5EF4-FFF2-40B4-BE49-F238E27FC236}">
                      <a16:creationId xmlns:a16="http://schemas.microsoft.com/office/drawing/2014/main" id="{2CB3ACB6-EBE3-434E-9718-80C36F429407}"/>
                    </a:ext>
                  </a:extLst>
                </p:cNvPr>
                <p:cNvSpPr/>
                <p:nvPr/>
              </p:nvSpPr>
              <p:spPr>
                <a:xfrm>
                  <a:off x="2149145" y="686997"/>
                  <a:ext cx="229948" cy="229948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141" name="组合 140">
                <a:extLst>
                  <a:ext uri="{FF2B5EF4-FFF2-40B4-BE49-F238E27FC236}">
                    <a16:creationId xmlns:a16="http://schemas.microsoft.com/office/drawing/2014/main" id="{7DF14C31-B308-4676-ABF2-21A53F24D322}"/>
                  </a:ext>
                </a:extLst>
              </p:cNvPr>
              <p:cNvGrpSpPr/>
              <p:nvPr/>
            </p:nvGrpSpPr>
            <p:grpSpPr>
              <a:xfrm>
                <a:off x="137346" y="1667672"/>
                <a:ext cx="2238825" cy="919801"/>
                <a:chOff x="140268" y="457049"/>
                <a:chExt cx="2238825" cy="919801"/>
              </a:xfrm>
            </p:grpSpPr>
            <p:cxnSp>
              <p:nvCxnSpPr>
                <p:cNvPr id="160" name="直接连接符 159">
                  <a:extLst>
                    <a:ext uri="{FF2B5EF4-FFF2-40B4-BE49-F238E27FC236}">
                      <a16:creationId xmlns:a16="http://schemas.microsoft.com/office/drawing/2014/main" id="{2B6A4C2A-4A5C-4D56-9797-D2879DB3017C}"/>
                    </a:ext>
                  </a:extLst>
                </p:cNvPr>
                <p:cNvCxnSpPr>
                  <a:cxnSpLocks/>
                  <a:stCxn id="164" idx="7"/>
                  <a:endCxn id="161" idx="3"/>
                </p:cNvCxnSpPr>
                <p:nvPr/>
              </p:nvCxnSpPr>
              <p:spPr>
                <a:xfrm flipV="1">
                  <a:off x="336541" y="653322"/>
                  <a:ext cx="369221" cy="237823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1" name="椭圆 160">
                  <a:extLst>
                    <a:ext uri="{FF2B5EF4-FFF2-40B4-BE49-F238E27FC236}">
                      <a16:creationId xmlns:a16="http://schemas.microsoft.com/office/drawing/2014/main" id="{A3EEFE59-4604-4DCF-9782-1DCB361D1DA2}"/>
                    </a:ext>
                  </a:extLst>
                </p:cNvPr>
                <p:cNvSpPr/>
                <p:nvPr/>
              </p:nvSpPr>
              <p:spPr>
                <a:xfrm>
                  <a:off x="672087" y="457049"/>
                  <a:ext cx="229948" cy="229948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62" name="椭圆 161">
                  <a:extLst>
                    <a:ext uri="{FF2B5EF4-FFF2-40B4-BE49-F238E27FC236}">
                      <a16:creationId xmlns:a16="http://schemas.microsoft.com/office/drawing/2014/main" id="{0C8C0FC4-6BD1-4078-9C95-332454F77A17}"/>
                    </a:ext>
                  </a:extLst>
                </p:cNvPr>
                <p:cNvSpPr/>
                <p:nvPr/>
              </p:nvSpPr>
              <p:spPr>
                <a:xfrm>
                  <a:off x="1564430" y="1146902"/>
                  <a:ext cx="229948" cy="229948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163" name="直接连接符 162">
                  <a:extLst>
                    <a:ext uri="{FF2B5EF4-FFF2-40B4-BE49-F238E27FC236}">
                      <a16:creationId xmlns:a16="http://schemas.microsoft.com/office/drawing/2014/main" id="{1BFD157B-3B1F-4077-9FC7-CFDC66D4CF1F}"/>
                    </a:ext>
                  </a:extLst>
                </p:cNvPr>
                <p:cNvCxnSpPr>
                  <a:cxnSpLocks/>
                  <a:stCxn id="162" idx="7"/>
                  <a:endCxn id="166" idx="3"/>
                </p:cNvCxnSpPr>
                <p:nvPr/>
              </p:nvCxnSpPr>
              <p:spPr>
                <a:xfrm flipV="1">
                  <a:off x="1760703" y="883270"/>
                  <a:ext cx="422117" cy="297307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4" name="椭圆 163">
                  <a:extLst>
                    <a:ext uri="{FF2B5EF4-FFF2-40B4-BE49-F238E27FC236}">
                      <a16:creationId xmlns:a16="http://schemas.microsoft.com/office/drawing/2014/main" id="{9EB3623A-F0E1-4BCE-BA96-D64CDA5EFA85}"/>
                    </a:ext>
                  </a:extLst>
                </p:cNvPr>
                <p:cNvSpPr/>
                <p:nvPr/>
              </p:nvSpPr>
              <p:spPr>
                <a:xfrm>
                  <a:off x="140268" y="857470"/>
                  <a:ext cx="229948" cy="229948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28575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165" name="直接连接符 164">
                  <a:extLst>
                    <a:ext uri="{FF2B5EF4-FFF2-40B4-BE49-F238E27FC236}">
                      <a16:creationId xmlns:a16="http://schemas.microsoft.com/office/drawing/2014/main" id="{78C2DF2C-F59F-44CC-8F1B-C3F56417EF74}"/>
                    </a:ext>
                  </a:extLst>
                </p:cNvPr>
                <p:cNvCxnSpPr>
                  <a:cxnSpLocks/>
                  <a:stCxn id="161" idx="5"/>
                  <a:endCxn id="162" idx="1"/>
                </p:cNvCxnSpPr>
                <p:nvPr/>
              </p:nvCxnSpPr>
              <p:spPr>
                <a:xfrm>
                  <a:off x="868360" y="653322"/>
                  <a:ext cx="729745" cy="527255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6" name="椭圆 165">
                  <a:extLst>
                    <a:ext uri="{FF2B5EF4-FFF2-40B4-BE49-F238E27FC236}">
                      <a16:creationId xmlns:a16="http://schemas.microsoft.com/office/drawing/2014/main" id="{6521095F-DABC-456F-8A79-957047FF47E7}"/>
                    </a:ext>
                  </a:extLst>
                </p:cNvPr>
                <p:cNvSpPr/>
                <p:nvPr/>
              </p:nvSpPr>
              <p:spPr>
                <a:xfrm>
                  <a:off x="2149145" y="686997"/>
                  <a:ext cx="229948" cy="229948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grpSp>
            <p:nvGrpSpPr>
              <p:cNvPr id="142" name="组合 141">
                <a:extLst>
                  <a:ext uri="{FF2B5EF4-FFF2-40B4-BE49-F238E27FC236}">
                    <a16:creationId xmlns:a16="http://schemas.microsoft.com/office/drawing/2014/main" id="{C0696BEA-7065-41E1-B86C-B8983720ECD9}"/>
                  </a:ext>
                </a:extLst>
              </p:cNvPr>
              <p:cNvGrpSpPr/>
              <p:nvPr/>
            </p:nvGrpSpPr>
            <p:grpSpPr>
              <a:xfrm>
                <a:off x="139727" y="2350666"/>
                <a:ext cx="2238825" cy="1034775"/>
                <a:chOff x="140268" y="457049"/>
                <a:chExt cx="2238825" cy="1034775"/>
              </a:xfrm>
            </p:grpSpPr>
            <p:sp>
              <p:nvSpPr>
                <p:cNvPr id="151" name="椭圆 150">
                  <a:extLst>
                    <a:ext uri="{FF2B5EF4-FFF2-40B4-BE49-F238E27FC236}">
                      <a16:creationId xmlns:a16="http://schemas.microsoft.com/office/drawing/2014/main" id="{700799F7-EDCD-4D38-9C31-DE7445331274}"/>
                    </a:ext>
                  </a:extLst>
                </p:cNvPr>
                <p:cNvSpPr/>
                <p:nvPr/>
              </p:nvSpPr>
              <p:spPr>
                <a:xfrm>
                  <a:off x="753386" y="1261876"/>
                  <a:ext cx="229948" cy="229948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152" name="直接连接符 151">
                  <a:extLst>
                    <a:ext uri="{FF2B5EF4-FFF2-40B4-BE49-F238E27FC236}">
                      <a16:creationId xmlns:a16="http://schemas.microsoft.com/office/drawing/2014/main" id="{73F7BE89-1856-4886-A0CB-D1E5DC996721}"/>
                    </a:ext>
                  </a:extLst>
                </p:cNvPr>
                <p:cNvCxnSpPr>
                  <a:cxnSpLocks/>
                  <a:stCxn id="155" idx="4"/>
                  <a:endCxn id="151" idx="0"/>
                </p:cNvCxnSpPr>
                <p:nvPr/>
              </p:nvCxnSpPr>
              <p:spPr>
                <a:xfrm>
                  <a:off x="787061" y="686997"/>
                  <a:ext cx="81299" cy="574879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3" name="直接连接符 152">
                  <a:extLst>
                    <a:ext uri="{FF2B5EF4-FFF2-40B4-BE49-F238E27FC236}">
                      <a16:creationId xmlns:a16="http://schemas.microsoft.com/office/drawing/2014/main" id="{9D7E231C-913E-4751-8AB7-8139A1335D9E}"/>
                    </a:ext>
                  </a:extLst>
                </p:cNvPr>
                <p:cNvCxnSpPr>
                  <a:cxnSpLocks/>
                  <a:stCxn id="158" idx="7"/>
                  <a:endCxn id="155" idx="3"/>
                </p:cNvCxnSpPr>
                <p:nvPr/>
              </p:nvCxnSpPr>
              <p:spPr>
                <a:xfrm flipV="1">
                  <a:off x="336541" y="653322"/>
                  <a:ext cx="369221" cy="237823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4" name="直接连接符 153">
                  <a:extLst>
                    <a:ext uri="{FF2B5EF4-FFF2-40B4-BE49-F238E27FC236}">
                      <a16:creationId xmlns:a16="http://schemas.microsoft.com/office/drawing/2014/main" id="{2D51E285-4BF5-4B96-AE3A-1C00DBA74072}"/>
                    </a:ext>
                  </a:extLst>
                </p:cNvPr>
                <p:cNvCxnSpPr>
                  <a:cxnSpLocks/>
                  <a:stCxn id="151" idx="6"/>
                  <a:endCxn id="156" idx="2"/>
                </p:cNvCxnSpPr>
                <p:nvPr/>
              </p:nvCxnSpPr>
              <p:spPr>
                <a:xfrm flipV="1">
                  <a:off x="983334" y="1261876"/>
                  <a:ext cx="581096" cy="114974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5" name="椭圆 154">
                  <a:extLst>
                    <a:ext uri="{FF2B5EF4-FFF2-40B4-BE49-F238E27FC236}">
                      <a16:creationId xmlns:a16="http://schemas.microsoft.com/office/drawing/2014/main" id="{50E32333-2238-4126-8D6E-0C3673F5FE18}"/>
                    </a:ext>
                  </a:extLst>
                </p:cNvPr>
                <p:cNvSpPr/>
                <p:nvPr/>
              </p:nvSpPr>
              <p:spPr>
                <a:xfrm>
                  <a:off x="672087" y="457049"/>
                  <a:ext cx="229948" cy="229948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56" name="椭圆 155">
                  <a:extLst>
                    <a:ext uri="{FF2B5EF4-FFF2-40B4-BE49-F238E27FC236}">
                      <a16:creationId xmlns:a16="http://schemas.microsoft.com/office/drawing/2014/main" id="{768EADEB-4615-4E5B-88DD-B9415D080DE7}"/>
                    </a:ext>
                  </a:extLst>
                </p:cNvPr>
                <p:cNvSpPr/>
                <p:nvPr/>
              </p:nvSpPr>
              <p:spPr>
                <a:xfrm>
                  <a:off x="1564430" y="1146902"/>
                  <a:ext cx="229948" cy="229948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157" name="直接连接符 156">
                  <a:extLst>
                    <a:ext uri="{FF2B5EF4-FFF2-40B4-BE49-F238E27FC236}">
                      <a16:creationId xmlns:a16="http://schemas.microsoft.com/office/drawing/2014/main" id="{FC63073F-832F-4F51-A4B9-AEF1E11C101F}"/>
                    </a:ext>
                  </a:extLst>
                </p:cNvPr>
                <p:cNvCxnSpPr>
                  <a:cxnSpLocks/>
                  <a:stCxn id="156" idx="7"/>
                  <a:endCxn id="159" idx="3"/>
                </p:cNvCxnSpPr>
                <p:nvPr/>
              </p:nvCxnSpPr>
              <p:spPr>
                <a:xfrm flipV="1">
                  <a:off x="1760703" y="883270"/>
                  <a:ext cx="422117" cy="297307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8" name="椭圆 157">
                  <a:extLst>
                    <a:ext uri="{FF2B5EF4-FFF2-40B4-BE49-F238E27FC236}">
                      <a16:creationId xmlns:a16="http://schemas.microsoft.com/office/drawing/2014/main" id="{F334930A-F7B7-4DA9-91E4-B8EE621569F0}"/>
                    </a:ext>
                  </a:extLst>
                </p:cNvPr>
                <p:cNvSpPr/>
                <p:nvPr/>
              </p:nvSpPr>
              <p:spPr>
                <a:xfrm>
                  <a:off x="140268" y="857470"/>
                  <a:ext cx="229948" cy="229948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28575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59" name="椭圆 158">
                  <a:extLst>
                    <a:ext uri="{FF2B5EF4-FFF2-40B4-BE49-F238E27FC236}">
                      <a16:creationId xmlns:a16="http://schemas.microsoft.com/office/drawing/2014/main" id="{79C9F5B5-ED96-412B-8906-1A82E36F72DF}"/>
                    </a:ext>
                  </a:extLst>
                </p:cNvPr>
                <p:cNvSpPr/>
                <p:nvPr/>
              </p:nvSpPr>
              <p:spPr>
                <a:xfrm>
                  <a:off x="2149145" y="686997"/>
                  <a:ext cx="229948" cy="229948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grpSp>
            <p:nvGrpSpPr>
              <p:cNvPr id="143" name="组合 142">
                <a:extLst>
                  <a:ext uri="{FF2B5EF4-FFF2-40B4-BE49-F238E27FC236}">
                    <a16:creationId xmlns:a16="http://schemas.microsoft.com/office/drawing/2014/main" id="{71035505-1A8F-4492-B6D2-85FAC393B87D}"/>
                  </a:ext>
                </a:extLst>
              </p:cNvPr>
              <p:cNvGrpSpPr/>
              <p:nvPr/>
            </p:nvGrpSpPr>
            <p:grpSpPr>
              <a:xfrm>
                <a:off x="137346" y="3289723"/>
                <a:ext cx="2238825" cy="804827"/>
                <a:chOff x="140268" y="686997"/>
                <a:chExt cx="2238825" cy="804827"/>
              </a:xfrm>
            </p:grpSpPr>
            <p:sp>
              <p:nvSpPr>
                <p:cNvPr id="144" name="椭圆 143">
                  <a:extLst>
                    <a:ext uri="{FF2B5EF4-FFF2-40B4-BE49-F238E27FC236}">
                      <a16:creationId xmlns:a16="http://schemas.microsoft.com/office/drawing/2014/main" id="{408661D3-AFB0-4C90-9012-E80663BF0D14}"/>
                    </a:ext>
                  </a:extLst>
                </p:cNvPr>
                <p:cNvSpPr/>
                <p:nvPr/>
              </p:nvSpPr>
              <p:spPr>
                <a:xfrm>
                  <a:off x="753386" y="1261876"/>
                  <a:ext cx="229948" cy="229948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cxnSp>
              <p:nvCxnSpPr>
                <p:cNvPr id="145" name="直接连接符 144">
                  <a:extLst>
                    <a:ext uri="{FF2B5EF4-FFF2-40B4-BE49-F238E27FC236}">
                      <a16:creationId xmlns:a16="http://schemas.microsoft.com/office/drawing/2014/main" id="{5F832D16-C97F-429B-A966-C07A538B5F52}"/>
                    </a:ext>
                  </a:extLst>
                </p:cNvPr>
                <p:cNvCxnSpPr>
                  <a:cxnSpLocks/>
                  <a:stCxn id="144" idx="6"/>
                  <a:endCxn id="147" idx="2"/>
                </p:cNvCxnSpPr>
                <p:nvPr/>
              </p:nvCxnSpPr>
              <p:spPr>
                <a:xfrm flipV="1">
                  <a:off x="983334" y="1261876"/>
                  <a:ext cx="581096" cy="114974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直接连接符 145">
                  <a:extLst>
                    <a:ext uri="{FF2B5EF4-FFF2-40B4-BE49-F238E27FC236}">
                      <a16:creationId xmlns:a16="http://schemas.microsoft.com/office/drawing/2014/main" id="{346FAA97-B8A3-4B54-985A-94115580F005}"/>
                    </a:ext>
                  </a:extLst>
                </p:cNvPr>
                <p:cNvCxnSpPr>
                  <a:cxnSpLocks/>
                  <a:stCxn id="149" idx="5"/>
                  <a:endCxn id="144" idx="2"/>
                </p:cNvCxnSpPr>
                <p:nvPr/>
              </p:nvCxnSpPr>
              <p:spPr>
                <a:xfrm>
                  <a:off x="336541" y="1053743"/>
                  <a:ext cx="416845" cy="323107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7" name="椭圆 146">
                  <a:extLst>
                    <a:ext uri="{FF2B5EF4-FFF2-40B4-BE49-F238E27FC236}">
                      <a16:creationId xmlns:a16="http://schemas.microsoft.com/office/drawing/2014/main" id="{AD2072E1-C6A8-43F5-8E4D-838A0A2750C4}"/>
                    </a:ext>
                  </a:extLst>
                </p:cNvPr>
                <p:cNvSpPr/>
                <p:nvPr/>
              </p:nvSpPr>
              <p:spPr>
                <a:xfrm>
                  <a:off x="1564430" y="1146902"/>
                  <a:ext cx="229948" cy="229948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148" name="直接连接符 147">
                  <a:extLst>
                    <a:ext uri="{FF2B5EF4-FFF2-40B4-BE49-F238E27FC236}">
                      <a16:creationId xmlns:a16="http://schemas.microsoft.com/office/drawing/2014/main" id="{B99E3BE4-D698-4632-8CAE-012D5FCAE919}"/>
                    </a:ext>
                  </a:extLst>
                </p:cNvPr>
                <p:cNvCxnSpPr>
                  <a:cxnSpLocks/>
                  <a:stCxn id="147" idx="7"/>
                  <a:endCxn id="150" idx="3"/>
                </p:cNvCxnSpPr>
                <p:nvPr/>
              </p:nvCxnSpPr>
              <p:spPr>
                <a:xfrm flipV="1">
                  <a:off x="1760703" y="883270"/>
                  <a:ext cx="422117" cy="297307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9" name="椭圆 148">
                  <a:extLst>
                    <a:ext uri="{FF2B5EF4-FFF2-40B4-BE49-F238E27FC236}">
                      <a16:creationId xmlns:a16="http://schemas.microsoft.com/office/drawing/2014/main" id="{F5168175-F833-4C41-AC40-3C7619C4BDF5}"/>
                    </a:ext>
                  </a:extLst>
                </p:cNvPr>
                <p:cNvSpPr/>
                <p:nvPr/>
              </p:nvSpPr>
              <p:spPr>
                <a:xfrm>
                  <a:off x="140268" y="857470"/>
                  <a:ext cx="229948" cy="229948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28575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50" name="椭圆 149">
                  <a:extLst>
                    <a:ext uri="{FF2B5EF4-FFF2-40B4-BE49-F238E27FC236}">
                      <a16:creationId xmlns:a16="http://schemas.microsoft.com/office/drawing/2014/main" id="{DC6C8382-5ACC-49D3-98C0-A7FB4CB9B7BC}"/>
                    </a:ext>
                  </a:extLst>
                </p:cNvPr>
                <p:cNvSpPr/>
                <p:nvPr/>
              </p:nvSpPr>
              <p:spPr>
                <a:xfrm>
                  <a:off x="2149145" y="686997"/>
                  <a:ext cx="229948" cy="229948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</p:grpSp>
        <p:sp>
          <p:nvSpPr>
            <p:cNvPr id="136" name="左大括号 135">
              <a:extLst>
                <a:ext uri="{FF2B5EF4-FFF2-40B4-BE49-F238E27FC236}">
                  <a16:creationId xmlns:a16="http://schemas.microsoft.com/office/drawing/2014/main" id="{3A2638F7-AC09-44A1-8E9D-27BC079AF3B1}"/>
                </a:ext>
              </a:extLst>
            </p:cNvPr>
            <p:cNvSpPr/>
            <p:nvPr/>
          </p:nvSpPr>
          <p:spPr>
            <a:xfrm>
              <a:off x="7257298" y="2255426"/>
              <a:ext cx="279902" cy="3702923"/>
            </a:xfrm>
            <a:prstGeom prst="leftBrace">
              <a:avLst>
                <a:gd name="adj1" fmla="val 43830"/>
                <a:gd name="adj2" fmla="val 50000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7" name="文本框 136">
                  <a:extLst>
                    <a:ext uri="{FF2B5EF4-FFF2-40B4-BE49-F238E27FC236}">
                      <a16:creationId xmlns:a16="http://schemas.microsoft.com/office/drawing/2014/main" id="{ED26C8C4-3A39-4329-B93A-396776307278}"/>
                    </a:ext>
                  </a:extLst>
                </p:cNvPr>
                <p:cNvSpPr txBox="1"/>
                <p:nvPr/>
              </p:nvSpPr>
              <p:spPr>
                <a:xfrm>
                  <a:off x="6500387" y="3878041"/>
                  <a:ext cx="597977" cy="4677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⊕</m:t>
                        </m:r>
                      </m:oMath>
                    </m:oMathPara>
                  </a14:m>
                  <a:endParaRPr lang="zh-CN" altLang="en-US" sz="2400" dirty="0">
                    <a:ea typeface="楷体" panose="02010609060101010101" pitchFamily="49" charset="-122"/>
                  </a:endParaRPr>
                </a:p>
              </p:txBody>
            </p:sp>
          </mc:Choice>
          <mc:Fallback xmlns="">
            <p:sp>
              <p:nvSpPr>
                <p:cNvPr id="137" name="文本框 136">
                  <a:extLst>
                    <a:ext uri="{FF2B5EF4-FFF2-40B4-BE49-F238E27FC236}">
                      <a16:creationId xmlns:a16="http://schemas.microsoft.com/office/drawing/2014/main" id="{ED26C8C4-3A39-4329-B93A-3967763072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00387" y="3878041"/>
                  <a:ext cx="597977" cy="467760"/>
                </a:xfrm>
                <a:prstGeom prst="rect">
                  <a:avLst/>
                </a:prstGeom>
                <a:blipFill>
                  <a:blip r:embed="rId3"/>
                  <a:stretch>
                    <a:fillRect l="-4124" b="-10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8" name="文本框 137">
                  <a:extLst>
                    <a:ext uri="{FF2B5EF4-FFF2-40B4-BE49-F238E27FC236}">
                      <a16:creationId xmlns:a16="http://schemas.microsoft.com/office/drawing/2014/main" id="{FE3425D9-620F-4E23-A81C-E49DBD3C3EC6}"/>
                    </a:ext>
                  </a:extLst>
                </p:cNvPr>
                <p:cNvSpPr txBox="1"/>
                <p:nvPr/>
              </p:nvSpPr>
              <p:spPr>
                <a:xfrm>
                  <a:off x="7286449" y="1572965"/>
                  <a:ext cx="3154656" cy="4677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⊗</m:t>
                        </m:r>
                      </m:oMath>
                    </m:oMathPara>
                  </a14:m>
                  <a:endParaRPr lang="zh-CN" altLang="en-US" sz="2400" dirty="0">
                    <a:ea typeface="楷体" panose="02010609060101010101" pitchFamily="49" charset="-122"/>
                  </a:endParaRPr>
                </a:p>
              </p:txBody>
            </p:sp>
          </mc:Choice>
          <mc:Fallback xmlns="">
            <p:sp>
              <p:nvSpPr>
                <p:cNvPr id="138" name="文本框 137">
                  <a:extLst>
                    <a:ext uri="{FF2B5EF4-FFF2-40B4-BE49-F238E27FC236}">
                      <a16:creationId xmlns:a16="http://schemas.microsoft.com/office/drawing/2014/main" id="{FE3425D9-620F-4E23-A81C-E49DBD3C3EC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86449" y="1572965"/>
                  <a:ext cx="3154656" cy="467760"/>
                </a:xfrm>
                <a:prstGeom prst="rect">
                  <a:avLst/>
                </a:prstGeom>
                <a:blipFill>
                  <a:blip r:embed="rId4"/>
                  <a:stretch>
                    <a:fillRect b="-921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9" name="文本框 68">
            <a:extLst>
              <a:ext uri="{FF2B5EF4-FFF2-40B4-BE49-F238E27FC236}">
                <a16:creationId xmlns:a16="http://schemas.microsoft.com/office/drawing/2014/main" id="{3CB417FD-8025-4C62-971F-FBF840911ED9}"/>
              </a:ext>
            </a:extLst>
          </p:cNvPr>
          <p:cNvSpPr txBox="1"/>
          <p:nvPr/>
        </p:nvSpPr>
        <p:spPr>
          <a:xfrm>
            <a:off x="838200" y="6058261"/>
            <a:ext cx="108641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dirty="0" err="1">
                <a:solidFill>
                  <a:srgbClr val="222222"/>
                </a:solidFill>
                <a:effectLst/>
              </a:rPr>
              <a:t>Zhaocheng</a:t>
            </a:r>
            <a:r>
              <a:rPr lang="en-US" altLang="zh-CN" b="0" i="0" dirty="0">
                <a:solidFill>
                  <a:srgbClr val="222222"/>
                </a:solidFill>
                <a:effectLst/>
              </a:rPr>
              <a:t> Zhu, et al. Neural </a:t>
            </a:r>
            <a:r>
              <a:rPr lang="en-US" altLang="zh-CN" dirty="0">
                <a:solidFill>
                  <a:srgbClr val="222222"/>
                </a:solidFill>
              </a:rPr>
              <a:t>B</a:t>
            </a:r>
            <a:r>
              <a:rPr lang="en-US" altLang="zh-CN" b="0" i="0" dirty="0">
                <a:solidFill>
                  <a:srgbClr val="222222"/>
                </a:solidFill>
                <a:effectLst/>
              </a:rPr>
              <a:t>ellman-Ford </a:t>
            </a:r>
            <a:r>
              <a:rPr lang="en-US" altLang="zh-CN" dirty="0">
                <a:solidFill>
                  <a:srgbClr val="222222"/>
                </a:solidFill>
              </a:rPr>
              <a:t>N</a:t>
            </a:r>
            <a:r>
              <a:rPr lang="en-US" altLang="zh-CN" b="0" i="0" dirty="0">
                <a:solidFill>
                  <a:srgbClr val="222222"/>
                </a:solidFill>
                <a:effectLst/>
              </a:rPr>
              <a:t>etworks: A general graph neural network framework for link prediction. </a:t>
            </a:r>
            <a:r>
              <a:rPr lang="en-US" altLang="zh-CN" b="0" i="1" dirty="0" err="1">
                <a:solidFill>
                  <a:srgbClr val="222222"/>
                </a:solidFill>
                <a:effectLst/>
              </a:rPr>
              <a:t>NeurIPS</a:t>
            </a:r>
            <a:r>
              <a:rPr lang="en-US" altLang="zh-CN" dirty="0">
                <a:solidFill>
                  <a:srgbClr val="222222"/>
                </a:solidFill>
              </a:rPr>
              <a:t> 2021.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4299217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2468ACB-0E05-4E0F-B036-276122DB89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grpSp>
        <p:nvGrpSpPr>
          <p:cNvPr id="134" name="组合 133">
            <a:extLst>
              <a:ext uri="{FF2B5EF4-FFF2-40B4-BE49-F238E27FC236}">
                <a16:creationId xmlns:a16="http://schemas.microsoft.com/office/drawing/2014/main" id="{2B6B13FF-81B1-4735-8F3F-ECFF99C3C87A}"/>
              </a:ext>
            </a:extLst>
          </p:cNvPr>
          <p:cNvGrpSpPr/>
          <p:nvPr/>
        </p:nvGrpSpPr>
        <p:grpSpPr>
          <a:xfrm>
            <a:off x="4822250" y="3099456"/>
            <a:ext cx="3054524" cy="1568651"/>
            <a:chOff x="918188" y="3198903"/>
            <a:chExt cx="3054529" cy="1568647"/>
          </a:xfrm>
        </p:grpSpPr>
        <p:sp>
          <p:nvSpPr>
            <p:cNvPr id="139" name="椭圆 138">
              <a:extLst>
                <a:ext uri="{FF2B5EF4-FFF2-40B4-BE49-F238E27FC236}">
                  <a16:creationId xmlns:a16="http://schemas.microsoft.com/office/drawing/2014/main" id="{72AE72EE-E76E-4D26-A0FD-B50DC05DCCF3}"/>
                </a:ext>
              </a:extLst>
            </p:cNvPr>
            <p:cNvSpPr/>
            <p:nvPr/>
          </p:nvSpPr>
          <p:spPr>
            <a:xfrm>
              <a:off x="1754692" y="4453823"/>
              <a:ext cx="313728" cy="313727"/>
            </a:xfrm>
            <a:prstGeom prst="ellipse">
              <a:avLst/>
            </a:prstGeom>
            <a:solidFill>
              <a:schemeClr val="accent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42" name="直接连接符 141">
              <a:extLst>
                <a:ext uri="{FF2B5EF4-FFF2-40B4-BE49-F238E27FC236}">
                  <a16:creationId xmlns:a16="http://schemas.microsoft.com/office/drawing/2014/main" id="{65801E4B-637F-4450-AB91-F28BDACA8C3F}"/>
                </a:ext>
              </a:extLst>
            </p:cNvPr>
            <p:cNvCxnSpPr>
              <a:cxnSpLocks/>
              <a:stCxn id="148" idx="4"/>
              <a:endCxn id="139" idx="0"/>
            </p:cNvCxnSpPr>
            <p:nvPr/>
          </p:nvCxnSpPr>
          <p:spPr>
            <a:xfrm>
              <a:off x="1800636" y="3669492"/>
              <a:ext cx="110920" cy="784331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3" name="椭圆 142">
              <a:extLst>
                <a:ext uri="{FF2B5EF4-FFF2-40B4-BE49-F238E27FC236}">
                  <a16:creationId xmlns:a16="http://schemas.microsoft.com/office/drawing/2014/main" id="{D1E0AB4F-9AC6-4FA7-BF6A-038B334334EA}"/>
                </a:ext>
              </a:extLst>
            </p:cNvPr>
            <p:cNvSpPr/>
            <p:nvPr/>
          </p:nvSpPr>
          <p:spPr>
            <a:xfrm>
              <a:off x="2861235" y="3198903"/>
              <a:ext cx="313728" cy="31372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144" name="直接连接符 143">
              <a:extLst>
                <a:ext uri="{FF2B5EF4-FFF2-40B4-BE49-F238E27FC236}">
                  <a16:creationId xmlns:a16="http://schemas.microsoft.com/office/drawing/2014/main" id="{83739E88-3B1A-4571-9773-13FD46521527}"/>
                </a:ext>
              </a:extLst>
            </p:cNvPr>
            <p:cNvCxnSpPr>
              <a:cxnSpLocks/>
              <a:stCxn id="152" idx="7"/>
              <a:endCxn id="148" idx="3"/>
            </p:cNvCxnSpPr>
            <p:nvPr/>
          </p:nvCxnSpPr>
          <p:spPr>
            <a:xfrm flipV="1">
              <a:off x="1185973" y="3623549"/>
              <a:ext cx="503745" cy="324471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直接连接符 144">
              <a:extLst>
                <a:ext uri="{FF2B5EF4-FFF2-40B4-BE49-F238E27FC236}">
                  <a16:creationId xmlns:a16="http://schemas.microsoft.com/office/drawing/2014/main" id="{5F439304-7606-444F-ADBE-DAF0A3D37361}"/>
                </a:ext>
              </a:extLst>
            </p:cNvPr>
            <p:cNvCxnSpPr>
              <a:cxnSpLocks/>
              <a:stCxn id="139" idx="6"/>
              <a:endCxn id="155" idx="2"/>
            </p:cNvCxnSpPr>
            <p:nvPr/>
          </p:nvCxnSpPr>
          <p:spPr>
            <a:xfrm flipV="1">
              <a:off x="2068421" y="4453824"/>
              <a:ext cx="792815" cy="156863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直接连接符 145">
              <a:extLst>
                <a:ext uri="{FF2B5EF4-FFF2-40B4-BE49-F238E27FC236}">
                  <a16:creationId xmlns:a16="http://schemas.microsoft.com/office/drawing/2014/main" id="{B208B586-06B3-432A-B73B-8F1D20DF079D}"/>
                </a:ext>
              </a:extLst>
            </p:cNvPr>
            <p:cNvCxnSpPr>
              <a:cxnSpLocks/>
              <a:stCxn id="152" idx="5"/>
              <a:endCxn id="139" idx="2"/>
            </p:cNvCxnSpPr>
            <p:nvPr/>
          </p:nvCxnSpPr>
          <p:spPr>
            <a:xfrm>
              <a:off x="1185973" y="4169858"/>
              <a:ext cx="568720" cy="440827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直接连接符 146">
              <a:extLst>
                <a:ext uri="{FF2B5EF4-FFF2-40B4-BE49-F238E27FC236}">
                  <a16:creationId xmlns:a16="http://schemas.microsoft.com/office/drawing/2014/main" id="{7E309ADC-BEAC-406E-8AB6-6281CCC96105}"/>
                </a:ext>
              </a:extLst>
            </p:cNvPr>
            <p:cNvCxnSpPr>
              <a:cxnSpLocks/>
              <a:stCxn id="148" idx="6"/>
              <a:endCxn id="143" idx="2"/>
            </p:cNvCxnSpPr>
            <p:nvPr/>
          </p:nvCxnSpPr>
          <p:spPr>
            <a:xfrm flipV="1">
              <a:off x="1957500" y="3355765"/>
              <a:ext cx="903735" cy="156863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8" name="椭圆 147">
              <a:extLst>
                <a:ext uri="{FF2B5EF4-FFF2-40B4-BE49-F238E27FC236}">
                  <a16:creationId xmlns:a16="http://schemas.microsoft.com/office/drawing/2014/main" id="{E0E5EBD3-475C-47CA-BD27-9CA65AC3E68A}"/>
                </a:ext>
              </a:extLst>
            </p:cNvPr>
            <p:cNvSpPr/>
            <p:nvPr/>
          </p:nvSpPr>
          <p:spPr>
            <a:xfrm>
              <a:off x="1643772" y="3355765"/>
              <a:ext cx="313728" cy="313727"/>
            </a:xfrm>
            <a:prstGeom prst="ellipse">
              <a:avLst/>
            </a:prstGeom>
            <a:solidFill>
              <a:schemeClr val="accent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49" name="直接连接符 148">
              <a:extLst>
                <a:ext uri="{FF2B5EF4-FFF2-40B4-BE49-F238E27FC236}">
                  <a16:creationId xmlns:a16="http://schemas.microsoft.com/office/drawing/2014/main" id="{058514A6-91E6-4142-B1BA-F4DDE5B988AB}"/>
                </a:ext>
              </a:extLst>
            </p:cNvPr>
            <p:cNvCxnSpPr>
              <a:cxnSpLocks/>
              <a:stCxn id="155" idx="7"/>
              <a:endCxn id="154" idx="3"/>
            </p:cNvCxnSpPr>
            <p:nvPr/>
          </p:nvCxnSpPr>
          <p:spPr>
            <a:xfrm flipV="1">
              <a:off x="3129019" y="3937276"/>
              <a:ext cx="575912" cy="405628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直接连接符 149">
              <a:extLst>
                <a:ext uri="{FF2B5EF4-FFF2-40B4-BE49-F238E27FC236}">
                  <a16:creationId xmlns:a16="http://schemas.microsoft.com/office/drawing/2014/main" id="{124BB012-610A-4F39-8603-ABFC01F474F5}"/>
                </a:ext>
              </a:extLst>
            </p:cNvPr>
            <p:cNvCxnSpPr>
              <a:cxnSpLocks/>
              <a:stCxn id="155" idx="0"/>
              <a:endCxn id="143" idx="4"/>
            </p:cNvCxnSpPr>
            <p:nvPr/>
          </p:nvCxnSpPr>
          <p:spPr>
            <a:xfrm flipV="1">
              <a:off x="3018100" y="3512630"/>
              <a:ext cx="0" cy="784331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直接连接符 150">
              <a:extLst>
                <a:ext uri="{FF2B5EF4-FFF2-40B4-BE49-F238E27FC236}">
                  <a16:creationId xmlns:a16="http://schemas.microsoft.com/office/drawing/2014/main" id="{3F7E55BB-99F5-4989-814B-49BF8F9E54C5}"/>
                </a:ext>
              </a:extLst>
            </p:cNvPr>
            <p:cNvCxnSpPr>
              <a:cxnSpLocks/>
              <a:stCxn id="143" idx="6"/>
              <a:endCxn id="154" idx="1"/>
            </p:cNvCxnSpPr>
            <p:nvPr/>
          </p:nvCxnSpPr>
          <p:spPr>
            <a:xfrm>
              <a:off x="3174964" y="3355765"/>
              <a:ext cx="529969" cy="359671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2" name="椭圆 151">
              <a:extLst>
                <a:ext uri="{FF2B5EF4-FFF2-40B4-BE49-F238E27FC236}">
                  <a16:creationId xmlns:a16="http://schemas.microsoft.com/office/drawing/2014/main" id="{39D95BE2-934E-407F-9167-2E9B7122DB49}"/>
                </a:ext>
              </a:extLst>
            </p:cNvPr>
            <p:cNvSpPr/>
            <p:nvPr/>
          </p:nvSpPr>
          <p:spPr>
            <a:xfrm>
              <a:off x="918188" y="3902077"/>
              <a:ext cx="313728" cy="313727"/>
            </a:xfrm>
            <a:prstGeom prst="ellipse">
              <a:avLst/>
            </a:prstGeom>
            <a:solidFill>
              <a:schemeClr val="accent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53" name="直接连接符 152">
              <a:extLst>
                <a:ext uri="{FF2B5EF4-FFF2-40B4-BE49-F238E27FC236}">
                  <a16:creationId xmlns:a16="http://schemas.microsoft.com/office/drawing/2014/main" id="{3F11F3D4-BDE9-4A6D-9A44-851DF6CA34CE}"/>
                </a:ext>
              </a:extLst>
            </p:cNvPr>
            <p:cNvCxnSpPr>
              <a:cxnSpLocks/>
              <a:stCxn id="148" idx="5"/>
              <a:endCxn id="155" idx="1"/>
            </p:cNvCxnSpPr>
            <p:nvPr/>
          </p:nvCxnSpPr>
          <p:spPr>
            <a:xfrm>
              <a:off x="1911556" y="3623550"/>
              <a:ext cx="995623" cy="719355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4" name="椭圆 153">
              <a:extLst>
                <a:ext uri="{FF2B5EF4-FFF2-40B4-BE49-F238E27FC236}">
                  <a16:creationId xmlns:a16="http://schemas.microsoft.com/office/drawing/2014/main" id="{671A25B7-7C74-4205-8910-C45955FC6A81}"/>
                </a:ext>
              </a:extLst>
            </p:cNvPr>
            <p:cNvSpPr/>
            <p:nvPr/>
          </p:nvSpPr>
          <p:spPr>
            <a:xfrm>
              <a:off x="3658989" y="3669495"/>
              <a:ext cx="313728" cy="313727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5" name="椭圆 154">
              <a:extLst>
                <a:ext uri="{FF2B5EF4-FFF2-40B4-BE49-F238E27FC236}">
                  <a16:creationId xmlns:a16="http://schemas.microsoft.com/office/drawing/2014/main" id="{0A80B138-D21B-4201-911C-14BCC6C2F710}"/>
                </a:ext>
              </a:extLst>
            </p:cNvPr>
            <p:cNvSpPr/>
            <p:nvPr/>
          </p:nvSpPr>
          <p:spPr>
            <a:xfrm>
              <a:off x="2861233" y="4296968"/>
              <a:ext cx="313728" cy="31372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标题 1">
            <a:extLst>
              <a:ext uri="{FF2B5EF4-FFF2-40B4-BE49-F238E27FC236}">
                <a16:creationId xmlns:a16="http://schemas.microsoft.com/office/drawing/2014/main" id="{291FE1FF-F85F-4318-9B6B-E3C7E48FE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Dynamic Programming</a:t>
            </a:r>
            <a:endParaRPr lang="zh-CN" altLang="en-US" dirty="0"/>
          </a:p>
        </p:txBody>
      </p:sp>
      <p:grpSp>
        <p:nvGrpSpPr>
          <p:cNvPr id="69" name="组合 68">
            <a:extLst>
              <a:ext uri="{FF2B5EF4-FFF2-40B4-BE49-F238E27FC236}">
                <a16:creationId xmlns:a16="http://schemas.microsoft.com/office/drawing/2014/main" id="{93FA915D-2E35-4F99-AC17-939D053C2BCE}"/>
              </a:ext>
            </a:extLst>
          </p:cNvPr>
          <p:cNvGrpSpPr/>
          <p:nvPr/>
        </p:nvGrpSpPr>
        <p:grpSpPr>
          <a:xfrm>
            <a:off x="716572" y="1696788"/>
            <a:ext cx="3889372" cy="4328241"/>
            <a:chOff x="6500387" y="1572965"/>
            <a:chExt cx="3940718" cy="4385384"/>
          </a:xfrm>
        </p:grpSpPr>
        <p:grpSp>
          <p:nvGrpSpPr>
            <p:cNvPr id="70" name="组合 69">
              <a:extLst>
                <a:ext uri="{FF2B5EF4-FFF2-40B4-BE49-F238E27FC236}">
                  <a16:creationId xmlns:a16="http://schemas.microsoft.com/office/drawing/2014/main" id="{124F6B66-985A-4235-BE70-B9E6DCCCF8B8}"/>
                </a:ext>
              </a:extLst>
            </p:cNvPr>
            <p:cNvGrpSpPr/>
            <p:nvPr/>
          </p:nvGrpSpPr>
          <p:grpSpPr>
            <a:xfrm>
              <a:off x="7864843" y="2216098"/>
              <a:ext cx="2140070" cy="3702923"/>
              <a:chOff x="137346" y="215697"/>
              <a:chExt cx="2241747" cy="3878853"/>
            </a:xfrm>
          </p:grpSpPr>
          <p:grpSp>
            <p:nvGrpSpPr>
              <p:cNvPr id="74" name="组合 73">
                <a:extLst>
                  <a:ext uri="{FF2B5EF4-FFF2-40B4-BE49-F238E27FC236}">
                    <a16:creationId xmlns:a16="http://schemas.microsoft.com/office/drawing/2014/main" id="{6CE07609-9D1B-4A05-9F82-CEECBAEC5CFC}"/>
                  </a:ext>
                </a:extLst>
              </p:cNvPr>
              <p:cNvGrpSpPr/>
              <p:nvPr/>
            </p:nvGrpSpPr>
            <p:grpSpPr>
              <a:xfrm>
                <a:off x="140268" y="215697"/>
                <a:ext cx="2238825" cy="745343"/>
                <a:chOff x="140268" y="342075"/>
                <a:chExt cx="2238825" cy="745343"/>
              </a:xfrm>
            </p:grpSpPr>
            <p:sp>
              <p:nvSpPr>
                <p:cNvPr id="111" name="椭圆 110">
                  <a:extLst>
                    <a:ext uri="{FF2B5EF4-FFF2-40B4-BE49-F238E27FC236}">
                      <a16:creationId xmlns:a16="http://schemas.microsoft.com/office/drawing/2014/main" id="{BBEE7BB2-EBB1-46AC-AECF-622179B22DAC}"/>
                    </a:ext>
                  </a:extLst>
                </p:cNvPr>
                <p:cNvSpPr/>
                <p:nvPr/>
              </p:nvSpPr>
              <p:spPr>
                <a:xfrm>
                  <a:off x="1564430" y="342075"/>
                  <a:ext cx="229948" cy="229948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112" name="直接连接符 111">
                  <a:extLst>
                    <a:ext uri="{FF2B5EF4-FFF2-40B4-BE49-F238E27FC236}">
                      <a16:creationId xmlns:a16="http://schemas.microsoft.com/office/drawing/2014/main" id="{6A241AB5-8208-4438-85E7-6A3722A51547}"/>
                    </a:ext>
                  </a:extLst>
                </p:cNvPr>
                <p:cNvCxnSpPr>
                  <a:cxnSpLocks/>
                  <a:stCxn id="116" idx="7"/>
                  <a:endCxn id="114" idx="3"/>
                </p:cNvCxnSpPr>
                <p:nvPr/>
              </p:nvCxnSpPr>
              <p:spPr>
                <a:xfrm flipV="1">
                  <a:off x="336541" y="653322"/>
                  <a:ext cx="369221" cy="237823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3" name="直接连接符 112">
                  <a:extLst>
                    <a:ext uri="{FF2B5EF4-FFF2-40B4-BE49-F238E27FC236}">
                      <a16:creationId xmlns:a16="http://schemas.microsoft.com/office/drawing/2014/main" id="{D81D13E1-8A15-4785-8CBB-C7436DA4DBBE}"/>
                    </a:ext>
                  </a:extLst>
                </p:cNvPr>
                <p:cNvCxnSpPr>
                  <a:cxnSpLocks/>
                  <a:stCxn id="114" idx="6"/>
                  <a:endCxn id="111" idx="2"/>
                </p:cNvCxnSpPr>
                <p:nvPr/>
              </p:nvCxnSpPr>
              <p:spPr>
                <a:xfrm flipV="1">
                  <a:off x="902035" y="457049"/>
                  <a:ext cx="662395" cy="114974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4" name="椭圆 113">
                  <a:extLst>
                    <a:ext uri="{FF2B5EF4-FFF2-40B4-BE49-F238E27FC236}">
                      <a16:creationId xmlns:a16="http://schemas.microsoft.com/office/drawing/2014/main" id="{20C9A6DE-C962-4A89-96CA-74D94666A1FB}"/>
                    </a:ext>
                  </a:extLst>
                </p:cNvPr>
                <p:cNvSpPr/>
                <p:nvPr/>
              </p:nvSpPr>
              <p:spPr>
                <a:xfrm>
                  <a:off x="672087" y="457049"/>
                  <a:ext cx="229948" cy="229948"/>
                </a:xfrm>
                <a:prstGeom prst="ellipse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115" name="直接连接符 114">
                  <a:extLst>
                    <a:ext uri="{FF2B5EF4-FFF2-40B4-BE49-F238E27FC236}">
                      <a16:creationId xmlns:a16="http://schemas.microsoft.com/office/drawing/2014/main" id="{7D35AE8D-A91B-4017-B235-7CF1380CFA98}"/>
                    </a:ext>
                  </a:extLst>
                </p:cNvPr>
                <p:cNvCxnSpPr>
                  <a:cxnSpLocks/>
                  <a:stCxn id="111" idx="6"/>
                  <a:endCxn id="117" idx="1"/>
                </p:cNvCxnSpPr>
                <p:nvPr/>
              </p:nvCxnSpPr>
              <p:spPr>
                <a:xfrm>
                  <a:off x="1794378" y="457049"/>
                  <a:ext cx="388442" cy="263623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6" name="椭圆 115">
                  <a:extLst>
                    <a:ext uri="{FF2B5EF4-FFF2-40B4-BE49-F238E27FC236}">
                      <a16:creationId xmlns:a16="http://schemas.microsoft.com/office/drawing/2014/main" id="{D94C184E-796A-4804-AEE8-FC02170F4FBC}"/>
                    </a:ext>
                  </a:extLst>
                </p:cNvPr>
                <p:cNvSpPr/>
                <p:nvPr/>
              </p:nvSpPr>
              <p:spPr>
                <a:xfrm>
                  <a:off x="140268" y="857470"/>
                  <a:ext cx="229948" cy="229948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28575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17" name="椭圆 116">
                  <a:extLst>
                    <a:ext uri="{FF2B5EF4-FFF2-40B4-BE49-F238E27FC236}">
                      <a16:creationId xmlns:a16="http://schemas.microsoft.com/office/drawing/2014/main" id="{197334CE-FC62-4341-9FF3-6D5DEA1DCFFB}"/>
                    </a:ext>
                  </a:extLst>
                </p:cNvPr>
                <p:cNvSpPr/>
                <p:nvPr/>
              </p:nvSpPr>
              <p:spPr>
                <a:xfrm>
                  <a:off x="2149145" y="686997"/>
                  <a:ext cx="229948" cy="229948"/>
                </a:xfrm>
                <a:prstGeom prst="ellipse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 w="2857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75" name="组合 74">
                <a:extLst>
                  <a:ext uri="{FF2B5EF4-FFF2-40B4-BE49-F238E27FC236}">
                    <a16:creationId xmlns:a16="http://schemas.microsoft.com/office/drawing/2014/main" id="{2B293554-0D8A-4422-BF3C-3DA79AEF54C8}"/>
                  </a:ext>
                </a:extLst>
              </p:cNvPr>
              <p:cNvGrpSpPr/>
              <p:nvPr/>
            </p:nvGrpSpPr>
            <p:grpSpPr>
              <a:xfrm>
                <a:off x="137346" y="906887"/>
                <a:ext cx="2238825" cy="1034775"/>
                <a:chOff x="140268" y="342075"/>
                <a:chExt cx="2238825" cy="1034775"/>
              </a:xfrm>
            </p:grpSpPr>
            <p:sp>
              <p:nvSpPr>
                <p:cNvPr id="102" name="椭圆 101">
                  <a:extLst>
                    <a:ext uri="{FF2B5EF4-FFF2-40B4-BE49-F238E27FC236}">
                      <a16:creationId xmlns:a16="http://schemas.microsoft.com/office/drawing/2014/main" id="{19F50252-A8BD-44CF-B136-E8F855DD846E}"/>
                    </a:ext>
                  </a:extLst>
                </p:cNvPr>
                <p:cNvSpPr/>
                <p:nvPr/>
              </p:nvSpPr>
              <p:spPr>
                <a:xfrm>
                  <a:off x="1564430" y="342075"/>
                  <a:ext cx="229948" cy="229948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103" name="直接连接符 102">
                  <a:extLst>
                    <a:ext uri="{FF2B5EF4-FFF2-40B4-BE49-F238E27FC236}">
                      <a16:creationId xmlns:a16="http://schemas.microsoft.com/office/drawing/2014/main" id="{16458819-C26A-42AA-96C0-D690A1C2A758}"/>
                    </a:ext>
                  </a:extLst>
                </p:cNvPr>
                <p:cNvCxnSpPr>
                  <a:cxnSpLocks/>
                  <a:stCxn id="108" idx="7"/>
                  <a:endCxn id="104" idx="3"/>
                </p:cNvCxnSpPr>
                <p:nvPr/>
              </p:nvCxnSpPr>
              <p:spPr>
                <a:xfrm flipV="1">
                  <a:off x="336541" y="653322"/>
                  <a:ext cx="369221" cy="237823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4" name="椭圆 103">
                  <a:extLst>
                    <a:ext uri="{FF2B5EF4-FFF2-40B4-BE49-F238E27FC236}">
                      <a16:creationId xmlns:a16="http://schemas.microsoft.com/office/drawing/2014/main" id="{305E9576-E7D0-4B41-AB3A-CE4F23FDD73C}"/>
                    </a:ext>
                  </a:extLst>
                </p:cNvPr>
                <p:cNvSpPr/>
                <p:nvPr/>
              </p:nvSpPr>
              <p:spPr>
                <a:xfrm>
                  <a:off x="672087" y="457049"/>
                  <a:ext cx="229948" cy="229948"/>
                </a:xfrm>
                <a:prstGeom prst="ellipse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05" name="椭圆 104">
                  <a:extLst>
                    <a:ext uri="{FF2B5EF4-FFF2-40B4-BE49-F238E27FC236}">
                      <a16:creationId xmlns:a16="http://schemas.microsoft.com/office/drawing/2014/main" id="{9840647C-3CC5-4B40-8C4E-05F40219AA86}"/>
                    </a:ext>
                  </a:extLst>
                </p:cNvPr>
                <p:cNvSpPr/>
                <p:nvPr/>
              </p:nvSpPr>
              <p:spPr>
                <a:xfrm>
                  <a:off x="1564430" y="1146902"/>
                  <a:ext cx="229948" cy="229948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106" name="直接连接符 105">
                  <a:extLst>
                    <a:ext uri="{FF2B5EF4-FFF2-40B4-BE49-F238E27FC236}">
                      <a16:creationId xmlns:a16="http://schemas.microsoft.com/office/drawing/2014/main" id="{0887742C-DC5E-45F4-8EC6-6EFACBCC9E17}"/>
                    </a:ext>
                  </a:extLst>
                </p:cNvPr>
                <p:cNvCxnSpPr>
                  <a:cxnSpLocks/>
                  <a:stCxn id="105" idx="0"/>
                  <a:endCxn id="102" idx="4"/>
                </p:cNvCxnSpPr>
                <p:nvPr/>
              </p:nvCxnSpPr>
              <p:spPr>
                <a:xfrm flipV="1">
                  <a:off x="1679404" y="572023"/>
                  <a:ext cx="0" cy="574879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" name="直接连接符 106">
                  <a:extLst>
                    <a:ext uri="{FF2B5EF4-FFF2-40B4-BE49-F238E27FC236}">
                      <a16:creationId xmlns:a16="http://schemas.microsoft.com/office/drawing/2014/main" id="{D120DB5E-682D-4E86-824E-441D29749194}"/>
                    </a:ext>
                  </a:extLst>
                </p:cNvPr>
                <p:cNvCxnSpPr>
                  <a:cxnSpLocks/>
                  <a:stCxn id="102" idx="6"/>
                  <a:endCxn id="110" idx="1"/>
                </p:cNvCxnSpPr>
                <p:nvPr/>
              </p:nvCxnSpPr>
              <p:spPr>
                <a:xfrm>
                  <a:off x="1794378" y="457049"/>
                  <a:ext cx="388442" cy="263623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8" name="椭圆 107">
                  <a:extLst>
                    <a:ext uri="{FF2B5EF4-FFF2-40B4-BE49-F238E27FC236}">
                      <a16:creationId xmlns:a16="http://schemas.microsoft.com/office/drawing/2014/main" id="{7F6C8F4B-09D8-4EF9-8FB6-8F4E8FD380F2}"/>
                    </a:ext>
                  </a:extLst>
                </p:cNvPr>
                <p:cNvSpPr/>
                <p:nvPr/>
              </p:nvSpPr>
              <p:spPr>
                <a:xfrm>
                  <a:off x="140268" y="857470"/>
                  <a:ext cx="229948" cy="229948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28575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109" name="直接连接符 108">
                  <a:extLst>
                    <a:ext uri="{FF2B5EF4-FFF2-40B4-BE49-F238E27FC236}">
                      <a16:creationId xmlns:a16="http://schemas.microsoft.com/office/drawing/2014/main" id="{9007DC21-D00D-4AC2-93EF-06010434ACAF}"/>
                    </a:ext>
                  </a:extLst>
                </p:cNvPr>
                <p:cNvCxnSpPr>
                  <a:cxnSpLocks/>
                  <a:stCxn id="104" idx="5"/>
                  <a:endCxn id="105" idx="1"/>
                </p:cNvCxnSpPr>
                <p:nvPr/>
              </p:nvCxnSpPr>
              <p:spPr>
                <a:xfrm>
                  <a:off x="868360" y="653322"/>
                  <a:ext cx="729745" cy="527255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0" name="椭圆 109">
                  <a:extLst>
                    <a:ext uri="{FF2B5EF4-FFF2-40B4-BE49-F238E27FC236}">
                      <a16:creationId xmlns:a16="http://schemas.microsoft.com/office/drawing/2014/main" id="{F15387A1-B469-49A8-88E4-A1E37D939D23}"/>
                    </a:ext>
                  </a:extLst>
                </p:cNvPr>
                <p:cNvSpPr/>
                <p:nvPr/>
              </p:nvSpPr>
              <p:spPr>
                <a:xfrm>
                  <a:off x="2149145" y="686997"/>
                  <a:ext cx="229948" cy="229948"/>
                </a:xfrm>
                <a:prstGeom prst="ellipse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 w="2857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76" name="组合 75">
                <a:extLst>
                  <a:ext uri="{FF2B5EF4-FFF2-40B4-BE49-F238E27FC236}">
                    <a16:creationId xmlns:a16="http://schemas.microsoft.com/office/drawing/2014/main" id="{59A6C2EC-D4CE-4339-9AE5-97BCFA0A675B}"/>
                  </a:ext>
                </a:extLst>
              </p:cNvPr>
              <p:cNvGrpSpPr/>
              <p:nvPr/>
            </p:nvGrpSpPr>
            <p:grpSpPr>
              <a:xfrm>
                <a:off x="137346" y="1667674"/>
                <a:ext cx="2238825" cy="919801"/>
                <a:chOff x="140268" y="457049"/>
                <a:chExt cx="2238825" cy="919801"/>
              </a:xfrm>
            </p:grpSpPr>
            <p:cxnSp>
              <p:nvCxnSpPr>
                <p:cNvPr id="95" name="直接连接符 94">
                  <a:extLst>
                    <a:ext uri="{FF2B5EF4-FFF2-40B4-BE49-F238E27FC236}">
                      <a16:creationId xmlns:a16="http://schemas.microsoft.com/office/drawing/2014/main" id="{BC7B1667-B016-486B-A990-D36CA370DC63}"/>
                    </a:ext>
                  </a:extLst>
                </p:cNvPr>
                <p:cNvCxnSpPr>
                  <a:cxnSpLocks/>
                  <a:stCxn id="99" idx="7"/>
                  <a:endCxn id="96" idx="3"/>
                </p:cNvCxnSpPr>
                <p:nvPr/>
              </p:nvCxnSpPr>
              <p:spPr>
                <a:xfrm flipV="1">
                  <a:off x="336541" y="653322"/>
                  <a:ext cx="369221" cy="237823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6" name="椭圆 95">
                  <a:extLst>
                    <a:ext uri="{FF2B5EF4-FFF2-40B4-BE49-F238E27FC236}">
                      <a16:creationId xmlns:a16="http://schemas.microsoft.com/office/drawing/2014/main" id="{ADA20BE4-43DC-4483-A9F0-809FA27A265A}"/>
                    </a:ext>
                  </a:extLst>
                </p:cNvPr>
                <p:cNvSpPr/>
                <p:nvPr/>
              </p:nvSpPr>
              <p:spPr>
                <a:xfrm>
                  <a:off x="672087" y="457049"/>
                  <a:ext cx="229948" cy="229948"/>
                </a:xfrm>
                <a:prstGeom prst="ellipse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97" name="椭圆 96">
                  <a:extLst>
                    <a:ext uri="{FF2B5EF4-FFF2-40B4-BE49-F238E27FC236}">
                      <a16:creationId xmlns:a16="http://schemas.microsoft.com/office/drawing/2014/main" id="{5962CC04-7B2E-4FC3-84E7-4A172DBDF89B}"/>
                    </a:ext>
                  </a:extLst>
                </p:cNvPr>
                <p:cNvSpPr/>
                <p:nvPr/>
              </p:nvSpPr>
              <p:spPr>
                <a:xfrm>
                  <a:off x="1564430" y="1146902"/>
                  <a:ext cx="229948" cy="229948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98" name="直接连接符 97">
                  <a:extLst>
                    <a:ext uri="{FF2B5EF4-FFF2-40B4-BE49-F238E27FC236}">
                      <a16:creationId xmlns:a16="http://schemas.microsoft.com/office/drawing/2014/main" id="{104BF6B2-C3BF-41A3-B30B-92F61430D3B4}"/>
                    </a:ext>
                  </a:extLst>
                </p:cNvPr>
                <p:cNvCxnSpPr>
                  <a:cxnSpLocks/>
                  <a:stCxn id="97" idx="7"/>
                  <a:endCxn id="101" idx="3"/>
                </p:cNvCxnSpPr>
                <p:nvPr/>
              </p:nvCxnSpPr>
              <p:spPr>
                <a:xfrm flipV="1">
                  <a:off x="1760703" y="883270"/>
                  <a:ext cx="422117" cy="297307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9" name="椭圆 98">
                  <a:extLst>
                    <a:ext uri="{FF2B5EF4-FFF2-40B4-BE49-F238E27FC236}">
                      <a16:creationId xmlns:a16="http://schemas.microsoft.com/office/drawing/2014/main" id="{545D06EB-C105-46C3-B8E1-717691A30241}"/>
                    </a:ext>
                  </a:extLst>
                </p:cNvPr>
                <p:cNvSpPr/>
                <p:nvPr/>
              </p:nvSpPr>
              <p:spPr>
                <a:xfrm>
                  <a:off x="140268" y="857470"/>
                  <a:ext cx="229948" cy="229948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28575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100" name="直接连接符 99">
                  <a:extLst>
                    <a:ext uri="{FF2B5EF4-FFF2-40B4-BE49-F238E27FC236}">
                      <a16:creationId xmlns:a16="http://schemas.microsoft.com/office/drawing/2014/main" id="{EDF23D05-4281-432C-AC30-FEA906DB4D4C}"/>
                    </a:ext>
                  </a:extLst>
                </p:cNvPr>
                <p:cNvCxnSpPr>
                  <a:cxnSpLocks/>
                  <a:stCxn id="96" idx="5"/>
                  <a:endCxn id="97" idx="1"/>
                </p:cNvCxnSpPr>
                <p:nvPr/>
              </p:nvCxnSpPr>
              <p:spPr>
                <a:xfrm>
                  <a:off x="868360" y="653322"/>
                  <a:ext cx="729745" cy="527255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1" name="椭圆 100">
                  <a:extLst>
                    <a:ext uri="{FF2B5EF4-FFF2-40B4-BE49-F238E27FC236}">
                      <a16:creationId xmlns:a16="http://schemas.microsoft.com/office/drawing/2014/main" id="{1E2F48AF-6329-4511-A1E7-34B5937CBE10}"/>
                    </a:ext>
                  </a:extLst>
                </p:cNvPr>
                <p:cNvSpPr/>
                <p:nvPr/>
              </p:nvSpPr>
              <p:spPr>
                <a:xfrm>
                  <a:off x="2149145" y="686997"/>
                  <a:ext cx="229948" cy="229948"/>
                </a:xfrm>
                <a:prstGeom prst="ellipse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 w="2857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77" name="组合 76">
                <a:extLst>
                  <a:ext uri="{FF2B5EF4-FFF2-40B4-BE49-F238E27FC236}">
                    <a16:creationId xmlns:a16="http://schemas.microsoft.com/office/drawing/2014/main" id="{4B77F7F1-D3B1-4F6C-B531-E10F1D306C83}"/>
                  </a:ext>
                </a:extLst>
              </p:cNvPr>
              <p:cNvGrpSpPr/>
              <p:nvPr/>
            </p:nvGrpSpPr>
            <p:grpSpPr>
              <a:xfrm>
                <a:off x="139727" y="2350668"/>
                <a:ext cx="2238825" cy="1034775"/>
                <a:chOff x="140268" y="457049"/>
                <a:chExt cx="2238825" cy="1034775"/>
              </a:xfrm>
            </p:grpSpPr>
            <p:sp>
              <p:nvSpPr>
                <p:cNvPr id="86" name="椭圆 85">
                  <a:extLst>
                    <a:ext uri="{FF2B5EF4-FFF2-40B4-BE49-F238E27FC236}">
                      <a16:creationId xmlns:a16="http://schemas.microsoft.com/office/drawing/2014/main" id="{3FC7DDB8-539A-4FE2-A6E7-4E7209DE93A2}"/>
                    </a:ext>
                  </a:extLst>
                </p:cNvPr>
                <p:cNvSpPr/>
                <p:nvPr/>
              </p:nvSpPr>
              <p:spPr>
                <a:xfrm>
                  <a:off x="753386" y="1261876"/>
                  <a:ext cx="229948" cy="229948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87" name="直接连接符 86">
                  <a:extLst>
                    <a:ext uri="{FF2B5EF4-FFF2-40B4-BE49-F238E27FC236}">
                      <a16:creationId xmlns:a16="http://schemas.microsoft.com/office/drawing/2014/main" id="{FD0399C8-BD35-418B-A931-5CEF641770AD}"/>
                    </a:ext>
                  </a:extLst>
                </p:cNvPr>
                <p:cNvCxnSpPr>
                  <a:cxnSpLocks/>
                  <a:stCxn id="90" idx="4"/>
                  <a:endCxn id="86" idx="0"/>
                </p:cNvCxnSpPr>
                <p:nvPr/>
              </p:nvCxnSpPr>
              <p:spPr>
                <a:xfrm>
                  <a:off x="787061" y="686997"/>
                  <a:ext cx="81299" cy="574879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直接连接符 87">
                  <a:extLst>
                    <a:ext uri="{FF2B5EF4-FFF2-40B4-BE49-F238E27FC236}">
                      <a16:creationId xmlns:a16="http://schemas.microsoft.com/office/drawing/2014/main" id="{0FD3FB35-7563-4341-A089-058460341047}"/>
                    </a:ext>
                  </a:extLst>
                </p:cNvPr>
                <p:cNvCxnSpPr>
                  <a:cxnSpLocks/>
                  <a:stCxn id="93" idx="7"/>
                  <a:endCxn id="90" idx="3"/>
                </p:cNvCxnSpPr>
                <p:nvPr/>
              </p:nvCxnSpPr>
              <p:spPr>
                <a:xfrm flipV="1">
                  <a:off x="336541" y="653322"/>
                  <a:ext cx="369221" cy="237823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" name="直接连接符 88">
                  <a:extLst>
                    <a:ext uri="{FF2B5EF4-FFF2-40B4-BE49-F238E27FC236}">
                      <a16:creationId xmlns:a16="http://schemas.microsoft.com/office/drawing/2014/main" id="{CA011B8A-209B-47C2-99DC-771F706DA952}"/>
                    </a:ext>
                  </a:extLst>
                </p:cNvPr>
                <p:cNvCxnSpPr>
                  <a:cxnSpLocks/>
                  <a:stCxn id="86" idx="6"/>
                  <a:endCxn id="91" idx="2"/>
                </p:cNvCxnSpPr>
                <p:nvPr/>
              </p:nvCxnSpPr>
              <p:spPr>
                <a:xfrm flipV="1">
                  <a:off x="983334" y="1261876"/>
                  <a:ext cx="581096" cy="114974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0" name="椭圆 89">
                  <a:extLst>
                    <a:ext uri="{FF2B5EF4-FFF2-40B4-BE49-F238E27FC236}">
                      <a16:creationId xmlns:a16="http://schemas.microsoft.com/office/drawing/2014/main" id="{E8220E7B-FA8B-4EDA-949D-E3839A5C21E3}"/>
                    </a:ext>
                  </a:extLst>
                </p:cNvPr>
                <p:cNvSpPr/>
                <p:nvPr/>
              </p:nvSpPr>
              <p:spPr>
                <a:xfrm>
                  <a:off x="672087" y="457049"/>
                  <a:ext cx="229948" cy="229948"/>
                </a:xfrm>
                <a:prstGeom prst="ellipse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91" name="椭圆 90">
                  <a:extLst>
                    <a:ext uri="{FF2B5EF4-FFF2-40B4-BE49-F238E27FC236}">
                      <a16:creationId xmlns:a16="http://schemas.microsoft.com/office/drawing/2014/main" id="{1A0566CC-4F52-46C9-88CA-E4A09F9CED69}"/>
                    </a:ext>
                  </a:extLst>
                </p:cNvPr>
                <p:cNvSpPr/>
                <p:nvPr/>
              </p:nvSpPr>
              <p:spPr>
                <a:xfrm>
                  <a:off x="1564430" y="1146902"/>
                  <a:ext cx="229948" cy="229948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92" name="直接连接符 91">
                  <a:extLst>
                    <a:ext uri="{FF2B5EF4-FFF2-40B4-BE49-F238E27FC236}">
                      <a16:creationId xmlns:a16="http://schemas.microsoft.com/office/drawing/2014/main" id="{437F9CEF-2B8B-444D-BF96-355C175DDDAA}"/>
                    </a:ext>
                  </a:extLst>
                </p:cNvPr>
                <p:cNvCxnSpPr>
                  <a:cxnSpLocks/>
                  <a:stCxn id="91" idx="7"/>
                  <a:endCxn id="94" idx="3"/>
                </p:cNvCxnSpPr>
                <p:nvPr/>
              </p:nvCxnSpPr>
              <p:spPr>
                <a:xfrm flipV="1">
                  <a:off x="1760703" y="883270"/>
                  <a:ext cx="422117" cy="297307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3" name="椭圆 92">
                  <a:extLst>
                    <a:ext uri="{FF2B5EF4-FFF2-40B4-BE49-F238E27FC236}">
                      <a16:creationId xmlns:a16="http://schemas.microsoft.com/office/drawing/2014/main" id="{1977402F-1F9B-42A0-87FA-0A041C6D0D12}"/>
                    </a:ext>
                  </a:extLst>
                </p:cNvPr>
                <p:cNvSpPr/>
                <p:nvPr/>
              </p:nvSpPr>
              <p:spPr>
                <a:xfrm>
                  <a:off x="140268" y="857470"/>
                  <a:ext cx="229948" cy="229948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28575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94" name="椭圆 93">
                  <a:extLst>
                    <a:ext uri="{FF2B5EF4-FFF2-40B4-BE49-F238E27FC236}">
                      <a16:creationId xmlns:a16="http://schemas.microsoft.com/office/drawing/2014/main" id="{04CD2124-CAC0-4B82-A5C2-BDD7420201D7}"/>
                    </a:ext>
                  </a:extLst>
                </p:cNvPr>
                <p:cNvSpPr/>
                <p:nvPr/>
              </p:nvSpPr>
              <p:spPr>
                <a:xfrm>
                  <a:off x="2149145" y="686997"/>
                  <a:ext cx="229948" cy="229948"/>
                </a:xfrm>
                <a:prstGeom prst="ellipse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 w="2857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78" name="组合 77">
                <a:extLst>
                  <a:ext uri="{FF2B5EF4-FFF2-40B4-BE49-F238E27FC236}">
                    <a16:creationId xmlns:a16="http://schemas.microsoft.com/office/drawing/2014/main" id="{52EE1953-EB2A-414E-93DE-AE2F89D74A80}"/>
                  </a:ext>
                </a:extLst>
              </p:cNvPr>
              <p:cNvGrpSpPr/>
              <p:nvPr/>
            </p:nvGrpSpPr>
            <p:grpSpPr>
              <a:xfrm>
                <a:off x="137346" y="3289723"/>
                <a:ext cx="2238825" cy="804827"/>
                <a:chOff x="140268" y="686997"/>
                <a:chExt cx="2238825" cy="804827"/>
              </a:xfrm>
            </p:grpSpPr>
            <p:sp>
              <p:nvSpPr>
                <p:cNvPr id="79" name="椭圆 78">
                  <a:extLst>
                    <a:ext uri="{FF2B5EF4-FFF2-40B4-BE49-F238E27FC236}">
                      <a16:creationId xmlns:a16="http://schemas.microsoft.com/office/drawing/2014/main" id="{56E0917A-2112-4809-B3F7-0BCB55548A82}"/>
                    </a:ext>
                  </a:extLst>
                </p:cNvPr>
                <p:cNvSpPr/>
                <p:nvPr/>
              </p:nvSpPr>
              <p:spPr>
                <a:xfrm>
                  <a:off x="753386" y="1261876"/>
                  <a:ext cx="229948" cy="229948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80" name="直接连接符 79">
                  <a:extLst>
                    <a:ext uri="{FF2B5EF4-FFF2-40B4-BE49-F238E27FC236}">
                      <a16:creationId xmlns:a16="http://schemas.microsoft.com/office/drawing/2014/main" id="{F39203FC-4060-401D-AAA8-4E82BAD07BEE}"/>
                    </a:ext>
                  </a:extLst>
                </p:cNvPr>
                <p:cNvCxnSpPr>
                  <a:cxnSpLocks/>
                  <a:stCxn id="79" idx="6"/>
                  <a:endCxn id="82" idx="2"/>
                </p:cNvCxnSpPr>
                <p:nvPr/>
              </p:nvCxnSpPr>
              <p:spPr>
                <a:xfrm flipV="1">
                  <a:off x="983334" y="1261876"/>
                  <a:ext cx="581096" cy="114974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直接连接符 80">
                  <a:extLst>
                    <a:ext uri="{FF2B5EF4-FFF2-40B4-BE49-F238E27FC236}">
                      <a16:creationId xmlns:a16="http://schemas.microsoft.com/office/drawing/2014/main" id="{2F670873-219F-42D6-B738-A37859B30748}"/>
                    </a:ext>
                  </a:extLst>
                </p:cNvPr>
                <p:cNvCxnSpPr>
                  <a:cxnSpLocks/>
                  <a:stCxn id="84" idx="5"/>
                  <a:endCxn id="79" idx="2"/>
                </p:cNvCxnSpPr>
                <p:nvPr/>
              </p:nvCxnSpPr>
              <p:spPr>
                <a:xfrm>
                  <a:off x="336541" y="1053743"/>
                  <a:ext cx="416845" cy="323107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2" name="椭圆 81">
                  <a:extLst>
                    <a:ext uri="{FF2B5EF4-FFF2-40B4-BE49-F238E27FC236}">
                      <a16:creationId xmlns:a16="http://schemas.microsoft.com/office/drawing/2014/main" id="{9D090805-EFF8-405D-80FA-22D8FC70E9C1}"/>
                    </a:ext>
                  </a:extLst>
                </p:cNvPr>
                <p:cNvSpPr/>
                <p:nvPr/>
              </p:nvSpPr>
              <p:spPr>
                <a:xfrm>
                  <a:off x="1564430" y="1146902"/>
                  <a:ext cx="229948" cy="229948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83" name="直接连接符 82">
                  <a:extLst>
                    <a:ext uri="{FF2B5EF4-FFF2-40B4-BE49-F238E27FC236}">
                      <a16:creationId xmlns:a16="http://schemas.microsoft.com/office/drawing/2014/main" id="{C91D0C2C-AF25-41C7-9BCD-4F932909532D}"/>
                    </a:ext>
                  </a:extLst>
                </p:cNvPr>
                <p:cNvCxnSpPr>
                  <a:cxnSpLocks/>
                  <a:stCxn id="82" idx="7"/>
                  <a:endCxn id="85" idx="3"/>
                </p:cNvCxnSpPr>
                <p:nvPr/>
              </p:nvCxnSpPr>
              <p:spPr>
                <a:xfrm flipV="1">
                  <a:off x="1760703" y="883270"/>
                  <a:ext cx="422117" cy="297307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4" name="椭圆 83">
                  <a:extLst>
                    <a:ext uri="{FF2B5EF4-FFF2-40B4-BE49-F238E27FC236}">
                      <a16:creationId xmlns:a16="http://schemas.microsoft.com/office/drawing/2014/main" id="{2AB261D5-87CB-475E-9DA9-0B3BAC67B99E}"/>
                    </a:ext>
                  </a:extLst>
                </p:cNvPr>
                <p:cNvSpPr/>
                <p:nvPr/>
              </p:nvSpPr>
              <p:spPr>
                <a:xfrm>
                  <a:off x="140268" y="857470"/>
                  <a:ext cx="229948" cy="229948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28575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85" name="椭圆 84">
                  <a:extLst>
                    <a:ext uri="{FF2B5EF4-FFF2-40B4-BE49-F238E27FC236}">
                      <a16:creationId xmlns:a16="http://schemas.microsoft.com/office/drawing/2014/main" id="{C6DFB0B9-C229-4175-8397-8A8D66133299}"/>
                    </a:ext>
                  </a:extLst>
                </p:cNvPr>
                <p:cNvSpPr/>
                <p:nvPr/>
              </p:nvSpPr>
              <p:spPr>
                <a:xfrm>
                  <a:off x="2149145" y="686997"/>
                  <a:ext cx="229948" cy="229948"/>
                </a:xfrm>
                <a:prstGeom prst="ellipse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 w="2857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sp>
          <p:nvSpPr>
            <p:cNvPr id="71" name="左大括号 70">
              <a:extLst>
                <a:ext uri="{FF2B5EF4-FFF2-40B4-BE49-F238E27FC236}">
                  <a16:creationId xmlns:a16="http://schemas.microsoft.com/office/drawing/2014/main" id="{9CA61AC7-0E3B-433B-BED4-EABCA79AC84E}"/>
                </a:ext>
              </a:extLst>
            </p:cNvPr>
            <p:cNvSpPr/>
            <p:nvPr/>
          </p:nvSpPr>
          <p:spPr>
            <a:xfrm>
              <a:off x="7257298" y="2255426"/>
              <a:ext cx="279902" cy="3702923"/>
            </a:xfrm>
            <a:prstGeom prst="leftBrace">
              <a:avLst>
                <a:gd name="adj1" fmla="val 43830"/>
                <a:gd name="adj2" fmla="val 50000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文本框 71">
                  <a:extLst>
                    <a:ext uri="{FF2B5EF4-FFF2-40B4-BE49-F238E27FC236}">
                      <a16:creationId xmlns:a16="http://schemas.microsoft.com/office/drawing/2014/main" id="{CCAA21FB-FE0C-4C93-A712-F5E8B6E4877F}"/>
                    </a:ext>
                  </a:extLst>
                </p:cNvPr>
                <p:cNvSpPr txBox="1"/>
                <p:nvPr/>
              </p:nvSpPr>
              <p:spPr>
                <a:xfrm>
                  <a:off x="6500387" y="3878041"/>
                  <a:ext cx="597977" cy="4677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⊕</m:t>
                        </m:r>
                      </m:oMath>
                    </m:oMathPara>
                  </a14:m>
                  <a:endParaRPr lang="zh-CN" altLang="en-US" sz="2400" dirty="0">
                    <a:ea typeface="楷体" panose="02010609060101010101" pitchFamily="49" charset="-122"/>
                  </a:endParaRPr>
                </a:p>
              </p:txBody>
            </p:sp>
          </mc:Choice>
          <mc:Fallback xmlns="">
            <p:sp>
              <p:nvSpPr>
                <p:cNvPr id="72" name="文本框 71">
                  <a:extLst>
                    <a:ext uri="{FF2B5EF4-FFF2-40B4-BE49-F238E27FC236}">
                      <a16:creationId xmlns:a16="http://schemas.microsoft.com/office/drawing/2014/main" id="{CCAA21FB-FE0C-4C93-A712-F5E8B6E4877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00387" y="3878041"/>
                  <a:ext cx="597977" cy="467760"/>
                </a:xfrm>
                <a:prstGeom prst="rect">
                  <a:avLst/>
                </a:prstGeom>
                <a:blipFill>
                  <a:blip r:embed="rId3"/>
                  <a:stretch>
                    <a:fillRect l="-4167" b="-10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文本框 72">
                  <a:extLst>
                    <a:ext uri="{FF2B5EF4-FFF2-40B4-BE49-F238E27FC236}">
                      <a16:creationId xmlns:a16="http://schemas.microsoft.com/office/drawing/2014/main" id="{5DE7371E-0C3B-435F-84A8-D387A4A3D353}"/>
                    </a:ext>
                  </a:extLst>
                </p:cNvPr>
                <p:cNvSpPr txBox="1"/>
                <p:nvPr/>
              </p:nvSpPr>
              <p:spPr>
                <a:xfrm>
                  <a:off x="7286449" y="1572965"/>
                  <a:ext cx="3154656" cy="4677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⊗</m:t>
                        </m:r>
                      </m:oMath>
                    </m:oMathPara>
                  </a14:m>
                  <a:endParaRPr lang="zh-CN" altLang="en-US" sz="2400" dirty="0">
                    <a:ea typeface="楷体" panose="02010609060101010101" pitchFamily="49" charset="-122"/>
                  </a:endParaRPr>
                </a:p>
              </p:txBody>
            </p:sp>
          </mc:Choice>
          <mc:Fallback xmlns="">
            <p:sp>
              <p:nvSpPr>
                <p:cNvPr id="73" name="文本框 72">
                  <a:extLst>
                    <a:ext uri="{FF2B5EF4-FFF2-40B4-BE49-F238E27FC236}">
                      <a16:creationId xmlns:a16="http://schemas.microsoft.com/office/drawing/2014/main" id="{5DE7371E-0C3B-435F-84A8-D387A4A3D35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86449" y="1572965"/>
                  <a:ext cx="3154656" cy="467760"/>
                </a:xfrm>
                <a:prstGeom prst="rect">
                  <a:avLst/>
                </a:prstGeom>
                <a:blipFill>
                  <a:blip r:embed="rId4"/>
                  <a:stretch>
                    <a:fillRect b="-921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8387EEAD-8EAD-4B23-A916-274AF994E75E}"/>
              </a:ext>
            </a:extLst>
          </p:cNvPr>
          <p:cNvGrpSpPr/>
          <p:nvPr/>
        </p:nvGrpSpPr>
        <p:grpSpPr>
          <a:xfrm>
            <a:off x="8468273" y="2419714"/>
            <a:ext cx="3164687" cy="2761921"/>
            <a:chOff x="8757833" y="2544859"/>
            <a:chExt cx="3164687" cy="2761921"/>
          </a:xfrm>
        </p:grpSpPr>
        <p:sp>
          <p:nvSpPr>
            <p:cNvPr id="135" name="文本框 134">
              <a:extLst>
                <a:ext uri="{FF2B5EF4-FFF2-40B4-BE49-F238E27FC236}">
                  <a16:creationId xmlns:a16="http://schemas.microsoft.com/office/drawing/2014/main" id="{357F74CB-DAA1-47E0-BCE7-A27124835582}"/>
                </a:ext>
              </a:extLst>
            </p:cNvPr>
            <p:cNvSpPr txBox="1"/>
            <p:nvPr/>
          </p:nvSpPr>
          <p:spPr>
            <a:xfrm>
              <a:off x="8757902" y="2544859"/>
              <a:ext cx="2595897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400" dirty="0"/>
                <a:t>power iteration</a:t>
              </a:r>
              <a:endParaRPr lang="zh-CN" altLang="en-US" sz="2400" dirty="0"/>
            </a:p>
          </p:txBody>
        </p:sp>
        <p:sp>
          <p:nvSpPr>
            <p:cNvPr id="136" name="文本框 135">
              <a:extLst>
                <a:ext uri="{FF2B5EF4-FFF2-40B4-BE49-F238E27FC236}">
                  <a16:creationId xmlns:a16="http://schemas.microsoft.com/office/drawing/2014/main" id="{D1EF7CCD-E8D2-45C2-8EDB-054D6834466A}"/>
                </a:ext>
              </a:extLst>
            </p:cNvPr>
            <p:cNvSpPr txBox="1"/>
            <p:nvPr/>
          </p:nvSpPr>
          <p:spPr>
            <a:xfrm>
              <a:off x="8759258" y="3310301"/>
              <a:ext cx="3163262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400" dirty="0"/>
                <a:t>Bellman-Ford algorithm</a:t>
              </a:r>
              <a:endParaRPr lang="zh-CN" altLang="en-US" sz="2400" dirty="0"/>
            </a:p>
          </p:txBody>
        </p:sp>
        <p:sp>
          <p:nvSpPr>
            <p:cNvPr id="137" name="文本框 136">
              <a:extLst>
                <a:ext uri="{FF2B5EF4-FFF2-40B4-BE49-F238E27FC236}">
                  <a16:creationId xmlns:a16="http://schemas.microsoft.com/office/drawing/2014/main" id="{B98BC971-18C8-4158-993F-C88A08226214}"/>
                </a:ext>
              </a:extLst>
            </p:cNvPr>
            <p:cNvSpPr txBox="1"/>
            <p:nvPr/>
          </p:nvSpPr>
          <p:spPr>
            <a:xfrm>
              <a:off x="8759258" y="4073812"/>
              <a:ext cx="2442141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400" dirty="0"/>
                <a:t>Viterbi algorithm</a:t>
              </a:r>
              <a:endParaRPr lang="zh-CN" altLang="en-US" sz="2400" dirty="0"/>
            </a:p>
          </p:txBody>
        </p:sp>
        <p:sp>
          <p:nvSpPr>
            <p:cNvPr id="138" name="文本框 137">
              <a:extLst>
                <a:ext uri="{FF2B5EF4-FFF2-40B4-BE49-F238E27FC236}">
                  <a16:creationId xmlns:a16="http://schemas.microsoft.com/office/drawing/2014/main" id="{D3837E3F-D948-4E80-9E71-C06ACFBE6680}"/>
                </a:ext>
              </a:extLst>
            </p:cNvPr>
            <p:cNvSpPr txBox="1"/>
            <p:nvPr/>
          </p:nvSpPr>
          <p:spPr>
            <a:xfrm>
              <a:off x="8757833" y="4845115"/>
              <a:ext cx="290834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400" dirty="0"/>
                <a:t>etc.</a:t>
              </a:r>
              <a:endParaRPr lang="zh-CN" altLang="en-US" sz="2400" dirty="0"/>
            </a:p>
          </p:txBody>
        </p: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555E683B-D71F-4409-B816-C17B43B10D10}"/>
              </a:ext>
            </a:extLst>
          </p:cNvPr>
          <p:cNvGrpSpPr/>
          <p:nvPr/>
        </p:nvGrpSpPr>
        <p:grpSpPr>
          <a:xfrm>
            <a:off x="8713229" y="5512390"/>
            <a:ext cx="2418428" cy="461665"/>
            <a:chOff x="8689717" y="5693278"/>
            <a:chExt cx="2418428" cy="461665"/>
          </a:xfrm>
        </p:grpSpPr>
        <p:sp>
          <p:nvSpPr>
            <p:cNvPr id="140" name="文本框 139">
              <a:extLst>
                <a:ext uri="{FF2B5EF4-FFF2-40B4-BE49-F238E27FC236}">
                  <a16:creationId xmlns:a16="http://schemas.microsoft.com/office/drawing/2014/main" id="{EA02736C-A150-48D2-A31D-7CD4D02FB3FE}"/>
                </a:ext>
              </a:extLst>
            </p:cNvPr>
            <p:cNvSpPr txBox="1"/>
            <p:nvPr/>
          </p:nvSpPr>
          <p:spPr>
            <a:xfrm>
              <a:off x="8689717" y="5693278"/>
              <a:ext cx="1847241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400" dirty="0"/>
                <a:t>scalable</a:t>
              </a:r>
              <a:endParaRPr lang="zh-CN" altLang="en-US" sz="2400" dirty="0"/>
            </a:p>
          </p:txBody>
        </p:sp>
        <p:pic>
          <p:nvPicPr>
            <p:cNvPr id="141" name="Picture 8" descr="😄">
              <a:extLst>
                <a:ext uri="{FF2B5EF4-FFF2-40B4-BE49-F238E27FC236}">
                  <a16:creationId xmlns:a16="http://schemas.microsoft.com/office/drawing/2014/main" id="{EED2FC46-768E-4CC8-9BE6-F4AE24377A5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67419" y="5706597"/>
              <a:ext cx="440726" cy="4407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8" name="文本框 117">
            <a:extLst>
              <a:ext uri="{FF2B5EF4-FFF2-40B4-BE49-F238E27FC236}">
                <a16:creationId xmlns:a16="http://schemas.microsoft.com/office/drawing/2014/main" id="{5748C472-FBF4-4F7E-98A7-AE3143BA7680}"/>
              </a:ext>
            </a:extLst>
          </p:cNvPr>
          <p:cNvSpPr txBox="1"/>
          <p:nvPr/>
        </p:nvSpPr>
        <p:spPr>
          <a:xfrm>
            <a:off x="838200" y="6058261"/>
            <a:ext cx="108641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dirty="0" err="1">
                <a:solidFill>
                  <a:srgbClr val="222222"/>
                </a:solidFill>
                <a:effectLst/>
              </a:rPr>
              <a:t>Zhaocheng</a:t>
            </a:r>
            <a:r>
              <a:rPr lang="en-US" altLang="zh-CN" b="0" i="0" dirty="0">
                <a:solidFill>
                  <a:srgbClr val="222222"/>
                </a:solidFill>
                <a:effectLst/>
              </a:rPr>
              <a:t> Zhu, et al. Neural </a:t>
            </a:r>
            <a:r>
              <a:rPr lang="en-US" altLang="zh-CN" dirty="0">
                <a:solidFill>
                  <a:srgbClr val="222222"/>
                </a:solidFill>
              </a:rPr>
              <a:t>B</a:t>
            </a:r>
            <a:r>
              <a:rPr lang="en-US" altLang="zh-CN" b="0" i="0" dirty="0">
                <a:solidFill>
                  <a:srgbClr val="222222"/>
                </a:solidFill>
                <a:effectLst/>
              </a:rPr>
              <a:t>ellman-Ford </a:t>
            </a:r>
            <a:r>
              <a:rPr lang="en-US" altLang="zh-CN" dirty="0">
                <a:solidFill>
                  <a:srgbClr val="222222"/>
                </a:solidFill>
              </a:rPr>
              <a:t>N</a:t>
            </a:r>
            <a:r>
              <a:rPr lang="en-US" altLang="zh-CN" b="0" i="0" dirty="0">
                <a:solidFill>
                  <a:srgbClr val="222222"/>
                </a:solidFill>
                <a:effectLst/>
              </a:rPr>
              <a:t>etworks: A general graph neural network framework for link prediction. </a:t>
            </a:r>
            <a:r>
              <a:rPr lang="en-US" altLang="zh-CN" b="0" i="1" dirty="0" err="1">
                <a:solidFill>
                  <a:srgbClr val="222222"/>
                </a:solidFill>
                <a:effectLst/>
              </a:rPr>
              <a:t>NeurIPS</a:t>
            </a:r>
            <a:r>
              <a:rPr lang="en-US" altLang="zh-CN" dirty="0">
                <a:solidFill>
                  <a:srgbClr val="222222"/>
                </a:solidFill>
              </a:rPr>
              <a:t> 2021.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1381233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861D0C-7AAF-4124-BFD3-667E0C8FC8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Generalized Bellman-Ford Algorithm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9ADE03D0-B03A-4935-B922-CEE8161FF0F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Path formulation</a:t>
                </a:r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 marL="108000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  <m:d>
                        <m:dPr>
                          <m:ctrlPr>
                            <a:rPr lang="en-US" altLang="zh-CN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⨁"/>
                          <m:subHide m:val="on"/>
                          <m:supHide m:val="on"/>
                          <m:ctrlP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nary>
                            <m:naryPr>
                              <m:chr m:val="⨂"/>
                              <m:subHide m:val="on"/>
                              <m:supHide m:val="on"/>
                              <m:ctrlP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b>
                                <m:sSubPr>
                                  <m:ctrlPr>
                                    <a:rPr lang="en-US" altLang="zh-CN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200" b="1" i="1" smtClean="0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b>
                                  <m:r>
                                    <a:rPr lang="en-US" altLang="zh-CN" sz="2200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sub>
                              </m:sSub>
                            </m:e>
                          </m:nary>
                        </m:e>
                      </m:nary>
                      <m:d>
                        <m:dPr>
                          <m:ctrlP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</m:d>
                    </m:oMath>
                  </m:oMathPara>
                </a14:m>
                <a:endParaRPr lang="en-US" altLang="zh-CN" sz="2200" dirty="0"/>
              </a:p>
              <a:p>
                <a:pPr lvl="1"/>
                <a:endParaRPr lang="en-US" altLang="zh-CN" dirty="0"/>
              </a:p>
              <a:p>
                <a:r>
                  <a:rPr lang="en-US" altLang="zh-CN" dirty="0"/>
                  <a:t>Generalized Bellman-Ford algorithm</a:t>
                </a:r>
              </a:p>
              <a:p>
                <a:pPr marL="1080000" indent="0"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200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200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  <m:sup>
                          <m:d>
                            <m:dPr>
                              <m:ctrlP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sup>
                      </m:sSubSup>
                      <m:d>
                        <m:dPr>
                          <m:ctrlP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←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nor/>
                                    </m:rPr>
                                    <a:rPr lang="zh-CN" altLang="en-US" sz="2200">
                                      <a:latin typeface="Cambria Math" panose="02040503050406030204" pitchFamily="18" charset="0"/>
                                    </a:rPr>
                                    <m:t>①</m:t>
                                  </m:r>
                                </m:e>
                                <m:sub>
                                  <m: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sub>
                              </m:sSub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nor/>
                                    </m:rPr>
                                    <a:rPr lang="zh-CN" altLang="en-US" sz="2200"/>
                                    <m:t>⓪</m:t>
                                  </m:r>
                                </m:e>
                                <m:sub>
                                  <m: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sub>
                              </m:sSub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altLang="zh-CN" sz="2200" b="0" i="1" dirty="0">
                  <a:latin typeface="Cambria Math" panose="02040503050406030204" pitchFamily="18" charset="0"/>
                </a:endParaRPr>
              </a:p>
              <a:p>
                <a:pPr marL="1080000" indent="0"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200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  <m:sup>
                          <m:d>
                            <m:dPr>
                              <m:ctrlP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sup>
                      </m:sSubSup>
                      <m:d>
                        <m:dPr>
                          <m:ctrlP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←</m:t>
                      </m:r>
                      <m:d>
                        <m:dPr>
                          <m:ctrlP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⨁"/>
                              <m:subHide m:val="on"/>
                              <m:supHide m:val="on"/>
                              <m:ctrlP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p>
                                <m:sSupPr>
                                  <m:ctrlPr>
                                    <a:rPr lang="en-US" altLang="zh-CN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200" b="1" i="1" smtClean="0">
                                      <a:latin typeface="Cambria Math" panose="02040503050406030204" pitchFamily="18" charset="0"/>
                                    </a:rPr>
                                    <m:t>𝒉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altLang="zh-CN" sz="2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2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altLang="zh-CN" sz="2200" b="0" i="1" smtClean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d>
                                </m:sup>
                              </m:sSup>
                              <m:d>
                                <m:dPr>
                                  <m:ctrlPr>
                                    <a:rPr lang="en-US" altLang="zh-CN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200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  <m:r>
                                    <a:rPr lang="en-US" altLang="zh-CN" sz="22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sz="22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⊗</m:t>
                              </m:r>
                              <m:r>
                                <a:rPr lang="en-US" altLang="zh-CN" sz="2200" b="1" i="1" smtClean="0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  <m:d>
                                <m:dPr>
                                  <m:ctrlPr>
                                    <a:rPr lang="en-US" altLang="zh-CN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2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CN" sz="22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sz="22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lang="en-US" altLang="zh-CN" sz="22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sz="2200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d>
                            </m:e>
                          </m:nary>
                        </m:e>
                      </m:d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⊕</m:t>
                      </m:r>
                      <m:sSup>
                        <m:sSupPr>
                          <m:ctrlP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200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p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(0)</m:t>
                          </m:r>
                        </m:sup>
                      </m:sSup>
                      <m:d>
                        <m:dPr>
                          <m:ctrlP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</m:oMath>
                  </m:oMathPara>
                </a14:m>
                <a:endParaRPr lang="en-US" altLang="zh-CN" sz="2200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9ADE03D0-B03A-4935-B922-CEE8161FF0F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6A68217C-A82F-4729-9A70-C8AAE5B2414E}"/>
                  </a:ext>
                </a:extLst>
              </p:cNvPr>
              <p:cNvSpPr txBox="1"/>
              <p:nvPr/>
            </p:nvSpPr>
            <p:spPr>
              <a:xfrm>
                <a:off x="3149268" y="5740080"/>
                <a:ext cx="1714086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ℰ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6A68217C-A82F-4729-9A70-C8AAE5B241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9268" y="5740080"/>
                <a:ext cx="1714086" cy="338554"/>
              </a:xfrm>
              <a:prstGeom prst="rect">
                <a:avLst/>
              </a:prstGeom>
              <a:blipFill>
                <a:blip r:embed="rId4"/>
                <a:stretch>
                  <a:fillRect b="-1272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框 6">
            <a:extLst>
              <a:ext uri="{FF2B5EF4-FFF2-40B4-BE49-F238E27FC236}">
                <a16:creationId xmlns:a16="http://schemas.microsoft.com/office/drawing/2014/main" id="{0D60ABA8-9EE1-4619-8DC2-49FF2FAE8859}"/>
              </a:ext>
            </a:extLst>
          </p:cNvPr>
          <p:cNvSpPr txBox="1"/>
          <p:nvPr/>
        </p:nvSpPr>
        <p:spPr>
          <a:xfrm>
            <a:off x="9018375" y="4021891"/>
            <a:ext cx="303976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chemeClr val="accent1"/>
                </a:solidFill>
              </a:rPr>
              <a:t>boundary condition</a:t>
            </a:r>
            <a:endParaRPr lang="en-US" altLang="zh-CN" sz="2400" i="1" dirty="0">
              <a:solidFill>
                <a:schemeClr val="accent1"/>
              </a:solidFill>
              <a:latin typeface="Cambria Math" panose="02040503050406030204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3FF97DC-2F1D-4FA3-BAC3-9F0A190AD29C}"/>
              </a:ext>
            </a:extLst>
          </p:cNvPr>
          <p:cNvSpPr txBox="1"/>
          <p:nvPr/>
        </p:nvSpPr>
        <p:spPr>
          <a:xfrm>
            <a:off x="9018375" y="4959798"/>
            <a:ext cx="303976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chemeClr val="accent1"/>
                </a:solidFill>
              </a:rPr>
              <a:t>Bellman-Ford iteration</a:t>
            </a:r>
            <a:endParaRPr lang="en-US" altLang="zh-CN" sz="2400" i="1" dirty="0">
              <a:solidFill>
                <a:schemeClr val="accent1"/>
              </a:solidFill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6B3EF5C6-7B9C-44F9-8119-9FB7F95BFD3E}"/>
                  </a:ext>
                </a:extLst>
              </p:cNvPr>
              <p:cNvSpPr txBox="1"/>
              <p:nvPr/>
            </p:nvSpPr>
            <p:spPr>
              <a:xfrm>
                <a:off x="3159210" y="2813907"/>
                <a:ext cx="1013254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𝒫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𝑢𝑣</m:t>
                          </m:r>
                        </m:sub>
                      </m:sSub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6B3EF5C6-7B9C-44F9-8119-9FB7F95BFD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9210" y="2813907"/>
                <a:ext cx="1013254" cy="338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9BE4D958-A45B-4F8E-94A0-02F2BA862B6E}"/>
                  </a:ext>
                </a:extLst>
              </p:cNvPr>
              <p:cNvSpPr txBox="1"/>
              <p:nvPr/>
            </p:nvSpPr>
            <p:spPr>
              <a:xfrm>
                <a:off x="3933567" y="2813907"/>
                <a:ext cx="757882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brk m:alnAt="7"/>
                        </m:rP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9BE4D958-A45B-4F8E-94A0-02F2BA862B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3567" y="2813907"/>
                <a:ext cx="757882" cy="3385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文本框 10">
            <a:extLst>
              <a:ext uri="{FF2B5EF4-FFF2-40B4-BE49-F238E27FC236}">
                <a16:creationId xmlns:a16="http://schemas.microsoft.com/office/drawing/2014/main" id="{01EBE8A1-B75B-40B4-AF8A-B1060A61896A}"/>
              </a:ext>
            </a:extLst>
          </p:cNvPr>
          <p:cNvSpPr txBox="1"/>
          <p:nvPr/>
        </p:nvSpPr>
        <p:spPr>
          <a:xfrm>
            <a:off x="838200" y="6058261"/>
            <a:ext cx="108641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dirty="0" err="1">
                <a:solidFill>
                  <a:srgbClr val="222222"/>
                </a:solidFill>
                <a:effectLst/>
              </a:rPr>
              <a:t>Zhaocheng</a:t>
            </a:r>
            <a:r>
              <a:rPr lang="en-US" altLang="zh-CN" b="0" i="0" dirty="0">
                <a:solidFill>
                  <a:srgbClr val="222222"/>
                </a:solidFill>
                <a:effectLst/>
              </a:rPr>
              <a:t> Zhu, et al. Neural </a:t>
            </a:r>
            <a:r>
              <a:rPr lang="en-US" altLang="zh-CN" dirty="0">
                <a:solidFill>
                  <a:srgbClr val="222222"/>
                </a:solidFill>
              </a:rPr>
              <a:t>B</a:t>
            </a:r>
            <a:r>
              <a:rPr lang="en-US" altLang="zh-CN" b="0" i="0" dirty="0">
                <a:solidFill>
                  <a:srgbClr val="222222"/>
                </a:solidFill>
                <a:effectLst/>
              </a:rPr>
              <a:t>ellman-Ford </a:t>
            </a:r>
            <a:r>
              <a:rPr lang="en-US" altLang="zh-CN" dirty="0">
                <a:solidFill>
                  <a:srgbClr val="222222"/>
                </a:solidFill>
              </a:rPr>
              <a:t>N</a:t>
            </a:r>
            <a:r>
              <a:rPr lang="en-US" altLang="zh-CN" b="0" i="0" dirty="0">
                <a:solidFill>
                  <a:srgbClr val="222222"/>
                </a:solidFill>
                <a:effectLst/>
              </a:rPr>
              <a:t>etworks: A general graph neural network framework for link prediction. </a:t>
            </a:r>
            <a:r>
              <a:rPr lang="en-US" altLang="zh-CN" b="0" i="1" dirty="0" err="1">
                <a:solidFill>
                  <a:srgbClr val="222222"/>
                </a:solidFill>
                <a:effectLst/>
              </a:rPr>
              <a:t>NeurIPS</a:t>
            </a:r>
            <a:r>
              <a:rPr lang="en-US" altLang="zh-CN" dirty="0">
                <a:solidFill>
                  <a:srgbClr val="222222"/>
                </a:solidFill>
              </a:rPr>
              <a:t> 2021.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2407788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54ADA1-0B6A-49D4-A14A-80520265B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Neural Parameterization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1A5ADC7-D200-40AB-9968-BF6F398204C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228600" lvl="1">
                  <a:spcBef>
                    <a:spcPts val="1000"/>
                  </a:spcBef>
                  <a:spcAft>
                    <a:spcPts val="600"/>
                  </a:spcAft>
                </a:pPr>
                <a:r>
                  <a:rPr lang="en-US" altLang="zh-CN" sz="2800" dirty="0"/>
                  <a:t>Generalized Bellman-Ford algorithm</a:t>
                </a:r>
              </a:p>
              <a:p>
                <a:pPr marL="1080000" lvl="1" indent="0">
                  <a:spcBef>
                    <a:spcPts val="1000"/>
                  </a:spcBef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2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200" b="1" i="1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  <m:sup>
                          <m:d>
                            <m:dPr>
                              <m:ctrlP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sup>
                      </m:sSubSup>
                      <m:d>
                        <m:dPr>
                          <m:ctrlPr>
                            <a:rPr lang="en-US" altLang="zh-CN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altLang="zh-CN" sz="2200" i="1">
                          <a:latin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en-US" altLang="zh-CN" sz="220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  <m:sub>
                          <m:r>
                            <a:rPr lang="en-US" altLang="zh-CN" sz="22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  <m:r>
                        <a:rPr lang="en-US" altLang="zh-CN" sz="2200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200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altLang="zh-CN" sz="2200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200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altLang="zh-CN" sz="2200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2200" dirty="0">
                  <a:solidFill>
                    <a:schemeClr val="accent2"/>
                  </a:solidFill>
                </a:endParaRPr>
              </a:p>
              <a:p>
                <a:pPr marL="108000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2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200" b="1" i="1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  <m:sup>
                          <m:d>
                            <m:dPr>
                              <m:ctrlP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sup>
                      </m:sSubSup>
                      <m:d>
                        <m:dPr>
                          <m:ctrlPr>
                            <a:rPr lang="en-US" altLang="zh-CN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altLang="zh-CN" sz="2200" i="1">
                          <a:latin typeface="Cambria Math" panose="02040503050406030204" pitchFamily="18" charset="0"/>
                        </a:rPr>
                        <m:t>←</m:t>
                      </m:r>
                      <m:d>
                        <m:dPr>
                          <m:ctrlPr>
                            <a:rPr lang="en-US" altLang="zh-CN" sz="22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⨁"/>
                              <m:subHide m:val="on"/>
                              <m:supHide m:val="on"/>
                              <m:ctrlPr>
                                <a:rPr lang="en-US" altLang="zh-CN" sz="22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bSup>
                                <m:sSubSupPr>
                                  <m:ctrlPr>
                                    <a:rPr lang="en-US" altLang="zh-CN" sz="2200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2200" b="1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𝒉</m:t>
                                  </m:r>
                                </m:e>
                                <m:sub>
                                  <m:r>
                                    <a:rPr lang="en-US" altLang="zh-CN" sz="2200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altLang="zh-CN" sz="2200" i="1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200" i="1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altLang="zh-CN" sz="2200" i="1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d>
                                </m:sup>
                              </m:sSubSup>
                              <m:d>
                                <m:dPr>
                                  <m:ctrlPr>
                                    <a:rPr lang="en-US" altLang="zh-CN" sz="2200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200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  <m:r>
                                    <a:rPr lang="en-US" altLang="zh-CN" sz="2200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sz="2200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altLang="zh-CN" sz="22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⊗</m:t>
                              </m:r>
                              <m:sSub>
                                <m:sSubPr>
                                  <m:ctrlPr>
                                    <a:rPr lang="en-US" altLang="zh-CN" sz="2200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200" b="1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b>
                                  <m:r>
                                    <a:rPr lang="en-US" altLang="zh-CN" sz="2200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sz="2200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200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CN" sz="2200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sz="2200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lang="en-US" altLang="zh-CN" sz="2200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sz="2200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d>
                            </m:e>
                          </m:nary>
                        </m:e>
                      </m:d>
                      <m:r>
                        <a:rPr lang="en-US" altLang="zh-CN" sz="22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⊕</m:t>
                      </m:r>
                      <m:sSubSup>
                        <m:sSubSupPr>
                          <m:ctrlPr>
                            <a:rPr lang="en-US" altLang="zh-CN" sz="2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200" b="1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altLang="zh-CN" sz="2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  <m:sup>
                          <m:d>
                            <m:dPr>
                              <m:ctrlPr>
                                <a:rPr lang="en-US" altLang="zh-CN" sz="22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2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sup>
                      </m:sSubSup>
                      <m:r>
                        <a:rPr lang="en-US" altLang="zh-CN" sz="22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2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altLang="zh-CN" sz="22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220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altLang="zh-CN" sz="220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2200" dirty="0">
                  <a:solidFill>
                    <a:schemeClr val="accent1"/>
                  </a:solidFill>
                </a:endParaRPr>
              </a:p>
              <a:p>
                <a:pPr marL="3200400" lvl="7" indent="0">
                  <a:buNone/>
                </a:pPr>
                <a:endParaRPr lang="en-US" altLang="zh-CN" dirty="0"/>
              </a:p>
              <a:p>
                <a:pPr>
                  <a:spcAft>
                    <a:spcPts val="600"/>
                  </a:spcAft>
                </a:pPr>
                <a:r>
                  <a:rPr lang="en-US" altLang="zh-CN" dirty="0"/>
                  <a:t>Neural parameterization</a:t>
                </a:r>
              </a:p>
              <a:p>
                <a:pPr lvl="1">
                  <a:spcAft>
                    <a:spcPts val="600"/>
                  </a:spcAft>
                </a:pPr>
                <a:r>
                  <a:rPr lang="en-US" altLang="zh-CN" dirty="0"/>
                  <a:t>Single-source case: abbreviate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/>
                  <a:t> as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 marL="1080000" indent="0"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2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200" b="1" i="1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  <m:sup>
                          <m:d>
                            <m:dPr>
                              <m:ctrlP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sup>
                      </m:sSubSup>
                      <m:r>
                        <a:rPr lang="en-US" altLang="zh-CN" sz="2200" i="1">
                          <a:latin typeface="Cambria Math" panose="02040503050406030204" pitchFamily="18" charset="0"/>
                        </a:rPr>
                        <m:t>←</m:t>
                      </m:r>
                      <m:r>
                        <m:rPr>
                          <m:sty m:val="p"/>
                        </m:rPr>
                        <a:rPr lang="en-US" altLang="zh-CN" sz="2200" b="0" i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Indicator</m:t>
                      </m:r>
                      <m:d>
                        <m:dPr>
                          <m:ctrlPr>
                            <a:rPr lang="en-US" altLang="zh-CN" sz="22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2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altLang="zh-CN" sz="22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2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altLang="zh-CN" sz="22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2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</m:oMath>
                  </m:oMathPara>
                </a14:m>
                <a:endParaRPr lang="en-US" altLang="zh-CN" sz="2200" b="0" i="1" dirty="0">
                  <a:solidFill>
                    <a:schemeClr val="accent2">
                      <a:lumMod val="75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 marL="108000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2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200" b="1" i="1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  <m:sup>
                          <m:d>
                            <m:dPr>
                              <m:ctrlP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sup>
                      </m:sSubSup>
                      <m:r>
                        <a:rPr lang="en-US" altLang="zh-CN" sz="2200" i="1">
                          <a:latin typeface="Cambria Math" panose="02040503050406030204" pitchFamily="18" charset="0"/>
                        </a:rPr>
                        <m:t>←</m:t>
                      </m:r>
                      <m:r>
                        <m:rPr>
                          <m:sty m:val="p"/>
                        </m:rPr>
                        <a:rPr lang="en-US" altLang="zh-CN" sz="2200" b="0" i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Aggregate</m:t>
                      </m:r>
                      <m:d>
                        <m:dPr>
                          <m:ctrlPr>
                            <a:rPr lang="en-US" altLang="zh-CN" sz="22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altLang="zh-CN" sz="2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200" b="0" i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Message</m:t>
                              </m:r>
                              <m:d>
                                <m:dPr>
                                  <m:ctrlPr>
                                    <a:rPr lang="en-US" altLang="zh-CN" sz="2200" b="0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altLang="zh-CN" sz="2200" i="1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sz="2200" b="1" i="1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𝒉</m:t>
                                      </m:r>
                                    </m:e>
                                    <m:sub>
                                      <m:r>
                                        <a:rPr lang="en-US" altLang="zh-CN" sz="2200" i="1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  <m:sup>
                                      <m:d>
                                        <m:dPr>
                                          <m:ctrlPr>
                                            <a:rPr lang="en-US" altLang="zh-CN" sz="2200" i="1">
                                              <a:solidFill>
                                                <a:schemeClr val="accent6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sz="2200" i="1">
                                              <a:solidFill>
                                                <a:schemeClr val="accent6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en-US" altLang="zh-CN" sz="2200" i="1">
                                              <a:solidFill>
                                                <a:schemeClr val="accent6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e>
                                      </m:d>
                                    </m:sup>
                                  </m:sSubSup>
                                  <m:r>
                                    <a:rPr lang="en-US" altLang="zh-CN" sz="2200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altLang="zh-CN" sz="2200" i="1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200" b="1" i="1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𝒘</m:t>
                                      </m:r>
                                    </m:e>
                                    <m:sub>
                                      <m:r>
                                        <a:rPr lang="en-US" altLang="zh-CN" sz="2200" i="1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zh-CN" sz="2200" i="1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200" i="1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altLang="zh-CN" sz="2200" i="1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zh-CN" sz="2200" i="1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  <m:r>
                                        <a:rPr lang="en-US" altLang="zh-CN" sz="2200" i="1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zh-CN" sz="2200" i="1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</m:d>
                                </m:e>
                              </m:d>
                            </m:e>
                            <m:e>
                              <m:d>
                                <m:dPr>
                                  <m:ctrlPr>
                                    <a:rPr lang="en-US" altLang="zh-CN" sz="22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2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CN" sz="22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sz="22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lang="en-US" altLang="zh-CN" sz="22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sz="22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d>
                              <m:r>
                                <a:rPr lang="en-US" altLang="zh-CN" sz="2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altLang="zh-CN" sz="2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ℰ</m:t>
                              </m:r>
                              <m:r>
                                <a:rPr lang="en-US" altLang="zh-CN" sz="2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2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altLang="zh-CN" sz="2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  <m:r>
                            <a:rPr lang="en-US" altLang="zh-CN" sz="2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∪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US" altLang="zh-CN" sz="2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altLang="zh-CN" sz="22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2200" b="1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𝒉</m:t>
                                  </m:r>
                                </m:e>
                                <m:sub>
                                  <m:r>
                                    <a:rPr lang="en-US" altLang="zh-CN" sz="22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altLang="zh-CN" sz="22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2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d>
                                </m:sup>
                              </m:sSubSup>
                            </m:e>
                          </m:d>
                        </m:e>
                      </m:d>
                    </m:oMath>
                  </m:oMathPara>
                </a14:m>
                <a:endParaRPr lang="en-US" altLang="zh-CN" dirty="0">
                  <a:solidFill>
                    <a:schemeClr val="accent1"/>
                  </a:solidFill>
                </a:endParaRPr>
              </a:p>
              <a:p>
                <a:endParaRPr lang="zh-CN" altLang="en-US" dirty="0"/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1A5ADC7-D200-40AB-9968-BF6F398204C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86" t="-639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0520AB81-9A1C-419F-B731-34A8F787FF0C}"/>
                  </a:ext>
                </a:extLst>
              </p:cNvPr>
              <p:cNvSpPr txBox="1"/>
              <p:nvPr/>
            </p:nvSpPr>
            <p:spPr>
              <a:xfrm>
                <a:off x="3150176" y="3541715"/>
                <a:ext cx="1343385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altLang="zh-CN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altLang="zh-CN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ℰ</m:t>
                      </m:r>
                      <m:r>
                        <a:rPr lang="en-US" altLang="zh-CN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altLang="zh-CN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1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0520AB81-9A1C-419F-B731-34A8F787FF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0176" y="3541715"/>
                <a:ext cx="1343385" cy="338554"/>
              </a:xfrm>
              <a:prstGeom prst="rect">
                <a:avLst/>
              </a:prstGeom>
              <a:blipFill>
                <a:blip r:embed="rId4"/>
                <a:stretch>
                  <a:fillRect b="-89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本框 4">
            <a:extLst>
              <a:ext uri="{FF2B5EF4-FFF2-40B4-BE49-F238E27FC236}">
                <a16:creationId xmlns:a16="http://schemas.microsoft.com/office/drawing/2014/main" id="{27B659C0-DB28-42F9-A872-8CCDB0A8F36F}"/>
              </a:ext>
            </a:extLst>
          </p:cNvPr>
          <p:cNvSpPr txBox="1"/>
          <p:nvPr/>
        </p:nvSpPr>
        <p:spPr>
          <a:xfrm>
            <a:off x="838200" y="6058261"/>
            <a:ext cx="108641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dirty="0" err="1">
                <a:solidFill>
                  <a:srgbClr val="222222"/>
                </a:solidFill>
                <a:effectLst/>
              </a:rPr>
              <a:t>Zhaocheng</a:t>
            </a:r>
            <a:r>
              <a:rPr lang="en-US" altLang="zh-CN" b="0" i="0" dirty="0">
                <a:solidFill>
                  <a:srgbClr val="222222"/>
                </a:solidFill>
                <a:effectLst/>
              </a:rPr>
              <a:t> Zhu, et al. Neural </a:t>
            </a:r>
            <a:r>
              <a:rPr lang="en-US" altLang="zh-CN" dirty="0">
                <a:solidFill>
                  <a:srgbClr val="222222"/>
                </a:solidFill>
              </a:rPr>
              <a:t>B</a:t>
            </a:r>
            <a:r>
              <a:rPr lang="en-US" altLang="zh-CN" b="0" i="0" dirty="0">
                <a:solidFill>
                  <a:srgbClr val="222222"/>
                </a:solidFill>
                <a:effectLst/>
              </a:rPr>
              <a:t>ellman-Ford </a:t>
            </a:r>
            <a:r>
              <a:rPr lang="en-US" altLang="zh-CN" dirty="0">
                <a:solidFill>
                  <a:srgbClr val="222222"/>
                </a:solidFill>
              </a:rPr>
              <a:t>N</a:t>
            </a:r>
            <a:r>
              <a:rPr lang="en-US" altLang="zh-CN" b="0" i="0" dirty="0">
                <a:solidFill>
                  <a:srgbClr val="222222"/>
                </a:solidFill>
                <a:effectLst/>
              </a:rPr>
              <a:t>etworks: A general graph neural network framework for link prediction. </a:t>
            </a:r>
            <a:r>
              <a:rPr lang="en-US" altLang="zh-CN" b="0" i="1" dirty="0" err="1">
                <a:solidFill>
                  <a:srgbClr val="222222"/>
                </a:solidFill>
                <a:effectLst/>
              </a:rPr>
              <a:t>NeurIPS</a:t>
            </a:r>
            <a:r>
              <a:rPr lang="en-US" altLang="zh-CN" dirty="0">
                <a:solidFill>
                  <a:srgbClr val="222222"/>
                </a:solidFill>
              </a:rPr>
              <a:t> 2021.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6687077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54ADA1-0B6A-49D4-A14A-80520265B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Neural Parameterization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1A5ADC7-D200-40AB-9968-BF6F398204C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1080000" indent="0"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2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200" b="1" i="1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  <m:sup>
                          <m:d>
                            <m:dPr>
                              <m:ctrlP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sup>
                      </m:sSubSup>
                      <m:r>
                        <a:rPr lang="en-US" altLang="zh-CN" sz="2200" i="1">
                          <a:latin typeface="Cambria Math" panose="02040503050406030204" pitchFamily="18" charset="0"/>
                        </a:rPr>
                        <m:t>←</m:t>
                      </m:r>
                      <m:r>
                        <m:rPr>
                          <m:sty m:val="p"/>
                        </m:rPr>
                        <a:rPr lang="en-US" altLang="zh-CN" sz="2200" b="0" i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Indicator</m:t>
                      </m:r>
                      <m:d>
                        <m:dPr>
                          <m:ctrlPr>
                            <a:rPr lang="en-US" altLang="zh-CN" sz="22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2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altLang="zh-CN" sz="22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2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altLang="zh-CN" sz="22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2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</m:oMath>
                  </m:oMathPara>
                </a14:m>
                <a:endParaRPr lang="en-US" altLang="zh-CN" sz="2200" b="0" i="1" dirty="0">
                  <a:solidFill>
                    <a:schemeClr val="accent2">
                      <a:lumMod val="75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 marL="108000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2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200" b="1" i="1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  <m:sup>
                          <m:d>
                            <m:dPr>
                              <m:ctrlP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sup>
                      </m:sSubSup>
                      <m:r>
                        <a:rPr lang="en-US" altLang="zh-CN" sz="2200" i="1">
                          <a:latin typeface="Cambria Math" panose="02040503050406030204" pitchFamily="18" charset="0"/>
                        </a:rPr>
                        <m:t>←</m:t>
                      </m:r>
                      <m:r>
                        <m:rPr>
                          <m:sty m:val="p"/>
                        </m:rPr>
                        <a:rPr lang="en-US" altLang="zh-CN" sz="2200" b="0" i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Aggregate</m:t>
                      </m:r>
                      <m:d>
                        <m:dPr>
                          <m:ctrlPr>
                            <a:rPr lang="en-US" altLang="zh-CN" sz="22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altLang="zh-CN" sz="2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200" b="0" i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Message</m:t>
                              </m:r>
                              <m:d>
                                <m:dPr>
                                  <m:ctrlPr>
                                    <a:rPr lang="en-US" altLang="zh-CN" sz="2200" b="0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altLang="zh-CN" sz="2200" i="1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sz="2200" b="1" i="1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𝒉</m:t>
                                      </m:r>
                                    </m:e>
                                    <m:sub>
                                      <m:r>
                                        <a:rPr lang="en-US" altLang="zh-CN" sz="2200" i="1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  <m:sup>
                                      <m:d>
                                        <m:dPr>
                                          <m:ctrlPr>
                                            <a:rPr lang="en-US" altLang="zh-CN" sz="2200" i="1">
                                              <a:solidFill>
                                                <a:schemeClr val="accent6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sz="2200" i="1">
                                              <a:solidFill>
                                                <a:schemeClr val="accent6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en-US" altLang="zh-CN" sz="2200" i="1">
                                              <a:solidFill>
                                                <a:schemeClr val="accent6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e>
                                      </m:d>
                                    </m:sup>
                                  </m:sSubSup>
                                  <m:r>
                                    <a:rPr lang="en-US" altLang="zh-CN" sz="2200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altLang="zh-CN" sz="2200" i="1" smtClean="0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200" b="1" i="1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𝒘</m:t>
                                      </m:r>
                                    </m:e>
                                    <m:sub>
                                      <m:r>
                                        <a:rPr lang="en-US" altLang="zh-CN" sz="2200" i="1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zh-CN" sz="2200" i="1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200" i="1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altLang="zh-CN" sz="2200" i="1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zh-CN" sz="2200" i="1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  <m:r>
                                        <a:rPr lang="en-US" altLang="zh-CN" sz="2200" i="1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zh-CN" sz="2200" i="1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</m:d>
                                </m:e>
                              </m:d>
                            </m:e>
                            <m:e>
                              <m:d>
                                <m:dPr>
                                  <m:ctrlPr>
                                    <a:rPr lang="en-US" altLang="zh-CN" sz="22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2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CN" sz="22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sz="22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lang="en-US" altLang="zh-CN" sz="22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sz="22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d>
                              <m:r>
                                <a:rPr lang="en-US" altLang="zh-CN" sz="2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altLang="zh-CN" sz="2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ℰ</m:t>
                              </m:r>
                              <m:r>
                                <a:rPr lang="en-US" altLang="zh-CN" sz="2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2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altLang="zh-CN" sz="2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  <m:r>
                            <a:rPr lang="en-US" altLang="zh-CN" sz="2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∪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US" altLang="zh-CN" sz="2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altLang="zh-CN" sz="22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2200" b="1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𝒉</m:t>
                                  </m:r>
                                </m:e>
                                <m:sub>
                                  <m:r>
                                    <a:rPr lang="en-US" altLang="zh-CN" sz="22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altLang="zh-CN" sz="22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2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d>
                                </m:sup>
                              </m:sSubSup>
                            </m:e>
                          </m:d>
                        </m:e>
                      </m:d>
                    </m:oMath>
                  </m:oMathPara>
                </a14:m>
                <a:endParaRPr lang="en-US" altLang="zh-CN" dirty="0"/>
              </a:p>
              <a:p>
                <a:endParaRPr lang="en-US" altLang="zh-CN" sz="2400" dirty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Indicator</m:t>
                    </m:r>
                  </m:oMath>
                </a14:m>
                <a:r>
                  <a:rPr lang="en-US" altLang="zh-CN" sz="2400" dirty="0"/>
                  <a:t>: a learnable embedding 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𝒒</m:t>
                    </m:r>
                  </m:oMath>
                </a14:m>
                <a:r>
                  <a:rPr lang="en-US" altLang="zh-CN" sz="2400" dirty="0"/>
                  <a:t> if u = v and 0 otherwise</a:t>
                </a:r>
                <a:endParaRPr lang="en-US" altLang="zh-CN" sz="2400" b="1" dirty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i="0" dirty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Message</m:t>
                    </m:r>
                  </m:oMath>
                </a14:m>
                <a:r>
                  <a:rPr lang="en-US" altLang="zh-CN" sz="2400" dirty="0"/>
                  <a:t>: relational operators of KG embeddings (</a:t>
                </a:r>
                <a:r>
                  <a:rPr lang="en-US" altLang="zh-CN" sz="2400" dirty="0" err="1"/>
                  <a:t>TransE</a:t>
                </a:r>
                <a:r>
                  <a:rPr lang="en-US" altLang="zh-CN" sz="2400" dirty="0"/>
                  <a:t>/</a:t>
                </a:r>
                <a:r>
                  <a:rPr lang="en-US" altLang="zh-CN" sz="2400" dirty="0" err="1"/>
                  <a:t>DistMult</a:t>
                </a:r>
                <a:r>
                  <a:rPr lang="en-US" altLang="zh-CN" sz="2400" dirty="0"/>
                  <a:t>/</a:t>
                </a:r>
                <a:r>
                  <a:rPr lang="en-US" altLang="zh-CN" sz="2400" dirty="0" err="1"/>
                  <a:t>RotatE</a:t>
                </a:r>
                <a:r>
                  <a:rPr lang="en-US" altLang="zh-CN" sz="2400" dirty="0"/>
                  <a:t> etc.)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i="0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Aggregate</m:t>
                    </m:r>
                  </m:oMath>
                </a14:m>
                <a:r>
                  <a:rPr lang="en-US" altLang="zh-CN" sz="2400" dirty="0"/>
                  <a:t>: permutation invariant function (sum/mean/max/PNA etc.)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d>
                      <m:dPr>
                        <m:ctrlPr>
                          <a:rPr lang="en-US" altLang="zh-CN" sz="24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24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4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altLang="zh-CN" sz="24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4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en-US" altLang="zh-CN" sz="2400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𝒒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1A5ADC7-D200-40AB-9968-BF6F398204C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8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6E2318A6-5978-4A54-BFF8-1CF860CEAF3F}"/>
              </a:ext>
            </a:extLst>
          </p:cNvPr>
          <p:cNvSpPr txBox="1"/>
          <p:nvPr/>
        </p:nvSpPr>
        <p:spPr>
          <a:xfrm>
            <a:off x="838200" y="6058261"/>
            <a:ext cx="108641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dirty="0" err="1">
                <a:solidFill>
                  <a:srgbClr val="222222"/>
                </a:solidFill>
                <a:effectLst/>
              </a:rPr>
              <a:t>Zhaocheng</a:t>
            </a:r>
            <a:r>
              <a:rPr lang="en-US" altLang="zh-CN" b="0" i="0" dirty="0">
                <a:solidFill>
                  <a:srgbClr val="222222"/>
                </a:solidFill>
                <a:effectLst/>
              </a:rPr>
              <a:t> Zhu, et al. Neural </a:t>
            </a:r>
            <a:r>
              <a:rPr lang="en-US" altLang="zh-CN" dirty="0">
                <a:solidFill>
                  <a:srgbClr val="222222"/>
                </a:solidFill>
              </a:rPr>
              <a:t>B</a:t>
            </a:r>
            <a:r>
              <a:rPr lang="en-US" altLang="zh-CN" b="0" i="0" dirty="0">
                <a:solidFill>
                  <a:srgbClr val="222222"/>
                </a:solidFill>
                <a:effectLst/>
              </a:rPr>
              <a:t>ellman-Ford </a:t>
            </a:r>
            <a:r>
              <a:rPr lang="en-US" altLang="zh-CN" dirty="0">
                <a:solidFill>
                  <a:srgbClr val="222222"/>
                </a:solidFill>
              </a:rPr>
              <a:t>N</a:t>
            </a:r>
            <a:r>
              <a:rPr lang="en-US" altLang="zh-CN" b="0" i="0" dirty="0">
                <a:solidFill>
                  <a:srgbClr val="222222"/>
                </a:solidFill>
                <a:effectLst/>
              </a:rPr>
              <a:t>etworks: A general graph neural network framework for link prediction. </a:t>
            </a:r>
            <a:r>
              <a:rPr lang="en-US" altLang="zh-CN" b="0" i="1" dirty="0" err="1">
                <a:solidFill>
                  <a:srgbClr val="222222"/>
                </a:solidFill>
                <a:effectLst/>
              </a:rPr>
              <a:t>NeurIPS</a:t>
            </a:r>
            <a:r>
              <a:rPr lang="en-US" altLang="zh-CN" dirty="0">
                <a:solidFill>
                  <a:srgbClr val="222222"/>
                </a:solidFill>
              </a:rPr>
              <a:t> 2021.</a:t>
            </a:r>
            <a:endParaRPr lang="zh-CN" altLang="en-US" dirty="0"/>
          </a:p>
        </p:txBody>
      </p: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D0481EE3-6093-49F7-909A-DDF41A86ED83}"/>
              </a:ext>
            </a:extLst>
          </p:cNvPr>
          <p:cNvCxnSpPr/>
          <p:nvPr/>
        </p:nvCxnSpPr>
        <p:spPr>
          <a:xfrm>
            <a:off x="4307541" y="5132295"/>
            <a:ext cx="1205753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A4C531FF-80C0-43D4-B43B-9237EDD958C6}"/>
                  </a:ext>
                </a:extLst>
              </p:cNvPr>
              <p:cNvSpPr txBox="1"/>
              <p:nvPr/>
            </p:nvSpPr>
            <p:spPr>
              <a:xfrm>
                <a:off x="5513294" y="4927758"/>
                <a:ext cx="4195483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2000" dirty="0">
                    <a:solidFill>
                      <a:schemeClr val="accent1"/>
                    </a:solidFill>
                  </a:rPr>
                  <a:t>Only depends on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zh-CN" altLang="en-US" sz="2000" dirty="0">
                    <a:solidFill>
                      <a:schemeClr val="accent1"/>
                    </a:solidFill>
                  </a:rPr>
                  <a:t> </a:t>
                </a:r>
                <a:r>
                  <a:rPr lang="en-US" altLang="zh-CN" sz="2000" dirty="0">
                    <a:solidFill>
                      <a:schemeClr val="accent1"/>
                    </a:solidFill>
                  </a:rPr>
                  <a:t>and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altLang="zh-CN" sz="2000" dirty="0">
                    <a:solidFill>
                      <a:schemeClr val="accent1"/>
                    </a:solidFill>
                  </a:rPr>
                  <a:t>, inductive!</a:t>
                </a:r>
                <a:endParaRPr lang="zh-CN" altLang="en-US" sz="20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A4C531FF-80C0-43D4-B43B-9237EDD958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3294" y="4927758"/>
                <a:ext cx="4195483" cy="400110"/>
              </a:xfrm>
              <a:prstGeom prst="rect">
                <a:avLst/>
              </a:prstGeom>
              <a:blipFill>
                <a:blip r:embed="rId4"/>
                <a:stretch>
                  <a:fillRect t="-7576" b="-257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4679539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4D4D48-017E-4569-A3D6-84158B5B1E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Bi-directional BFS sampling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329AF06-3AF8-4A23-A0D5-AC88A2E9F3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What if we can’t store all node representations on a GPU?</a:t>
            </a:r>
          </a:p>
          <a:p>
            <a:r>
              <a:rPr lang="en-US" altLang="zh-CN" dirty="0"/>
              <a:t>Intuition: long paths are not important for prediction</a:t>
            </a:r>
          </a:p>
          <a:p>
            <a:pPr lvl="1"/>
            <a:r>
              <a:rPr lang="en-US" altLang="zh-CN" dirty="0"/>
              <a:t>Sample nodes and edges that can be reached by BFS</a:t>
            </a:r>
          </a:p>
          <a:p>
            <a:pPr lvl="1"/>
            <a:r>
              <a:rPr lang="en-US" altLang="zh-CN" dirty="0"/>
              <a:t>Randomly down sample nodes with large neighborhoods</a:t>
            </a:r>
          </a:p>
          <a:p>
            <a:pPr lvl="1"/>
            <a:r>
              <a:rPr lang="en-US" altLang="zh-CN" dirty="0"/>
              <a:t>Bi-directional BFS to further reduce the size</a:t>
            </a:r>
            <a:endParaRPr lang="zh-CN" altLang="en-US" dirty="0"/>
          </a:p>
        </p:txBody>
      </p:sp>
      <p:grpSp>
        <p:nvGrpSpPr>
          <p:cNvPr id="100" name="组合 99">
            <a:extLst>
              <a:ext uri="{FF2B5EF4-FFF2-40B4-BE49-F238E27FC236}">
                <a16:creationId xmlns:a16="http://schemas.microsoft.com/office/drawing/2014/main" id="{7DAED6B4-2CAF-488C-8672-92B746991BD7}"/>
              </a:ext>
            </a:extLst>
          </p:cNvPr>
          <p:cNvGrpSpPr/>
          <p:nvPr/>
        </p:nvGrpSpPr>
        <p:grpSpPr>
          <a:xfrm>
            <a:off x="1312965" y="4015324"/>
            <a:ext cx="9566070" cy="1992592"/>
            <a:chOff x="539642" y="4080869"/>
            <a:chExt cx="10990163" cy="2289227"/>
          </a:xfrm>
        </p:grpSpPr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7299C120-9878-497F-89DE-3A756969AB43}"/>
                </a:ext>
              </a:extLst>
            </p:cNvPr>
            <p:cNvGrpSpPr/>
            <p:nvPr/>
          </p:nvGrpSpPr>
          <p:grpSpPr>
            <a:xfrm>
              <a:off x="539642" y="4080869"/>
              <a:ext cx="3220592" cy="2271800"/>
              <a:chOff x="497491" y="186519"/>
              <a:chExt cx="4265061" cy="3008567"/>
            </a:xfrm>
          </p:grpSpPr>
          <p:sp>
            <p:nvSpPr>
              <p:cNvPr id="7" name="椭圆 6">
                <a:extLst>
                  <a:ext uri="{FF2B5EF4-FFF2-40B4-BE49-F238E27FC236}">
                    <a16:creationId xmlns:a16="http://schemas.microsoft.com/office/drawing/2014/main" id="{0C002D1B-00FE-46D5-BE93-65E4A7074808}"/>
                  </a:ext>
                </a:extLst>
              </p:cNvPr>
              <p:cNvSpPr/>
              <p:nvPr/>
            </p:nvSpPr>
            <p:spPr>
              <a:xfrm>
                <a:off x="3069905" y="1680206"/>
                <a:ext cx="229948" cy="229948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8" name="直接连接符 7">
                <a:extLst>
                  <a:ext uri="{FF2B5EF4-FFF2-40B4-BE49-F238E27FC236}">
                    <a16:creationId xmlns:a16="http://schemas.microsoft.com/office/drawing/2014/main" id="{CB12377D-9B86-4FE0-A5A7-C38B9642F47C}"/>
                  </a:ext>
                </a:extLst>
              </p:cNvPr>
              <p:cNvCxnSpPr>
                <a:cxnSpLocks/>
                <a:stCxn id="29" idx="6"/>
                <a:endCxn id="7" idx="2"/>
              </p:cNvCxnSpPr>
              <p:nvPr/>
            </p:nvCxnSpPr>
            <p:spPr>
              <a:xfrm>
                <a:off x="2598156" y="1795180"/>
                <a:ext cx="471749" cy="0"/>
              </a:xfrm>
              <a:prstGeom prst="line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直接连接符 8">
                <a:extLst>
                  <a:ext uri="{FF2B5EF4-FFF2-40B4-BE49-F238E27FC236}">
                    <a16:creationId xmlns:a16="http://schemas.microsoft.com/office/drawing/2014/main" id="{1350073C-87D5-4282-A463-467C4F9612F2}"/>
                  </a:ext>
                </a:extLst>
              </p:cNvPr>
              <p:cNvCxnSpPr>
                <a:cxnSpLocks/>
                <a:stCxn id="7" idx="7"/>
                <a:endCxn id="31" idx="3"/>
              </p:cNvCxnSpPr>
              <p:nvPr/>
            </p:nvCxnSpPr>
            <p:spPr>
              <a:xfrm flipV="1">
                <a:off x="3266178" y="1339658"/>
                <a:ext cx="351332" cy="374223"/>
              </a:xfrm>
              <a:prstGeom prst="line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椭圆 9">
                <a:extLst>
                  <a:ext uri="{FF2B5EF4-FFF2-40B4-BE49-F238E27FC236}">
                    <a16:creationId xmlns:a16="http://schemas.microsoft.com/office/drawing/2014/main" id="{BD665033-D19C-4606-837D-9F095FB07496}"/>
                  </a:ext>
                </a:extLst>
              </p:cNvPr>
              <p:cNvSpPr/>
              <p:nvPr/>
            </p:nvSpPr>
            <p:spPr>
              <a:xfrm>
                <a:off x="1649040" y="1680206"/>
                <a:ext cx="229948" cy="229948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1" name="直接连接符 10">
                <a:extLst>
                  <a:ext uri="{FF2B5EF4-FFF2-40B4-BE49-F238E27FC236}">
                    <a16:creationId xmlns:a16="http://schemas.microsoft.com/office/drawing/2014/main" id="{59DF6DA7-F6BC-4E5D-A4D7-0F77CFDAA3B0}"/>
                  </a:ext>
                </a:extLst>
              </p:cNvPr>
              <p:cNvCxnSpPr>
                <a:cxnSpLocks/>
                <a:stCxn id="10" idx="6"/>
                <a:endCxn id="29" idx="2"/>
              </p:cNvCxnSpPr>
              <p:nvPr/>
            </p:nvCxnSpPr>
            <p:spPr>
              <a:xfrm>
                <a:off x="1878988" y="1795180"/>
                <a:ext cx="489220" cy="0"/>
              </a:xfrm>
              <a:prstGeom prst="line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直接连接符 11">
                <a:extLst>
                  <a:ext uri="{FF2B5EF4-FFF2-40B4-BE49-F238E27FC236}">
                    <a16:creationId xmlns:a16="http://schemas.microsoft.com/office/drawing/2014/main" id="{F047902D-F84F-4B0C-80C6-72ABFFE2F89C}"/>
                  </a:ext>
                </a:extLst>
              </p:cNvPr>
              <p:cNvCxnSpPr>
                <a:cxnSpLocks/>
                <a:stCxn id="35" idx="7"/>
                <a:endCxn id="29" idx="3"/>
              </p:cNvCxnSpPr>
              <p:nvPr/>
            </p:nvCxnSpPr>
            <p:spPr>
              <a:xfrm flipV="1">
                <a:off x="2154232" y="1876479"/>
                <a:ext cx="247651" cy="382736"/>
              </a:xfrm>
              <a:prstGeom prst="line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直接连接符 12">
                <a:extLst>
                  <a:ext uri="{FF2B5EF4-FFF2-40B4-BE49-F238E27FC236}">
                    <a16:creationId xmlns:a16="http://schemas.microsoft.com/office/drawing/2014/main" id="{C34B91E1-9F58-49D8-9E78-445D0FA91BEC}"/>
                  </a:ext>
                </a:extLst>
              </p:cNvPr>
              <p:cNvCxnSpPr>
                <a:cxnSpLocks/>
                <a:stCxn id="30" idx="6"/>
                <a:endCxn id="10" idx="2"/>
              </p:cNvCxnSpPr>
              <p:nvPr/>
            </p:nvCxnSpPr>
            <p:spPr>
              <a:xfrm>
                <a:off x="1176302" y="1795180"/>
                <a:ext cx="472738" cy="0"/>
              </a:xfrm>
              <a:prstGeom prst="line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直接连接符 13">
                <a:extLst>
                  <a:ext uri="{FF2B5EF4-FFF2-40B4-BE49-F238E27FC236}">
                    <a16:creationId xmlns:a16="http://schemas.microsoft.com/office/drawing/2014/main" id="{4F959D61-C3A5-479C-B1D7-BEB622137AC6}"/>
                  </a:ext>
                </a:extLst>
              </p:cNvPr>
              <p:cNvCxnSpPr>
                <a:cxnSpLocks/>
                <a:stCxn id="33" idx="1"/>
                <a:endCxn id="30" idx="5"/>
              </p:cNvCxnSpPr>
              <p:nvPr/>
            </p:nvCxnSpPr>
            <p:spPr>
              <a:xfrm flipH="1" flipV="1">
                <a:off x="1142627" y="1876479"/>
                <a:ext cx="220474" cy="382736"/>
              </a:xfrm>
              <a:prstGeom prst="line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直接连接符 14">
                <a:extLst>
                  <a:ext uri="{FF2B5EF4-FFF2-40B4-BE49-F238E27FC236}">
                    <a16:creationId xmlns:a16="http://schemas.microsoft.com/office/drawing/2014/main" id="{7B58987F-A161-444A-9296-5DF2197E76DF}"/>
                  </a:ext>
                </a:extLst>
              </p:cNvPr>
              <p:cNvCxnSpPr>
                <a:cxnSpLocks/>
                <a:stCxn id="7" idx="5"/>
                <a:endCxn id="32" idx="1"/>
              </p:cNvCxnSpPr>
              <p:nvPr/>
            </p:nvCxnSpPr>
            <p:spPr>
              <a:xfrm>
                <a:off x="3266178" y="1876479"/>
                <a:ext cx="361348" cy="382736"/>
              </a:xfrm>
              <a:prstGeom prst="line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直接连接符 15">
                <a:extLst>
                  <a:ext uri="{FF2B5EF4-FFF2-40B4-BE49-F238E27FC236}">
                    <a16:creationId xmlns:a16="http://schemas.microsoft.com/office/drawing/2014/main" id="{F23C89DD-BD5C-42B5-B955-BB9978C961C5}"/>
                  </a:ext>
                </a:extLst>
              </p:cNvPr>
              <p:cNvCxnSpPr>
                <a:cxnSpLocks/>
                <a:stCxn id="32" idx="6"/>
                <a:endCxn id="34" idx="2"/>
              </p:cNvCxnSpPr>
              <p:nvPr/>
            </p:nvCxnSpPr>
            <p:spPr>
              <a:xfrm>
                <a:off x="3823799" y="2340514"/>
                <a:ext cx="440376" cy="0"/>
              </a:xfrm>
              <a:prstGeom prst="line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直接连接符 16">
                <a:extLst>
                  <a:ext uri="{FF2B5EF4-FFF2-40B4-BE49-F238E27FC236}">
                    <a16:creationId xmlns:a16="http://schemas.microsoft.com/office/drawing/2014/main" id="{93641DF5-3542-48F1-84C9-31F03DCCDC18}"/>
                  </a:ext>
                </a:extLst>
              </p:cNvPr>
              <p:cNvCxnSpPr>
                <a:cxnSpLocks/>
                <a:stCxn id="33" idx="6"/>
                <a:endCxn id="35" idx="2"/>
              </p:cNvCxnSpPr>
              <p:nvPr/>
            </p:nvCxnSpPr>
            <p:spPr>
              <a:xfrm>
                <a:off x="1559374" y="2340514"/>
                <a:ext cx="398585" cy="0"/>
              </a:xfrm>
              <a:prstGeom prst="line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直接连接符 17">
                <a:extLst>
                  <a:ext uri="{FF2B5EF4-FFF2-40B4-BE49-F238E27FC236}">
                    <a16:creationId xmlns:a16="http://schemas.microsoft.com/office/drawing/2014/main" id="{E8717BBF-A68D-4BCA-9524-030A006B9C31}"/>
                  </a:ext>
                </a:extLst>
              </p:cNvPr>
              <p:cNvCxnSpPr>
                <a:cxnSpLocks/>
                <a:stCxn id="29" idx="7"/>
                <a:endCxn id="36" idx="4"/>
              </p:cNvCxnSpPr>
              <p:nvPr/>
            </p:nvCxnSpPr>
            <p:spPr>
              <a:xfrm flipV="1">
                <a:off x="2564481" y="1286458"/>
                <a:ext cx="197310" cy="427423"/>
              </a:xfrm>
              <a:prstGeom prst="line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椭圆 18">
                <a:extLst>
                  <a:ext uri="{FF2B5EF4-FFF2-40B4-BE49-F238E27FC236}">
                    <a16:creationId xmlns:a16="http://schemas.microsoft.com/office/drawing/2014/main" id="{450536F6-ED21-4EF0-8B62-2830B9D3F557}"/>
                  </a:ext>
                </a:extLst>
              </p:cNvPr>
              <p:cNvSpPr/>
              <p:nvPr/>
            </p:nvSpPr>
            <p:spPr>
              <a:xfrm>
                <a:off x="2930478" y="441439"/>
                <a:ext cx="229948" cy="229948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20" name="直接连接符 19">
                <a:extLst>
                  <a:ext uri="{FF2B5EF4-FFF2-40B4-BE49-F238E27FC236}">
                    <a16:creationId xmlns:a16="http://schemas.microsoft.com/office/drawing/2014/main" id="{BD0E4F68-4443-4220-ACAA-D8C691C05E22}"/>
                  </a:ext>
                </a:extLst>
              </p:cNvPr>
              <p:cNvCxnSpPr>
                <a:cxnSpLocks/>
                <a:stCxn id="36" idx="7"/>
                <a:endCxn id="19" idx="4"/>
              </p:cNvCxnSpPr>
              <p:nvPr/>
            </p:nvCxnSpPr>
            <p:spPr>
              <a:xfrm flipV="1">
                <a:off x="2843090" y="671387"/>
                <a:ext cx="202362" cy="418798"/>
              </a:xfrm>
              <a:prstGeom prst="line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椭圆 20">
                <a:extLst>
                  <a:ext uri="{FF2B5EF4-FFF2-40B4-BE49-F238E27FC236}">
                    <a16:creationId xmlns:a16="http://schemas.microsoft.com/office/drawing/2014/main" id="{DEE70DC2-53CD-4DD3-A90E-9C059B0CE0F5}"/>
                  </a:ext>
                </a:extLst>
              </p:cNvPr>
              <p:cNvSpPr/>
              <p:nvPr/>
            </p:nvSpPr>
            <p:spPr>
              <a:xfrm>
                <a:off x="2368208" y="2788877"/>
                <a:ext cx="229948" cy="229948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22" name="直接连接符 21">
                <a:extLst>
                  <a:ext uri="{FF2B5EF4-FFF2-40B4-BE49-F238E27FC236}">
                    <a16:creationId xmlns:a16="http://schemas.microsoft.com/office/drawing/2014/main" id="{B4C467CD-F39F-4399-873A-6B54CC62545E}"/>
                  </a:ext>
                </a:extLst>
              </p:cNvPr>
              <p:cNvCxnSpPr>
                <a:cxnSpLocks/>
                <a:stCxn id="21" idx="1"/>
                <a:endCxn id="35" idx="5"/>
              </p:cNvCxnSpPr>
              <p:nvPr/>
            </p:nvCxnSpPr>
            <p:spPr>
              <a:xfrm flipH="1" flipV="1">
                <a:off x="2154232" y="2421813"/>
                <a:ext cx="247651" cy="400739"/>
              </a:xfrm>
              <a:prstGeom prst="line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接连接符 22">
                <a:extLst>
                  <a:ext uri="{FF2B5EF4-FFF2-40B4-BE49-F238E27FC236}">
                    <a16:creationId xmlns:a16="http://schemas.microsoft.com/office/drawing/2014/main" id="{17E1A79D-B247-47FE-90C9-90115A003F94}"/>
                  </a:ext>
                </a:extLst>
              </p:cNvPr>
              <p:cNvCxnSpPr>
                <a:cxnSpLocks/>
                <a:stCxn id="34" idx="6"/>
              </p:cNvCxnSpPr>
              <p:nvPr/>
            </p:nvCxnSpPr>
            <p:spPr>
              <a:xfrm>
                <a:off x="4494123" y="2340514"/>
                <a:ext cx="268429" cy="0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dash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接连接符 23">
                <a:extLst>
                  <a:ext uri="{FF2B5EF4-FFF2-40B4-BE49-F238E27FC236}">
                    <a16:creationId xmlns:a16="http://schemas.microsoft.com/office/drawing/2014/main" id="{DD937EF9-F1C9-45D9-9137-CD83E3BA9C8F}"/>
                  </a:ext>
                </a:extLst>
              </p:cNvPr>
              <p:cNvCxnSpPr>
                <a:cxnSpLocks/>
                <a:endCxn id="19" idx="0"/>
              </p:cNvCxnSpPr>
              <p:nvPr/>
            </p:nvCxnSpPr>
            <p:spPr>
              <a:xfrm>
                <a:off x="3045452" y="186519"/>
                <a:ext cx="0" cy="254920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dash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接连接符 24">
                <a:extLst>
                  <a:ext uri="{FF2B5EF4-FFF2-40B4-BE49-F238E27FC236}">
                    <a16:creationId xmlns:a16="http://schemas.microsoft.com/office/drawing/2014/main" id="{11503EA2-7334-44F2-B99F-5FCBDD46AEF0}"/>
                  </a:ext>
                </a:extLst>
              </p:cNvPr>
              <p:cNvCxnSpPr>
                <a:cxnSpLocks/>
                <a:stCxn id="21" idx="5"/>
              </p:cNvCxnSpPr>
              <p:nvPr/>
            </p:nvCxnSpPr>
            <p:spPr>
              <a:xfrm>
                <a:off x="2564481" y="2985150"/>
                <a:ext cx="144235" cy="209936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dash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接连接符 25">
                <a:extLst>
                  <a:ext uri="{FF2B5EF4-FFF2-40B4-BE49-F238E27FC236}">
                    <a16:creationId xmlns:a16="http://schemas.microsoft.com/office/drawing/2014/main" id="{D92BE631-E793-447D-8013-FF0033E45F37}"/>
                  </a:ext>
                </a:extLst>
              </p:cNvPr>
              <p:cNvCxnSpPr>
                <a:cxnSpLocks/>
                <a:endCxn id="27" idx="3"/>
              </p:cNvCxnSpPr>
              <p:nvPr/>
            </p:nvCxnSpPr>
            <p:spPr>
              <a:xfrm flipV="1">
                <a:off x="1523023" y="2990191"/>
                <a:ext cx="154344" cy="204895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dash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椭圆 26">
                <a:extLst>
                  <a:ext uri="{FF2B5EF4-FFF2-40B4-BE49-F238E27FC236}">
                    <a16:creationId xmlns:a16="http://schemas.microsoft.com/office/drawing/2014/main" id="{54685287-96C2-4383-AA16-0461E9590061}"/>
                  </a:ext>
                </a:extLst>
              </p:cNvPr>
              <p:cNvSpPr/>
              <p:nvPr/>
            </p:nvSpPr>
            <p:spPr>
              <a:xfrm>
                <a:off x="1643692" y="2793918"/>
                <a:ext cx="229948" cy="229948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28" name="直接连接符 27">
                <a:extLst>
                  <a:ext uri="{FF2B5EF4-FFF2-40B4-BE49-F238E27FC236}">
                    <a16:creationId xmlns:a16="http://schemas.microsoft.com/office/drawing/2014/main" id="{62CB56DA-2214-4408-BC07-DEBC202D5EF8}"/>
                  </a:ext>
                </a:extLst>
              </p:cNvPr>
              <p:cNvCxnSpPr>
                <a:cxnSpLocks/>
                <a:stCxn id="33" idx="5"/>
                <a:endCxn id="27" idx="0"/>
              </p:cNvCxnSpPr>
              <p:nvPr/>
            </p:nvCxnSpPr>
            <p:spPr>
              <a:xfrm>
                <a:off x="1525699" y="2421813"/>
                <a:ext cx="232967" cy="372105"/>
              </a:xfrm>
              <a:prstGeom prst="line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椭圆 28">
                <a:extLst>
                  <a:ext uri="{FF2B5EF4-FFF2-40B4-BE49-F238E27FC236}">
                    <a16:creationId xmlns:a16="http://schemas.microsoft.com/office/drawing/2014/main" id="{C3CC4E42-7386-4BA1-9E1F-AEB74970F9E4}"/>
                  </a:ext>
                </a:extLst>
              </p:cNvPr>
              <p:cNvSpPr/>
              <p:nvPr/>
            </p:nvSpPr>
            <p:spPr>
              <a:xfrm>
                <a:off x="2368208" y="1680206"/>
                <a:ext cx="229948" cy="229948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" name="椭圆 29">
                <a:extLst>
                  <a:ext uri="{FF2B5EF4-FFF2-40B4-BE49-F238E27FC236}">
                    <a16:creationId xmlns:a16="http://schemas.microsoft.com/office/drawing/2014/main" id="{15881BAA-F4B8-4420-9234-3487B89DC335}"/>
                  </a:ext>
                </a:extLst>
              </p:cNvPr>
              <p:cNvSpPr/>
              <p:nvPr/>
            </p:nvSpPr>
            <p:spPr>
              <a:xfrm>
                <a:off x="946354" y="1680206"/>
                <a:ext cx="229948" cy="229948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28575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31" name="椭圆 30">
                <a:extLst>
                  <a:ext uri="{FF2B5EF4-FFF2-40B4-BE49-F238E27FC236}">
                    <a16:creationId xmlns:a16="http://schemas.microsoft.com/office/drawing/2014/main" id="{8F0018DB-B102-48AA-9124-0FD531ADFA20}"/>
                  </a:ext>
                </a:extLst>
              </p:cNvPr>
              <p:cNvSpPr/>
              <p:nvPr/>
            </p:nvSpPr>
            <p:spPr>
              <a:xfrm>
                <a:off x="3583835" y="1143385"/>
                <a:ext cx="229948" cy="229948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28575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" name="椭圆 31">
                <a:extLst>
                  <a:ext uri="{FF2B5EF4-FFF2-40B4-BE49-F238E27FC236}">
                    <a16:creationId xmlns:a16="http://schemas.microsoft.com/office/drawing/2014/main" id="{5596DFC0-90C5-4F16-94D5-9B8EC4A0A011}"/>
                  </a:ext>
                </a:extLst>
              </p:cNvPr>
              <p:cNvSpPr/>
              <p:nvPr/>
            </p:nvSpPr>
            <p:spPr>
              <a:xfrm>
                <a:off x="3593851" y="2225540"/>
                <a:ext cx="229948" cy="229948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28575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" name="椭圆 32">
                <a:extLst>
                  <a:ext uri="{FF2B5EF4-FFF2-40B4-BE49-F238E27FC236}">
                    <a16:creationId xmlns:a16="http://schemas.microsoft.com/office/drawing/2014/main" id="{8E9EE3AD-DA15-4522-889D-970282A82CB9}"/>
                  </a:ext>
                </a:extLst>
              </p:cNvPr>
              <p:cNvSpPr/>
              <p:nvPr/>
            </p:nvSpPr>
            <p:spPr>
              <a:xfrm>
                <a:off x="1329426" y="2225540"/>
                <a:ext cx="229948" cy="229948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" name="椭圆 33">
                <a:extLst>
                  <a:ext uri="{FF2B5EF4-FFF2-40B4-BE49-F238E27FC236}">
                    <a16:creationId xmlns:a16="http://schemas.microsoft.com/office/drawing/2014/main" id="{02F0C3C2-D126-427C-839E-7F2E1D02916B}"/>
                  </a:ext>
                </a:extLst>
              </p:cNvPr>
              <p:cNvSpPr/>
              <p:nvPr/>
            </p:nvSpPr>
            <p:spPr>
              <a:xfrm>
                <a:off x="4264175" y="2225540"/>
                <a:ext cx="229948" cy="229948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" name="椭圆 34">
                <a:extLst>
                  <a:ext uri="{FF2B5EF4-FFF2-40B4-BE49-F238E27FC236}">
                    <a16:creationId xmlns:a16="http://schemas.microsoft.com/office/drawing/2014/main" id="{D5BD53CF-571F-4CC0-BE94-3C64C19BF3B1}"/>
                  </a:ext>
                </a:extLst>
              </p:cNvPr>
              <p:cNvSpPr/>
              <p:nvPr/>
            </p:nvSpPr>
            <p:spPr>
              <a:xfrm>
                <a:off x="1957959" y="2225540"/>
                <a:ext cx="229948" cy="229948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" name="椭圆 35">
                <a:extLst>
                  <a:ext uri="{FF2B5EF4-FFF2-40B4-BE49-F238E27FC236}">
                    <a16:creationId xmlns:a16="http://schemas.microsoft.com/office/drawing/2014/main" id="{A20CBD09-1F1E-424B-A3FB-2C496836A5C0}"/>
                  </a:ext>
                </a:extLst>
              </p:cNvPr>
              <p:cNvSpPr/>
              <p:nvPr/>
            </p:nvSpPr>
            <p:spPr>
              <a:xfrm>
                <a:off x="2646817" y="1056510"/>
                <a:ext cx="229948" cy="229948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37" name="直接连接符 36">
                <a:extLst>
                  <a:ext uri="{FF2B5EF4-FFF2-40B4-BE49-F238E27FC236}">
                    <a16:creationId xmlns:a16="http://schemas.microsoft.com/office/drawing/2014/main" id="{9B2E8BE8-56CA-41D2-9EFB-11A11756D2A6}"/>
                  </a:ext>
                </a:extLst>
              </p:cNvPr>
              <p:cNvCxnSpPr>
                <a:cxnSpLocks/>
                <a:stCxn id="38" idx="1"/>
              </p:cNvCxnSpPr>
              <p:nvPr/>
            </p:nvCxnSpPr>
            <p:spPr>
              <a:xfrm flipH="1" flipV="1">
                <a:off x="497491" y="959175"/>
                <a:ext cx="124343" cy="231532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dash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" name="椭圆 37">
                <a:extLst>
                  <a:ext uri="{FF2B5EF4-FFF2-40B4-BE49-F238E27FC236}">
                    <a16:creationId xmlns:a16="http://schemas.microsoft.com/office/drawing/2014/main" id="{67BE54A7-A5F1-4329-B145-CE74DFD6DE0F}"/>
                  </a:ext>
                </a:extLst>
              </p:cNvPr>
              <p:cNvSpPr/>
              <p:nvPr/>
            </p:nvSpPr>
            <p:spPr>
              <a:xfrm>
                <a:off x="588159" y="1157032"/>
                <a:ext cx="229948" cy="229948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39" name="直接连接符 38">
                <a:extLst>
                  <a:ext uri="{FF2B5EF4-FFF2-40B4-BE49-F238E27FC236}">
                    <a16:creationId xmlns:a16="http://schemas.microsoft.com/office/drawing/2014/main" id="{200BA552-8862-4659-9D0C-C20F03B93B42}"/>
                  </a:ext>
                </a:extLst>
              </p:cNvPr>
              <p:cNvCxnSpPr>
                <a:cxnSpLocks/>
                <a:stCxn id="30" idx="1"/>
                <a:endCxn id="38" idx="5"/>
              </p:cNvCxnSpPr>
              <p:nvPr/>
            </p:nvCxnSpPr>
            <p:spPr>
              <a:xfrm flipH="1" flipV="1">
                <a:off x="784432" y="1353305"/>
                <a:ext cx="195597" cy="360576"/>
              </a:xfrm>
              <a:prstGeom prst="line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0" name="组合 39">
              <a:extLst>
                <a:ext uri="{FF2B5EF4-FFF2-40B4-BE49-F238E27FC236}">
                  <a16:creationId xmlns:a16="http://schemas.microsoft.com/office/drawing/2014/main" id="{26182BB9-183A-4E91-95F1-CD11F0203403}"/>
                </a:ext>
              </a:extLst>
            </p:cNvPr>
            <p:cNvGrpSpPr/>
            <p:nvPr/>
          </p:nvGrpSpPr>
          <p:grpSpPr>
            <a:xfrm>
              <a:off x="8580371" y="4755235"/>
              <a:ext cx="2949434" cy="1056383"/>
              <a:chOff x="588159" y="1056510"/>
              <a:chExt cx="3905964" cy="1398978"/>
            </a:xfrm>
          </p:grpSpPr>
          <p:sp>
            <p:nvSpPr>
              <p:cNvPr id="41" name="椭圆 40">
                <a:extLst>
                  <a:ext uri="{FF2B5EF4-FFF2-40B4-BE49-F238E27FC236}">
                    <a16:creationId xmlns:a16="http://schemas.microsoft.com/office/drawing/2014/main" id="{F93F3FCA-5989-4025-A285-FD1DBC50E48F}"/>
                  </a:ext>
                </a:extLst>
              </p:cNvPr>
              <p:cNvSpPr/>
              <p:nvPr/>
            </p:nvSpPr>
            <p:spPr>
              <a:xfrm>
                <a:off x="3069905" y="1680206"/>
                <a:ext cx="229948" cy="229948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42" name="直接连接符 41">
                <a:extLst>
                  <a:ext uri="{FF2B5EF4-FFF2-40B4-BE49-F238E27FC236}">
                    <a16:creationId xmlns:a16="http://schemas.microsoft.com/office/drawing/2014/main" id="{DCFBCA55-663D-45CA-80D3-12FBA070B72F}"/>
                  </a:ext>
                </a:extLst>
              </p:cNvPr>
              <p:cNvCxnSpPr>
                <a:cxnSpLocks/>
                <a:stCxn id="52" idx="6"/>
                <a:endCxn id="41" idx="2"/>
              </p:cNvCxnSpPr>
              <p:nvPr/>
            </p:nvCxnSpPr>
            <p:spPr>
              <a:xfrm>
                <a:off x="2598156" y="1795180"/>
                <a:ext cx="471749" cy="0"/>
              </a:xfrm>
              <a:prstGeom prst="line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接连接符 42">
                <a:extLst>
                  <a:ext uri="{FF2B5EF4-FFF2-40B4-BE49-F238E27FC236}">
                    <a16:creationId xmlns:a16="http://schemas.microsoft.com/office/drawing/2014/main" id="{22B3E8BC-7B5C-471F-BA4C-984F2959B727}"/>
                  </a:ext>
                </a:extLst>
              </p:cNvPr>
              <p:cNvCxnSpPr>
                <a:cxnSpLocks/>
                <a:stCxn id="41" idx="7"/>
                <a:endCxn id="54" idx="3"/>
              </p:cNvCxnSpPr>
              <p:nvPr/>
            </p:nvCxnSpPr>
            <p:spPr>
              <a:xfrm flipV="1">
                <a:off x="3266178" y="1339658"/>
                <a:ext cx="351332" cy="374223"/>
              </a:xfrm>
              <a:prstGeom prst="line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" name="椭圆 43">
                <a:extLst>
                  <a:ext uri="{FF2B5EF4-FFF2-40B4-BE49-F238E27FC236}">
                    <a16:creationId xmlns:a16="http://schemas.microsoft.com/office/drawing/2014/main" id="{6180D058-2492-4A40-B2B3-DAF798D6EE3C}"/>
                  </a:ext>
                </a:extLst>
              </p:cNvPr>
              <p:cNvSpPr/>
              <p:nvPr/>
            </p:nvSpPr>
            <p:spPr>
              <a:xfrm>
                <a:off x="1649040" y="1680206"/>
                <a:ext cx="229948" cy="229948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45" name="直接连接符 44">
                <a:extLst>
                  <a:ext uri="{FF2B5EF4-FFF2-40B4-BE49-F238E27FC236}">
                    <a16:creationId xmlns:a16="http://schemas.microsoft.com/office/drawing/2014/main" id="{F584D1E1-DB68-44F9-9035-EE71A49A2AD2}"/>
                  </a:ext>
                </a:extLst>
              </p:cNvPr>
              <p:cNvCxnSpPr>
                <a:cxnSpLocks/>
                <a:stCxn id="44" idx="6"/>
                <a:endCxn id="52" idx="2"/>
              </p:cNvCxnSpPr>
              <p:nvPr/>
            </p:nvCxnSpPr>
            <p:spPr>
              <a:xfrm>
                <a:off x="1878988" y="1795180"/>
                <a:ext cx="489220" cy="0"/>
              </a:xfrm>
              <a:prstGeom prst="line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接连接符 45">
                <a:extLst>
                  <a:ext uri="{FF2B5EF4-FFF2-40B4-BE49-F238E27FC236}">
                    <a16:creationId xmlns:a16="http://schemas.microsoft.com/office/drawing/2014/main" id="{E78F2411-8F38-4156-8A07-CE976957A57E}"/>
                  </a:ext>
                </a:extLst>
              </p:cNvPr>
              <p:cNvCxnSpPr>
                <a:cxnSpLocks/>
                <a:stCxn id="58" idx="7"/>
                <a:endCxn id="52" idx="3"/>
              </p:cNvCxnSpPr>
              <p:nvPr/>
            </p:nvCxnSpPr>
            <p:spPr>
              <a:xfrm flipV="1">
                <a:off x="2154232" y="1876479"/>
                <a:ext cx="247651" cy="382736"/>
              </a:xfrm>
              <a:prstGeom prst="line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接连接符 46">
                <a:extLst>
                  <a:ext uri="{FF2B5EF4-FFF2-40B4-BE49-F238E27FC236}">
                    <a16:creationId xmlns:a16="http://schemas.microsoft.com/office/drawing/2014/main" id="{23717855-E8D8-4673-B845-6AEDF812014C}"/>
                  </a:ext>
                </a:extLst>
              </p:cNvPr>
              <p:cNvCxnSpPr>
                <a:cxnSpLocks/>
                <a:stCxn id="53" idx="6"/>
                <a:endCxn id="44" idx="2"/>
              </p:cNvCxnSpPr>
              <p:nvPr/>
            </p:nvCxnSpPr>
            <p:spPr>
              <a:xfrm>
                <a:off x="1176302" y="1795180"/>
                <a:ext cx="472738" cy="0"/>
              </a:xfrm>
              <a:prstGeom prst="line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直接连接符 47">
                <a:extLst>
                  <a:ext uri="{FF2B5EF4-FFF2-40B4-BE49-F238E27FC236}">
                    <a16:creationId xmlns:a16="http://schemas.microsoft.com/office/drawing/2014/main" id="{1D2BCD8C-9769-4A2F-B997-45D453CB1F89}"/>
                  </a:ext>
                </a:extLst>
              </p:cNvPr>
              <p:cNvCxnSpPr>
                <a:cxnSpLocks/>
                <a:stCxn id="56" idx="1"/>
                <a:endCxn id="53" idx="5"/>
              </p:cNvCxnSpPr>
              <p:nvPr/>
            </p:nvCxnSpPr>
            <p:spPr>
              <a:xfrm flipH="1" flipV="1">
                <a:off x="1142627" y="1876479"/>
                <a:ext cx="220474" cy="382736"/>
              </a:xfrm>
              <a:prstGeom prst="line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接连接符 48">
                <a:extLst>
                  <a:ext uri="{FF2B5EF4-FFF2-40B4-BE49-F238E27FC236}">
                    <a16:creationId xmlns:a16="http://schemas.microsoft.com/office/drawing/2014/main" id="{DADD30D4-BFCA-4562-AC7A-A3A2E55458D0}"/>
                  </a:ext>
                </a:extLst>
              </p:cNvPr>
              <p:cNvCxnSpPr>
                <a:cxnSpLocks/>
                <a:stCxn id="41" idx="5"/>
                <a:endCxn id="55" idx="1"/>
              </p:cNvCxnSpPr>
              <p:nvPr/>
            </p:nvCxnSpPr>
            <p:spPr>
              <a:xfrm>
                <a:off x="3266178" y="1876479"/>
                <a:ext cx="361348" cy="382736"/>
              </a:xfrm>
              <a:prstGeom prst="line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接连接符 49">
                <a:extLst>
                  <a:ext uri="{FF2B5EF4-FFF2-40B4-BE49-F238E27FC236}">
                    <a16:creationId xmlns:a16="http://schemas.microsoft.com/office/drawing/2014/main" id="{38902476-E959-4832-8EEB-C3F8DA4C4788}"/>
                  </a:ext>
                </a:extLst>
              </p:cNvPr>
              <p:cNvCxnSpPr>
                <a:cxnSpLocks/>
                <a:stCxn id="55" idx="6"/>
                <a:endCxn id="57" idx="2"/>
              </p:cNvCxnSpPr>
              <p:nvPr/>
            </p:nvCxnSpPr>
            <p:spPr>
              <a:xfrm>
                <a:off x="3823799" y="2340514"/>
                <a:ext cx="440376" cy="0"/>
              </a:xfrm>
              <a:prstGeom prst="line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接连接符 50">
                <a:extLst>
                  <a:ext uri="{FF2B5EF4-FFF2-40B4-BE49-F238E27FC236}">
                    <a16:creationId xmlns:a16="http://schemas.microsoft.com/office/drawing/2014/main" id="{235855F6-A815-41D4-B637-E22DB4D383D3}"/>
                  </a:ext>
                </a:extLst>
              </p:cNvPr>
              <p:cNvCxnSpPr>
                <a:cxnSpLocks/>
                <a:stCxn id="52" idx="7"/>
                <a:endCxn id="59" idx="4"/>
              </p:cNvCxnSpPr>
              <p:nvPr/>
            </p:nvCxnSpPr>
            <p:spPr>
              <a:xfrm flipV="1">
                <a:off x="2564481" y="1286458"/>
                <a:ext cx="197310" cy="427423"/>
              </a:xfrm>
              <a:prstGeom prst="line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椭圆 51">
                <a:extLst>
                  <a:ext uri="{FF2B5EF4-FFF2-40B4-BE49-F238E27FC236}">
                    <a16:creationId xmlns:a16="http://schemas.microsoft.com/office/drawing/2014/main" id="{0C589FDC-67C1-4117-8B3B-A9FC79CF6A25}"/>
                  </a:ext>
                </a:extLst>
              </p:cNvPr>
              <p:cNvSpPr/>
              <p:nvPr/>
            </p:nvSpPr>
            <p:spPr>
              <a:xfrm>
                <a:off x="2368208" y="1680206"/>
                <a:ext cx="229948" cy="229948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" name="椭圆 52">
                <a:extLst>
                  <a:ext uri="{FF2B5EF4-FFF2-40B4-BE49-F238E27FC236}">
                    <a16:creationId xmlns:a16="http://schemas.microsoft.com/office/drawing/2014/main" id="{E01C48C4-67FD-4771-82F3-0C8D12A6E94C}"/>
                  </a:ext>
                </a:extLst>
              </p:cNvPr>
              <p:cNvSpPr/>
              <p:nvPr/>
            </p:nvSpPr>
            <p:spPr>
              <a:xfrm>
                <a:off x="946354" y="1680206"/>
                <a:ext cx="229948" cy="229948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28575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54" name="椭圆 53">
                <a:extLst>
                  <a:ext uri="{FF2B5EF4-FFF2-40B4-BE49-F238E27FC236}">
                    <a16:creationId xmlns:a16="http://schemas.microsoft.com/office/drawing/2014/main" id="{AA503D08-7B67-471C-AC61-18BA4EA281C0}"/>
                  </a:ext>
                </a:extLst>
              </p:cNvPr>
              <p:cNvSpPr/>
              <p:nvPr/>
            </p:nvSpPr>
            <p:spPr>
              <a:xfrm>
                <a:off x="3583835" y="1143385"/>
                <a:ext cx="229948" cy="229948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28575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" name="椭圆 54">
                <a:extLst>
                  <a:ext uri="{FF2B5EF4-FFF2-40B4-BE49-F238E27FC236}">
                    <a16:creationId xmlns:a16="http://schemas.microsoft.com/office/drawing/2014/main" id="{EFAD73E3-FD44-41EE-970C-034CB62EBC4D}"/>
                  </a:ext>
                </a:extLst>
              </p:cNvPr>
              <p:cNvSpPr/>
              <p:nvPr/>
            </p:nvSpPr>
            <p:spPr>
              <a:xfrm>
                <a:off x="3593851" y="2225540"/>
                <a:ext cx="229948" cy="229948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28575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6" name="椭圆 55">
                <a:extLst>
                  <a:ext uri="{FF2B5EF4-FFF2-40B4-BE49-F238E27FC236}">
                    <a16:creationId xmlns:a16="http://schemas.microsoft.com/office/drawing/2014/main" id="{79614BAF-9940-4B66-B8A5-83338F3D3071}"/>
                  </a:ext>
                </a:extLst>
              </p:cNvPr>
              <p:cNvSpPr/>
              <p:nvPr/>
            </p:nvSpPr>
            <p:spPr>
              <a:xfrm>
                <a:off x="1329426" y="2225540"/>
                <a:ext cx="229948" cy="229948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7" name="椭圆 56">
                <a:extLst>
                  <a:ext uri="{FF2B5EF4-FFF2-40B4-BE49-F238E27FC236}">
                    <a16:creationId xmlns:a16="http://schemas.microsoft.com/office/drawing/2014/main" id="{47DC258B-9E33-4DBB-931C-D1788B41159F}"/>
                  </a:ext>
                </a:extLst>
              </p:cNvPr>
              <p:cNvSpPr/>
              <p:nvPr/>
            </p:nvSpPr>
            <p:spPr>
              <a:xfrm>
                <a:off x="4264175" y="2225540"/>
                <a:ext cx="229948" cy="229948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" name="椭圆 57">
                <a:extLst>
                  <a:ext uri="{FF2B5EF4-FFF2-40B4-BE49-F238E27FC236}">
                    <a16:creationId xmlns:a16="http://schemas.microsoft.com/office/drawing/2014/main" id="{90B4FA5B-B463-40B0-8D04-914BF2DEF308}"/>
                  </a:ext>
                </a:extLst>
              </p:cNvPr>
              <p:cNvSpPr/>
              <p:nvPr/>
            </p:nvSpPr>
            <p:spPr>
              <a:xfrm>
                <a:off x="1957959" y="2225540"/>
                <a:ext cx="229948" cy="229948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" name="椭圆 58">
                <a:extLst>
                  <a:ext uri="{FF2B5EF4-FFF2-40B4-BE49-F238E27FC236}">
                    <a16:creationId xmlns:a16="http://schemas.microsoft.com/office/drawing/2014/main" id="{802E9B66-E4F9-41EA-B6E9-15769DAFBF01}"/>
                  </a:ext>
                </a:extLst>
              </p:cNvPr>
              <p:cNvSpPr/>
              <p:nvPr/>
            </p:nvSpPr>
            <p:spPr>
              <a:xfrm>
                <a:off x="2646817" y="1056510"/>
                <a:ext cx="229948" cy="229948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" name="椭圆 59">
                <a:extLst>
                  <a:ext uri="{FF2B5EF4-FFF2-40B4-BE49-F238E27FC236}">
                    <a16:creationId xmlns:a16="http://schemas.microsoft.com/office/drawing/2014/main" id="{CBC9FC17-DA9F-4F50-BA2D-50474603F2B5}"/>
                  </a:ext>
                </a:extLst>
              </p:cNvPr>
              <p:cNvSpPr/>
              <p:nvPr/>
            </p:nvSpPr>
            <p:spPr>
              <a:xfrm>
                <a:off x="588159" y="1157032"/>
                <a:ext cx="229948" cy="229948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61" name="直接连接符 60">
                <a:extLst>
                  <a:ext uri="{FF2B5EF4-FFF2-40B4-BE49-F238E27FC236}">
                    <a16:creationId xmlns:a16="http://schemas.microsoft.com/office/drawing/2014/main" id="{DEE0C581-547C-4113-8EFC-DCDC60C881CA}"/>
                  </a:ext>
                </a:extLst>
              </p:cNvPr>
              <p:cNvCxnSpPr>
                <a:cxnSpLocks/>
                <a:stCxn id="53" idx="1"/>
                <a:endCxn id="60" idx="5"/>
              </p:cNvCxnSpPr>
              <p:nvPr/>
            </p:nvCxnSpPr>
            <p:spPr>
              <a:xfrm flipH="1" flipV="1">
                <a:off x="784432" y="1353305"/>
                <a:ext cx="195597" cy="360576"/>
              </a:xfrm>
              <a:prstGeom prst="line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组合 61">
              <a:extLst>
                <a:ext uri="{FF2B5EF4-FFF2-40B4-BE49-F238E27FC236}">
                  <a16:creationId xmlns:a16="http://schemas.microsoft.com/office/drawing/2014/main" id="{8162FB76-E529-45F2-96E7-F60E4A656130}"/>
                </a:ext>
              </a:extLst>
            </p:cNvPr>
            <p:cNvGrpSpPr/>
            <p:nvPr/>
          </p:nvGrpSpPr>
          <p:grpSpPr>
            <a:xfrm>
              <a:off x="4362671" y="4098296"/>
              <a:ext cx="3386513" cy="2271800"/>
              <a:chOff x="277760" y="186519"/>
              <a:chExt cx="4484792" cy="3008567"/>
            </a:xfrm>
          </p:grpSpPr>
          <p:sp>
            <p:nvSpPr>
              <p:cNvPr id="63" name="椭圆 62">
                <a:extLst>
                  <a:ext uri="{FF2B5EF4-FFF2-40B4-BE49-F238E27FC236}">
                    <a16:creationId xmlns:a16="http://schemas.microsoft.com/office/drawing/2014/main" id="{A055FEC1-9841-4EC9-BA8C-95AB052B19C4}"/>
                  </a:ext>
                </a:extLst>
              </p:cNvPr>
              <p:cNvSpPr/>
              <p:nvPr/>
            </p:nvSpPr>
            <p:spPr>
              <a:xfrm>
                <a:off x="277760" y="1010160"/>
                <a:ext cx="1601227" cy="1601227"/>
              </a:xfrm>
              <a:prstGeom prst="ellipse">
                <a:avLst/>
              </a:prstGeom>
              <a:noFill/>
              <a:ln w="28575">
                <a:solidFill>
                  <a:schemeClr val="accent2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4" name="椭圆 63">
                <a:extLst>
                  <a:ext uri="{FF2B5EF4-FFF2-40B4-BE49-F238E27FC236}">
                    <a16:creationId xmlns:a16="http://schemas.microsoft.com/office/drawing/2014/main" id="{15143BD8-C6ED-499A-8EC7-E0BF16D847B5}"/>
                  </a:ext>
                </a:extLst>
              </p:cNvPr>
              <p:cNvSpPr/>
              <p:nvPr/>
            </p:nvSpPr>
            <p:spPr>
              <a:xfrm>
                <a:off x="2924085" y="1543749"/>
                <a:ext cx="1570038" cy="1570038"/>
              </a:xfrm>
              <a:prstGeom prst="ellipse">
                <a:avLst/>
              </a:prstGeom>
              <a:noFill/>
              <a:ln w="28575">
                <a:solidFill>
                  <a:schemeClr val="accent2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" name="椭圆 64">
                <a:extLst>
                  <a:ext uri="{FF2B5EF4-FFF2-40B4-BE49-F238E27FC236}">
                    <a16:creationId xmlns:a16="http://schemas.microsoft.com/office/drawing/2014/main" id="{7A8A6F33-B7D6-4F4F-8A04-18D74EE7894B}"/>
                  </a:ext>
                </a:extLst>
              </p:cNvPr>
              <p:cNvSpPr/>
              <p:nvPr/>
            </p:nvSpPr>
            <p:spPr>
              <a:xfrm>
                <a:off x="2913790" y="479144"/>
                <a:ext cx="1570038" cy="1570038"/>
              </a:xfrm>
              <a:prstGeom prst="ellipse">
                <a:avLst/>
              </a:prstGeom>
              <a:noFill/>
              <a:ln w="28575">
                <a:solidFill>
                  <a:schemeClr val="accent2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6" name="椭圆 65">
                <a:extLst>
                  <a:ext uri="{FF2B5EF4-FFF2-40B4-BE49-F238E27FC236}">
                    <a16:creationId xmlns:a16="http://schemas.microsoft.com/office/drawing/2014/main" id="{F600E185-CE2D-4FB2-938D-A4DA4685908C}"/>
                  </a:ext>
                </a:extLst>
              </p:cNvPr>
              <p:cNvSpPr/>
              <p:nvPr/>
            </p:nvSpPr>
            <p:spPr>
              <a:xfrm>
                <a:off x="1642471" y="959175"/>
                <a:ext cx="1672010" cy="1672010"/>
              </a:xfrm>
              <a:prstGeom prst="ellipse">
                <a:avLst/>
              </a:prstGeom>
              <a:noFill/>
              <a:ln w="28575">
                <a:solidFill>
                  <a:schemeClr val="accent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7" name="椭圆 66">
                <a:extLst>
                  <a:ext uri="{FF2B5EF4-FFF2-40B4-BE49-F238E27FC236}">
                    <a16:creationId xmlns:a16="http://schemas.microsoft.com/office/drawing/2014/main" id="{F64F12B3-1B4D-43BC-88CC-4A84FC15AAAA}"/>
                  </a:ext>
                </a:extLst>
              </p:cNvPr>
              <p:cNvSpPr/>
              <p:nvPr/>
            </p:nvSpPr>
            <p:spPr>
              <a:xfrm>
                <a:off x="3069905" y="1680206"/>
                <a:ext cx="229948" cy="229948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68" name="直接连接符 67">
                <a:extLst>
                  <a:ext uri="{FF2B5EF4-FFF2-40B4-BE49-F238E27FC236}">
                    <a16:creationId xmlns:a16="http://schemas.microsoft.com/office/drawing/2014/main" id="{0DECBC75-027E-4232-AA61-3E5717C220DC}"/>
                  </a:ext>
                </a:extLst>
              </p:cNvPr>
              <p:cNvCxnSpPr>
                <a:cxnSpLocks/>
                <a:stCxn id="89" idx="6"/>
                <a:endCxn id="67" idx="2"/>
              </p:cNvCxnSpPr>
              <p:nvPr/>
            </p:nvCxnSpPr>
            <p:spPr>
              <a:xfrm>
                <a:off x="2598156" y="1795180"/>
                <a:ext cx="471749" cy="0"/>
              </a:xfrm>
              <a:prstGeom prst="line">
                <a:avLst/>
              </a:prstGeom>
              <a:ln w="28575">
                <a:solidFill>
                  <a:srgbClr val="FF000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直接连接符 68">
                <a:extLst>
                  <a:ext uri="{FF2B5EF4-FFF2-40B4-BE49-F238E27FC236}">
                    <a16:creationId xmlns:a16="http://schemas.microsoft.com/office/drawing/2014/main" id="{FA362D7C-0152-4745-BF01-5DACF48E85EE}"/>
                  </a:ext>
                </a:extLst>
              </p:cNvPr>
              <p:cNvCxnSpPr>
                <a:cxnSpLocks/>
                <a:stCxn id="67" idx="7"/>
                <a:endCxn id="91" idx="3"/>
              </p:cNvCxnSpPr>
              <p:nvPr/>
            </p:nvCxnSpPr>
            <p:spPr>
              <a:xfrm flipV="1">
                <a:off x="3266178" y="1339658"/>
                <a:ext cx="351332" cy="374223"/>
              </a:xfrm>
              <a:prstGeom prst="line">
                <a:avLst/>
              </a:prstGeom>
              <a:ln w="28575">
                <a:solidFill>
                  <a:srgbClr val="FF000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0" name="椭圆 69">
                <a:extLst>
                  <a:ext uri="{FF2B5EF4-FFF2-40B4-BE49-F238E27FC236}">
                    <a16:creationId xmlns:a16="http://schemas.microsoft.com/office/drawing/2014/main" id="{C3217215-6652-4B94-8A57-FED1BE304FCE}"/>
                  </a:ext>
                </a:extLst>
              </p:cNvPr>
              <p:cNvSpPr/>
              <p:nvPr/>
            </p:nvSpPr>
            <p:spPr>
              <a:xfrm>
                <a:off x="1649040" y="1680206"/>
                <a:ext cx="229948" cy="229948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71" name="直接连接符 70">
                <a:extLst>
                  <a:ext uri="{FF2B5EF4-FFF2-40B4-BE49-F238E27FC236}">
                    <a16:creationId xmlns:a16="http://schemas.microsoft.com/office/drawing/2014/main" id="{663DB6B2-B436-41DA-B353-A1AAFC896301}"/>
                  </a:ext>
                </a:extLst>
              </p:cNvPr>
              <p:cNvCxnSpPr>
                <a:cxnSpLocks/>
                <a:stCxn id="70" idx="6"/>
                <a:endCxn id="89" idx="2"/>
              </p:cNvCxnSpPr>
              <p:nvPr/>
            </p:nvCxnSpPr>
            <p:spPr>
              <a:xfrm>
                <a:off x="1878988" y="1795180"/>
                <a:ext cx="489220" cy="0"/>
              </a:xfrm>
              <a:prstGeom prst="line">
                <a:avLst/>
              </a:prstGeom>
              <a:ln w="28575">
                <a:solidFill>
                  <a:srgbClr val="FF000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直接连接符 71">
                <a:extLst>
                  <a:ext uri="{FF2B5EF4-FFF2-40B4-BE49-F238E27FC236}">
                    <a16:creationId xmlns:a16="http://schemas.microsoft.com/office/drawing/2014/main" id="{2FE06177-B0D3-4CAA-97A5-BF3A6977C2C2}"/>
                  </a:ext>
                </a:extLst>
              </p:cNvPr>
              <p:cNvCxnSpPr>
                <a:cxnSpLocks/>
                <a:stCxn id="95" idx="7"/>
                <a:endCxn id="89" idx="3"/>
              </p:cNvCxnSpPr>
              <p:nvPr/>
            </p:nvCxnSpPr>
            <p:spPr>
              <a:xfrm flipV="1">
                <a:off x="2154232" y="1876479"/>
                <a:ext cx="247651" cy="382736"/>
              </a:xfrm>
              <a:prstGeom prst="line">
                <a:avLst/>
              </a:prstGeom>
              <a:ln w="28575">
                <a:solidFill>
                  <a:srgbClr val="FF000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直接连接符 72">
                <a:extLst>
                  <a:ext uri="{FF2B5EF4-FFF2-40B4-BE49-F238E27FC236}">
                    <a16:creationId xmlns:a16="http://schemas.microsoft.com/office/drawing/2014/main" id="{C643DC42-93A4-43D2-9FDA-94ECED7BE8A0}"/>
                  </a:ext>
                </a:extLst>
              </p:cNvPr>
              <p:cNvCxnSpPr>
                <a:cxnSpLocks/>
                <a:stCxn id="90" idx="6"/>
                <a:endCxn id="70" idx="2"/>
              </p:cNvCxnSpPr>
              <p:nvPr/>
            </p:nvCxnSpPr>
            <p:spPr>
              <a:xfrm>
                <a:off x="1176302" y="1795180"/>
                <a:ext cx="472738" cy="0"/>
              </a:xfrm>
              <a:prstGeom prst="line">
                <a:avLst/>
              </a:prstGeom>
              <a:ln w="28575">
                <a:solidFill>
                  <a:srgbClr val="FF000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直接连接符 73">
                <a:extLst>
                  <a:ext uri="{FF2B5EF4-FFF2-40B4-BE49-F238E27FC236}">
                    <a16:creationId xmlns:a16="http://schemas.microsoft.com/office/drawing/2014/main" id="{8B48B509-9A42-418A-BA1E-A37CB9D06132}"/>
                  </a:ext>
                </a:extLst>
              </p:cNvPr>
              <p:cNvCxnSpPr>
                <a:cxnSpLocks/>
                <a:stCxn id="93" idx="1"/>
                <a:endCxn id="90" idx="5"/>
              </p:cNvCxnSpPr>
              <p:nvPr/>
            </p:nvCxnSpPr>
            <p:spPr>
              <a:xfrm flipH="1" flipV="1">
                <a:off x="1142627" y="1876479"/>
                <a:ext cx="220474" cy="382736"/>
              </a:xfrm>
              <a:prstGeom prst="line">
                <a:avLst/>
              </a:prstGeom>
              <a:ln w="28575">
                <a:solidFill>
                  <a:srgbClr val="FF000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直接连接符 74">
                <a:extLst>
                  <a:ext uri="{FF2B5EF4-FFF2-40B4-BE49-F238E27FC236}">
                    <a16:creationId xmlns:a16="http://schemas.microsoft.com/office/drawing/2014/main" id="{BB3DDE35-D574-4529-8D3E-11806CA62F7F}"/>
                  </a:ext>
                </a:extLst>
              </p:cNvPr>
              <p:cNvCxnSpPr>
                <a:cxnSpLocks/>
                <a:stCxn id="67" idx="5"/>
                <a:endCxn id="92" idx="1"/>
              </p:cNvCxnSpPr>
              <p:nvPr/>
            </p:nvCxnSpPr>
            <p:spPr>
              <a:xfrm>
                <a:off x="3266178" y="1876479"/>
                <a:ext cx="361348" cy="382736"/>
              </a:xfrm>
              <a:prstGeom prst="line">
                <a:avLst/>
              </a:prstGeom>
              <a:ln w="28575">
                <a:solidFill>
                  <a:srgbClr val="FF000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直接连接符 75">
                <a:extLst>
                  <a:ext uri="{FF2B5EF4-FFF2-40B4-BE49-F238E27FC236}">
                    <a16:creationId xmlns:a16="http://schemas.microsoft.com/office/drawing/2014/main" id="{0D167424-06B8-42BC-845B-18DDE02623AA}"/>
                  </a:ext>
                </a:extLst>
              </p:cNvPr>
              <p:cNvCxnSpPr>
                <a:cxnSpLocks/>
                <a:stCxn id="92" idx="6"/>
                <a:endCxn id="94" idx="2"/>
              </p:cNvCxnSpPr>
              <p:nvPr/>
            </p:nvCxnSpPr>
            <p:spPr>
              <a:xfrm>
                <a:off x="3823799" y="2340514"/>
                <a:ext cx="440376" cy="0"/>
              </a:xfrm>
              <a:prstGeom prst="line">
                <a:avLst/>
              </a:prstGeom>
              <a:ln w="28575">
                <a:solidFill>
                  <a:srgbClr val="FF000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直接连接符 76">
                <a:extLst>
                  <a:ext uri="{FF2B5EF4-FFF2-40B4-BE49-F238E27FC236}">
                    <a16:creationId xmlns:a16="http://schemas.microsoft.com/office/drawing/2014/main" id="{BF4D1AFB-FE79-47A6-9E11-8B1FE20361B5}"/>
                  </a:ext>
                </a:extLst>
              </p:cNvPr>
              <p:cNvCxnSpPr>
                <a:cxnSpLocks/>
                <a:stCxn id="93" idx="6"/>
                <a:endCxn id="95" idx="2"/>
              </p:cNvCxnSpPr>
              <p:nvPr/>
            </p:nvCxnSpPr>
            <p:spPr>
              <a:xfrm>
                <a:off x="1559374" y="2340514"/>
                <a:ext cx="398585" cy="0"/>
              </a:xfrm>
              <a:prstGeom prst="line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直接连接符 77">
                <a:extLst>
                  <a:ext uri="{FF2B5EF4-FFF2-40B4-BE49-F238E27FC236}">
                    <a16:creationId xmlns:a16="http://schemas.microsoft.com/office/drawing/2014/main" id="{71CF6802-FB2E-435B-B6B4-4620641AEE80}"/>
                  </a:ext>
                </a:extLst>
              </p:cNvPr>
              <p:cNvCxnSpPr>
                <a:cxnSpLocks/>
                <a:stCxn id="89" idx="7"/>
                <a:endCxn id="96" idx="4"/>
              </p:cNvCxnSpPr>
              <p:nvPr/>
            </p:nvCxnSpPr>
            <p:spPr>
              <a:xfrm flipV="1">
                <a:off x="2564481" y="1286458"/>
                <a:ext cx="197310" cy="427423"/>
              </a:xfrm>
              <a:prstGeom prst="line">
                <a:avLst/>
              </a:prstGeom>
              <a:ln w="28575">
                <a:solidFill>
                  <a:srgbClr val="FF000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9" name="椭圆 78">
                <a:extLst>
                  <a:ext uri="{FF2B5EF4-FFF2-40B4-BE49-F238E27FC236}">
                    <a16:creationId xmlns:a16="http://schemas.microsoft.com/office/drawing/2014/main" id="{4CBFED2B-FC1E-4E6D-93D2-18DE52BBA4B4}"/>
                  </a:ext>
                </a:extLst>
              </p:cNvPr>
              <p:cNvSpPr/>
              <p:nvPr/>
            </p:nvSpPr>
            <p:spPr>
              <a:xfrm>
                <a:off x="2930478" y="441439"/>
                <a:ext cx="229948" cy="229948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80" name="直接连接符 79">
                <a:extLst>
                  <a:ext uri="{FF2B5EF4-FFF2-40B4-BE49-F238E27FC236}">
                    <a16:creationId xmlns:a16="http://schemas.microsoft.com/office/drawing/2014/main" id="{0DCFF916-071B-48B6-8A99-5A8720F43F90}"/>
                  </a:ext>
                </a:extLst>
              </p:cNvPr>
              <p:cNvCxnSpPr>
                <a:cxnSpLocks/>
                <a:stCxn id="96" idx="7"/>
                <a:endCxn id="79" idx="4"/>
              </p:cNvCxnSpPr>
              <p:nvPr/>
            </p:nvCxnSpPr>
            <p:spPr>
              <a:xfrm flipV="1">
                <a:off x="2843090" y="671387"/>
                <a:ext cx="202362" cy="418798"/>
              </a:xfrm>
              <a:prstGeom prst="line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1" name="椭圆 80">
                <a:extLst>
                  <a:ext uri="{FF2B5EF4-FFF2-40B4-BE49-F238E27FC236}">
                    <a16:creationId xmlns:a16="http://schemas.microsoft.com/office/drawing/2014/main" id="{8B6B4A96-E2DF-4233-AC4B-6305F42F45D4}"/>
                  </a:ext>
                </a:extLst>
              </p:cNvPr>
              <p:cNvSpPr/>
              <p:nvPr/>
            </p:nvSpPr>
            <p:spPr>
              <a:xfrm>
                <a:off x="2368208" y="2788877"/>
                <a:ext cx="229948" cy="229948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82" name="直接连接符 81">
                <a:extLst>
                  <a:ext uri="{FF2B5EF4-FFF2-40B4-BE49-F238E27FC236}">
                    <a16:creationId xmlns:a16="http://schemas.microsoft.com/office/drawing/2014/main" id="{85A851F4-A9C9-4144-ADE9-3DD67114B7E7}"/>
                  </a:ext>
                </a:extLst>
              </p:cNvPr>
              <p:cNvCxnSpPr>
                <a:cxnSpLocks/>
                <a:stCxn id="81" idx="1"/>
                <a:endCxn id="95" idx="5"/>
              </p:cNvCxnSpPr>
              <p:nvPr/>
            </p:nvCxnSpPr>
            <p:spPr>
              <a:xfrm flipH="1" flipV="1">
                <a:off x="2154232" y="2421813"/>
                <a:ext cx="247651" cy="400739"/>
              </a:xfrm>
              <a:prstGeom prst="line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直接连接符 82">
                <a:extLst>
                  <a:ext uri="{FF2B5EF4-FFF2-40B4-BE49-F238E27FC236}">
                    <a16:creationId xmlns:a16="http://schemas.microsoft.com/office/drawing/2014/main" id="{6E61BAFB-B18A-406E-B4EB-AB8859798B58}"/>
                  </a:ext>
                </a:extLst>
              </p:cNvPr>
              <p:cNvCxnSpPr>
                <a:cxnSpLocks/>
                <a:stCxn id="94" idx="6"/>
              </p:cNvCxnSpPr>
              <p:nvPr/>
            </p:nvCxnSpPr>
            <p:spPr>
              <a:xfrm>
                <a:off x="4494123" y="2340514"/>
                <a:ext cx="268429" cy="0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dash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直接连接符 83">
                <a:extLst>
                  <a:ext uri="{FF2B5EF4-FFF2-40B4-BE49-F238E27FC236}">
                    <a16:creationId xmlns:a16="http://schemas.microsoft.com/office/drawing/2014/main" id="{A898B374-E89C-4EBC-A349-F1FECCD041AF}"/>
                  </a:ext>
                </a:extLst>
              </p:cNvPr>
              <p:cNvCxnSpPr>
                <a:cxnSpLocks/>
                <a:endCxn id="79" idx="0"/>
              </p:cNvCxnSpPr>
              <p:nvPr/>
            </p:nvCxnSpPr>
            <p:spPr>
              <a:xfrm>
                <a:off x="3045452" y="186519"/>
                <a:ext cx="0" cy="254920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dash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直接连接符 84">
                <a:extLst>
                  <a:ext uri="{FF2B5EF4-FFF2-40B4-BE49-F238E27FC236}">
                    <a16:creationId xmlns:a16="http://schemas.microsoft.com/office/drawing/2014/main" id="{ECF1F5CE-D4AE-4FAA-9355-64A06C14B564}"/>
                  </a:ext>
                </a:extLst>
              </p:cNvPr>
              <p:cNvCxnSpPr>
                <a:cxnSpLocks/>
                <a:stCxn id="81" idx="5"/>
              </p:cNvCxnSpPr>
              <p:nvPr/>
            </p:nvCxnSpPr>
            <p:spPr>
              <a:xfrm>
                <a:off x="2564481" y="2985150"/>
                <a:ext cx="144235" cy="209936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dash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直接连接符 85">
                <a:extLst>
                  <a:ext uri="{FF2B5EF4-FFF2-40B4-BE49-F238E27FC236}">
                    <a16:creationId xmlns:a16="http://schemas.microsoft.com/office/drawing/2014/main" id="{8BF39792-9BBB-4F1B-9ADE-31791D04E560}"/>
                  </a:ext>
                </a:extLst>
              </p:cNvPr>
              <p:cNvCxnSpPr>
                <a:cxnSpLocks/>
                <a:endCxn id="87" idx="3"/>
              </p:cNvCxnSpPr>
              <p:nvPr/>
            </p:nvCxnSpPr>
            <p:spPr>
              <a:xfrm flipV="1">
                <a:off x="1523023" y="2990191"/>
                <a:ext cx="154344" cy="204895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dash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7" name="椭圆 86">
                <a:extLst>
                  <a:ext uri="{FF2B5EF4-FFF2-40B4-BE49-F238E27FC236}">
                    <a16:creationId xmlns:a16="http://schemas.microsoft.com/office/drawing/2014/main" id="{A8372B4D-611D-4E48-BCBF-FC23ECAF4F9D}"/>
                  </a:ext>
                </a:extLst>
              </p:cNvPr>
              <p:cNvSpPr/>
              <p:nvPr/>
            </p:nvSpPr>
            <p:spPr>
              <a:xfrm>
                <a:off x="1643692" y="2793918"/>
                <a:ext cx="229948" cy="229948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88" name="直接连接符 87">
                <a:extLst>
                  <a:ext uri="{FF2B5EF4-FFF2-40B4-BE49-F238E27FC236}">
                    <a16:creationId xmlns:a16="http://schemas.microsoft.com/office/drawing/2014/main" id="{3DFE4571-0B56-407F-B900-11233FD63F77}"/>
                  </a:ext>
                </a:extLst>
              </p:cNvPr>
              <p:cNvCxnSpPr>
                <a:cxnSpLocks/>
                <a:stCxn id="93" idx="5"/>
                <a:endCxn id="87" idx="0"/>
              </p:cNvCxnSpPr>
              <p:nvPr/>
            </p:nvCxnSpPr>
            <p:spPr>
              <a:xfrm>
                <a:off x="1525699" y="2421813"/>
                <a:ext cx="232967" cy="372105"/>
              </a:xfrm>
              <a:prstGeom prst="line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9" name="椭圆 88">
                <a:extLst>
                  <a:ext uri="{FF2B5EF4-FFF2-40B4-BE49-F238E27FC236}">
                    <a16:creationId xmlns:a16="http://schemas.microsoft.com/office/drawing/2014/main" id="{B9D3BEE5-4C15-4DC3-9E6B-A726A1EC4AEF}"/>
                  </a:ext>
                </a:extLst>
              </p:cNvPr>
              <p:cNvSpPr/>
              <p:nvPr/>
            </p:nvSpPr>
            <p:spPr>
              <a:xfrm>
                <a:off x="2368208" y="1680206"/>
                <a:ext cx="229948" cy="229948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0" name="椭圆 89">
                <a:extLst>
                  <a:ext uri="{FF2B5EF4-FFF2-40B4-BE49-F238E27FC236}">
                    <a16:creationId xmlns:a16="http://schemas.microsoft.com/office/drawing/2014/main" id="{8A324EEE-4054-4383-AA9E-C284643A8D1E}"/>
                  </a:ext>
                </a:extLst>
              </p:cNvPr>
              <p:cNvSpPr/>
              <p:nvPr/>
            </p:nvSpPr>
            <p:spPr>
              <a:xfrm>
                <a:off x="946354" y="1680206"/>
                <a:ext cx="229948" cy="229948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28575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91" name="椭圆 90">
                <a:extLst>
                  <a:ext uri="{FF2B5EF4-FFF2-40B4-BE49-F238E27FC236}">
                    <a16:creationId xmlns:a16="http://schemas.microsoft.com/office/drawing/2014/main" id="{228C697B-DF8D-48C5-803C-382A3D30D306}"/>
                  </a:ext>
                </a:extLst>
              </p:cNvPr>
              <p:cNvSpPr/>
              <p:nvPr/>
            </p:nvSpPr>
            <p:spPr>
              <a:xfrm>
                <a:off x="3583835" y="1143385"/>
                <a:ext cx="229948" cy="229948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28575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2" name="椭圆 91">
                <a:extLst>
                  <a:ext uri="{FF2B5EF4-FFF2-40B4-BE49-F238E27FC236}">
                    <a16:creationId xmlns:a16="http://schemas.microsoft.com/office/drawing/2014/main" id="{63AE6F5A-04B5-4786-A0C8-6173FE498E89}"/>
                  </a:ext>
                </a:extLst>
              </p:cNvPr>
              <p:cNvSpPr/>
              <p:nvPr/>
            </p:nvSpPr>
            <p:spPr>
              <a:xfrm>
                <a:off x="3593851" y="2225540"/>
                <a:ext cx="229948" cy="229948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28575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3" name="椭圆 92">
                <a:extLst>
                  <a:ext uri="{FF2B5EF4-FFF2-40B4-BE49-F238E27FC236}">
                    <a16:creationId xmlns:a16="http://schemas.microsoft.com/office/drawing/2014/main" id="{0F49943B-BF58-4353-A563-2FB761F06A4D}"/>
                  </a:ext>
                </a:extLst>
              </p:cNvPr>
              <p:cNvSpPr/>
              <p:nvPr/>
            </p:nvSpPr>
            <p:spPr>
              <a:xfrm>
                <a:off x="1329426" y="2225540"/>
                <a:ext cx="229948" cy="229948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4" name="椭圆 93">
                <a:extLst>
                  <a:ext uri="{FF2B5EF4-FFF2-40B4-BE49-F238E27FC236}">
                    <a16:creationId xmlns:a16="http://schemas.microsoft.com/office/drawing/2014/main" id="{C1A972DD-5579-453C-A14A-211627033714}"/>
                  </a:ext>
                </a:extLst>
              </p:cNvPr>
              <p:cNvSpPr/>
              <p:nvPr/>
            </p:nvSpPr>
            <p:spPr>
              <a:xfrm>
                <a:off x="4264175" y="2225540"/>
                <a:ext cx="229948" cy="229948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5" name="椭圆 94">
                <a:extLst>
                  <a:ext uri="{FF2B5EF4-FFF2-40B4-BE49-F238E27FC236}">
                    <a16:creationId xmlns:a16="http://schemas.microsoft.com/office/drawing/2014/main" id="{0740389D-5176-4970-98C0-E04E1FF45B30}"/>
                  </a:ext>
                </a:extLst>
              </p:cNvPr>
              <p:cNvSpPr/>
              <p:nvPr/>
            </p:nvSpPr>
            <p:spPr>
              <a:xfrm>
                <a:off x="1957959" y="2225540"/>
                <a:ext cx="229948" cy="229948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6" name="椭圆 95">
                <a:extLst>
                  <a:ext uri="{FF2B5EF4-FFF2-40B4-BE49-F238E27FC236}">
                    <a16:creationId xmlns:a16="http://schemas.microsoft.com/office/drawing/2014/main" id="{8D355438-3FB2-48A4-895B-69B4D66CBB20}"/>
                  </a:ext>
                </a:extLst>
              </p:cNvPr>
              <p:cNvSpPr/>
              <p:nvPr/>
            </p:nvSpPr>
            <p:spPr>
              <a:xfrm>
                <a:off x="2646817" y="1056510"/>
                <a:ext cx="229948" cy="229948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97" name="直接连接符 96">
                <a:extLst>
                  <a:ext uri="{FF2B5EF4-FFF2-40B4-BE49-F238E27FC236}">
                    <a16:creationId xmlns:a16="http://schemas.microsoft.com/office/drawing/2014/main" id="{98EF4A1C-E985-4F74-9635-49A818E92252}"/>
                  </a:ext>
                </a:extLst>
              </p:cNvPr>
              <p:cNvCxnSpPr>
                <a:cxnSpLocks/>
                <a:stCxn id="98" idx="1"/>
              </p:cNvCxnSpPr>
              <p:nvPr/>
            </p:nvCxnSpPr>
            <p:spPr>
              <a:xfrm flipH="1" flipV="1">
                <a:off x="497491" y="959175"/>
                <a:ext cx="124343" cy="231532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dash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8" name="椭圆 97">
                <a:extLst>
                  <a:ext uri="{FF2B5EF4-FFF2-40B4-BE49-F238E27FC236}">
                    <a16:creationId xmlns:a16="http://schemas.microsoft.com/office/drawing/2014/main" id="{6FC0C4EA-DA8C-4923-8F7B-C8528051B212}"/>
                  </a:ext>
                </a:extLst>
              </p:cNvPr>
              <p:cNvSpPr/>
              <p:nvPr/>
            </p:nvSpPr>
            <p:spPr>
              <a:xfrm>
                <a:off x="588159" y="1157032"/>
                <a:ext cx="229948" cy="229948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99" name="直接连接符 98">
                <a:extLst>
                  <a:ext uri="{FF2B5EF4-FFF2-40B4-BE49-F238E27FC236}">
                    <a16:creationId xmlns:a16="http://schemas.microsoft.com/office/drawing/2014/main" id="{E3301439-F45A-40F8-83AB-C0E97CDDA044}"/>
                  </a:ext>
                </a:extLst>
              </p:cNvPr>
              <p:cNvCxnSpPr>
                <a:cxnSpLocks/>
                <a:stCxn id="90" idx="1"/>
                <a:endCxn id="98" idx="5"/>
              </p:cNvCxnSpPr>
              <p:nvPr/>
            </p:nvCxnSpPr>
            <p:spPr>
              <a:xfrm flipH="1" flipV="1">
                <a:off x="784432" y="1353305"/>
                <a:ext cx="195597" cy="360576"/>
              </a:xfrm>
              <a:prstGeom prst="line">
                <a:avLst/>
              </a:prstGeom>
              <a:ln w="28575">
                <a:solidFill>
                  <a:srgbClr val="FF000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03" name="文本框 102">
            <a:extLst>
              <a:ext uri="{FF2B5EF4-FFF2-40B4-BE49-F238E27FC236}">
                <a16:creationId xmlns:a16="http://schemas.microsoft.com/office/drawing/2014/main" id="{1F59BBBA-13E1-4304-82C6-C0BB2BFF2B45}"/>
              </a:ext>
            </a:extLst>
          </p:cNvPr>
          <p:cNvSpPr txBox="1"/>
          <p:nvPr/>
        </p:nvSpPr>
        <p:spPr>
          <a:xfrm>
            <a:off x="838200" y="6058261"/>
            <a:ext cx="108641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dirty="0" err="1">
                <a:solidFill>
                  <a:srgbClr val="222222"/>
                </a:solidFill>
                <a:effectLst/>
              </a:rPr>
              <a:t>Zhaocheng</a:t>
            </a:r>
            <a:r>
              <a:rPr lang="en-US" altLang="zh-CN" b="0" i="0" dirty="0">
                <a:solidFill>
                  <a:srgbClr val="222222"/>
                </a:solidFill>
                <a:effectLst/>
              </a:rPr>
              <a:t> Zhu, et al. Neural </a:t>
            </a:r>
            <a:r>
              <a:rPr lang="en-US" altLang="zh-CN" dirty="0">
                <a:solidFill>
                  <a:srgbClr val="222222"/>
                </a:solidFill>
              </a:rPr>
              <a:t>B</a:t>
            </a:r>
            <a:r>
              <a:rPr lang="en-US" altLang="zh-CN" b="0" i="0" dirty="0">
                <a:solidFill>
                  <a:srgbClr val="222222"/>
                </a:solidFill>
                <a:effectLst/>
              </a:rPr>
              <a:t>ellman-Ford </a:t>
            </a:r>
            <a:r>
              <a:rPr lang="en-US" altLang="zh-CN" dirty="0">
                <a:solidFill>
                  <a:srgbClr val="222222"/>
                </a:solidFill>
              </a:rPr>
              <a:t>N</a:t>
            </a:r>
            <a:r>
              <a:rPr lang="en-US" altLang="zh-CN" b="0" i="0" dirty="0">
                <a:solidFill>
                  <a:srgbClr val="222222"/>
                </a:solidFill>
                <a:effectLst/>
              </a:rPr>
              <a:t>etworks: A general graph neural network framework for link prediction. </a:t>
            </a:r>
            <a:r>
              <a:rPr lang="en-US" altLang="zh-CN" b="0" i="1" dirty="0" err="1">
                <a:solidFill>
                  <a:srgbClr val="222222"/>
                </a:solidFill>
                <a:effectLst/>
              </a:rPr>
              <a:t>NeurIPS</a:t>
            </a:r>
            <a:r>
              <a:rPr lang="en-US" altLang="zh-CN" dirty="0">
                <a:solidFill>
                  <a:srgbClr val="222222"/>
                </a:solidFill>
              </a:rPr>
              <a:t> 2021.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362602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BC30CA-9162-1D41-B7FC-AC297021B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CN" dirty="0"/>
              <a:t>Limitations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Traditional</a:t>
            </a:r>
            <a:r>
              <a:rPr lang="zh-CN" altLang="en-US" dirty="0"/>
              <a:t> </a:t>
            </a:r>
            <a:r>
              <a:rPr lang="en-US" altLang="zh-CN" dirty="0"/>
              <a:t>ILP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08B99F-C4D5-2D4B-8B73-088F2B75F3AD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altLang="zh-CN" dirty="0"/>
              <a:t>Inability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handle</a:t>
            </a:r>
            <a:r>
              <a:rPr lang="zh-CN" altLang="en-US" dirty="0"/>
              <a:t> </a:t>
            </a:r>
            <a:r>
              <a:rPr lang="en-US" altLang="zh-CN" dirty="0"/>
              <a:t>noisy,</a:t>
            </a:r>
            <a:r>
              <a:rPr lang="zh-CN" altLang="en-US" dirty="0"/>
              <a:t> </a:t>
            </a:r>
            <a:r>
              <a:rPr lang="en-US" altLang="zh-CN" dirty="0"/>
              <a:t>erroneous</a:t>
            </a:r>
            <a:r>
              <a:rPr lang="zh-CN" altLang="en-US" dirty="0"/>
              <a:t> </a:t>
            </a:r>
            <a:r>
              <a:rPr lang="en-US" altLang="zh-CN" dirty="0"/>
              <a:t>or</a:t>
            </a:r>
            <a:r>
              <a:rPr lang="zh-CN" altLang="en-US" dirty="0"/>
              <a:t> </a:t>
            </a:r>
            <a:r>
              <a:rPr lang="en-US" altLang="zh-CN" dirty="0"/>
              <a:t>ambiguous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</a:p>
          <a:p>
            <a:pPr lvl="1"/>
            <a:r>
              <a:rPr lang="en-US" altLang="zh-CN" dirty="0"/>
              <a:t>E.g.,</a:t>
            </a:r>
            <a:r>
              <a:rPr lang="zh-CN" altLang="en-US" dirty="0"/>
              <a:t> </a:t>
            </a:r>
            <a:r>
              <a:rPr lang="en-US" altLang="zh-CN" dirty="0"/>
              <a:t>mislabeled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positive</a:t>
            </a:r>
            <a:r>
              <a:rPr lang="zh-CN" altLang="en-US" dirty="0"/>
              <a:t> </a:t>
            </a:r>
            <a:r>
              <a:rPr lang="en-US" altLang="zh-CN" dirty="0"/>
              <a:t>or</a:t>
            </a:r>
            <a:r>
              <a:rPr lang="zh-CN" altLang="en-US" dirty="0"/>
              <a:t> </a:t>
            </a:r>
            <a:r>
              <a:rPr lang="en-US" altLang="zh-CN" dirty="0"/>
              <a:t>negative</a:t>
            </a:r>
            <a:r>
              <a:rPr lang="zh-CN" altLang="en-US" dirty="0"/>
              <a:t> </a:t>
            </a:r>
            <a:r>
              <a:rPr lang="en-US" altLang="zh-CN" dirty="0"/>
              <a:t>examples</a:t>
            </a:r>
          </a:p>
          <a:p>
            <a:pPr lvl="1"/>
            <a:endParaRPr lang="en-US" dirty="0"/>
          </a:p>
          <a:p>
            <a:r>
              <a:rPr lang="en-US" altLang="zh-CN" dirty="0"/>
              <a:t>Neural</a:t>
            </a:r>
            <a:r>
              <a:rPr lang="zh-CN" altLang="en-US" dirty="0"/>
              <a:t> </a:t>
            </a:r>
            <a:r>
              <a:rPr lang="en-US" altLang="zh-CN" dirty="0"/>
              <a:t>ILP:</a:t>
            </a:r>
            <a:r>
              <a:rPr lang="zh-CN" altLang="en-US" dirty="0"/>
              <a:t> </a:t>
            </a:r>
            <a:r>
              <a:rPr lang="en-US" altLang="zh-CN" dirty="0"/>
              <a:t>combines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advantages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ILP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neural</a:t>
            </a:r>
            <a:r>
              <a:rPr lang="zh-CN" altLang="en-US" dirty="0"/>
              <a:t> </a:t>
            </a:r>
            <a:r>
              <a:rPr lang="en-US" altLang="zh-CN" dirty="0"/>
              <a:t>network-based</a:t>
            </a:r>
            <a:r>
              <a:rPr lang="zh-CN" altLang="en-US" dirty="0"/>
              <a:t> </a:t>
            </a:r>
            <a:r>
              <a:rPr lang="en-US" altLang="zh-CN" dirty="0"/>
              <a:t>systems:</a:t>
            </a:r>
            <a:r>
              <a:rPr lang="zh-CN" altLang="en-US" dirty="0"/>
              <a:t> </a:t>
            </a:r>
            <a:endParaRPr lang="en-US" altLang="zh-CN" dirty="0"/>
          </a:p>
          <a:p>
            <a:pPr lvl="1"/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efficient</a:t>
            </a:r>
          </a:p>
          <a:p>
            <a:pPr lvl="1"/>
            <a:r>
              <a:rPr lang="en-US" altLang="zh-CN" dirty="0"/>
              <a:t>able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learn</a:t>
            </a:r>
            <a:r>
              <a:rPr lang="zh-CN" altLang="en-US" dirty="0"/>
              <a:t> </a:t>
            </a:r>
            <a:r>
              <a:rPr lang="en-US" altLang="zh-CN" dirty="0"/>
              <a:t>explicit</a:t>
            </a:r>
            <a:r>
              <a:rPr lang="zh-CN" altLang="en-US" dirty="0"/>
              <a:t> </a:t>
            </a:r>
            <a:r>
              <a:rPr lang="en-US" altLang="zh-CN" dirty="0"/>
              <a:t>human-readable</a:t>
            </a:r>
            <a:r>
              <a:rPr lang="zh-CN" altLang="en-US" dirty="0"/>
              <a:t> </a:t>
            </a:r>
            <a:r>
              <a:rPr lang="en-US" altLang="zh-CN" dirty="0"/>
              <a:t>symbolic</a:t>
            </a:r>
            <a:r>
              <a:rPr lang="zh-CN" altLang="en-US" dirty="0"/>
              <a:t> </a:t>
            </a:r>
            <a:r>
              <a:rPr lang="en-US" altLang="zh-CN" dirty="0"/>
              <a:t>rules</a:t>
            </a:r>
          </a:p>
          <a:p>
            <a:pPr lvl="1"/>
            <a:r>
              <a:rPr lang="en-US" altLang="zh-CN" dirty="0"/>
              <a:t>Robust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noisy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ambiguous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endParaRPr lang="en-CA" altLang="zh-CN" dirty="0"/>
          </a:p>
          <a:p>
            <a:pPr lvl="1"/>
            <a:endParaRPr lang="en-CA" altLang="zh-CN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212777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组合 86">
            <a:extLst>
              <a:ext uri="{FF2B5EF4-FFF2-40B4-BE49-F238E27FC236}">
                <a16:creationId xmlns:a16="http://schemas.microsoft.com/office/drawing/2014/main" id="{C347854B-CD95-4042-AE52-0A7D4EDF62E0}"/>
              </a:ext>
            </a:extLst>
          </p:cNvPr>
          <p:cNvGrpSpPr/>
          <p:nvPr/>
        </p:nvGrpSpPr>
        <p:grpSpPr>
          <a:xfrm>
            <a:off x="919455" y="3198909"/>
            <a:ext cx="3054524" cy="1568651"/>
            <a:chOff x="2244068" y="3198909"/>
            <a:chExt cx="3054524" cy="1568651"/>
          </a:xfrm>
        </p:grpSpPr>
        <p:cxnSp>
          <p:nvCxnSpPr>
            <p:cNvPr id="88" name="连接符: 曲线 87">
              <a:extLst>
                <a:ext uri="{FF2B5EF4-FFF2-40B4-BE49-F238E27FC236}">
                  <a16:creationId xmlns:a16="http://schemas.microsoft.com/office/drawing/2014/main" id="{1A0F3C47-4AF4-4AFB-BD04-2D83AB3BC4AD}"/>
                </a:ext>
              </a:extLst>
            </p:cNvPr>
            <p:cNvCxnSpPr>
              <a:cxnSpLocks/>
              <a:stCxn id="100" idx="0"/>
              <a:endCxn id="102" idx="0"/>
            </p:cNvCxnSpPr>
            <p:nvPr/>
          </p:nvCxnSpPr>
          <p:spPr>
            <a:xfrm rot="5400000" flipH="1" flipV="1">
              <a:off x="3655038" y="2415394"/>
              <a:ext cx="232584" cy="2740796"/>
            </a:xfrm>
            <a:prstGeom prst="curvedConnector3">
              <a:avLst>
                <a:gd name="adj1" fmla="val 545391"/>
              </a:avLst>
            </a:prstGeom>
            <a:ln w="38100">
              <a:solidFill>
                <a:schemeClr val="accent6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椭圆 88">
              <a:extLst>
                <a:ext uri="{FF2B5EF4-FFF2-40B4-BE49-F238E27FC236}">
                  <a16:creationId xmlns:a16="http://schemas.microsoft.com/office/drawing/2014/main" id="{F3795940-5120-4A77-9B64-335C73A03AEF}"/>
                </a:ext>
              </a:extLst>
            </p:cNvPr>
            <p:cNvSpPr/>
            <p:nvPr/>
          </p:nvSpPr>
          <p:spPr>
            <a:xfrm>
              <a:off x="3080571" y="4453832"/>
              <a:ext cx="313728" cy="313728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90" name="直接连接符 89">
              <a:extLst>
                <a:ext uri="{FF2B5EF4-FFF2-40B4-BE49-F238E27FC236}">
                  <a16:creationId xmlns:a16="http://schemas.microsoft.com/office/drawing/2014/main" id="{200E2E25-A27B-4EBA-9E52-41117C3D9CAE}"/>
                </a:ext>
              </a:extLst>
            </p:cNvPr>
            <p:cNvCxnSpPr>
              <a:cxnSpLocks/>
              <a:stCxn id="96" idx="4"/>
              <a:endCxn id="89" idx="0"/>
            </p:cNvCxnSpPr>
            <p:nvPr/>
          </p:nvCxnSpPr>
          <p:spPr>
            <a:xfrm>
              <a:off x="3126515" y="3669500"/>
              <a:ext cx="110920" cy="784332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椭圆 90">
              <a:extLst>
                <a:ext uri="{FF2B5EF4-FFF2-40B4-BE49-F238E27FC236}">
                  <a16:creationId xmlns:a16="http://schemas.microsoft.com/office/drawing/2014/main" id="{5D8951DD-61A8-41C9-948F-0F6770BFA719}"/>
                </a:ext>
              </a:extLst>
            </p:cNvPr>
            <p:cNvSpPr/>
            <p:nvPr/>
          </p:nvSpPr>
          <p:spPr>
            <a:xfrm>
              <a:off x="4187113" y="3198909"/>
              <a:ext cx="313728" cy="313728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92" name="直接连接符 91">
              <a:extLst>
                <a:ext uri="{FF2B5EF4-FFF2-40B4-BE49-F238E27FC236}">
                  <a16:creationId xmlns:a16="http://schemas.microsoft.com/office/drawing/2014/main" id="{5B1C523E-8620-46F6-BA3E-D547BF54DCCC}"/>
                </a:ext>
              </a:extLst>
            </p:cNvPr>
            <p:cNvCxnSpPr>
              <a:cxnSpLocks/>
              <a:stCxn id="100" idx="7"/>
              <a:endCxn id="96" idx="3"/>
            </p:cNvCxnSpPr>
            <p:nvPr/>
          </p:nvCxnSpPr>
          <p:spPr>
            <a:xfrm flipV="1">
              <a:off x="2511852" y="3623556"/>
              <a:ext cx="503744" cy="324472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接连接符 92">
              <a:extLst>
                <a:ext uri="{FF2B5EF4-FFF2-40B4-BE49-F238E27FC236}">
                  <a16:creationId xmlns:a16="http://schemas.microsoft.com/office/drawing/2014/main" id="{EEA47C84-0D78-4156-9E03-8CD4D70E23A8}"/>
                </a:ext>
              </a:extLst>
            </p:cNvPr>
            <p:cNvCxnSpPr>
              <a:cxnSpLocks/>
              <a:stCxn id="89" idx="6"/>
              <a:endCxn id="103" idx="2"/>
            </p:cNvCxnSpPr>
            <p:nvPr/>
          </p:nvCxnSpPr>
          <p:spPr>
            <a:xfrm flipV="1">
              <a:off x="3394299" y="4453832"/>
              <a:ext cx="792814" cy="156864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接连接符 93">
              <a:extLst>
                <a:ext uri="{FF2B5EF4-FFF2-40B4-BE49-F238E27FC236}">
                  <a16:creationId xmlns:a16="http://schemas.microsoft.com/office/drawing/2014/main" id="{4F606E5B-E7D6-42FB-BA43-4D2D40258238}"/>
                </a:ext>
              </a:extLst>
            </p:cNvPr>
            <p:cNvCxnSpPr>
              <a:cxnSpLocks/>
              <a:stCxn id="100" idx="5"/>
              <a:endCxn id="89" idx="2"/>
            </p:cNvCxnSpPr>
            <p:nvPr/>
          </p:nvCxnSpPr>
          <p:spPr>
            <a:xfrm>
              <a:off x="2511852" y="4169867"/>
              <a:ext cx="568719" cy="440828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接连接符 94">
              <a:extLst>
                <a:ext uri="{FF2B5EF4-FFF2-40B4-BE49-F238E27FC236}">
                  <a16:creationId xmlns:a16="http://schemas.microsoft.com/office/drawing/2014/main" id="{CDB0AE1D-DF36-4F45-A1D3-B6DD3C0B2903}"/>
                </a:ext>
              </a:extLst>
            </p:cNvPr>
            <p:cNvCxnSpPr>
              <a:cxnSpLocks/>
              <a:stCxn id="96" idx="6"/>
              <a:endCxn id="91" idx="2"/>
            </p:cNvCxnSpPr>
            <p:nvPr/>
          </p:nvCxnSpPr>
          <p:spPr>
            <a:xfrm flipV="1">
              <a:off x="3283379" y="3355772"/>
              <a:ext cx="903734" cy="156864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椭圆 95">
              <a:extLst>
                <a:ext uri="{FF2B5EF4-FFF2-40B4-BE49-F238E27FC236}">
                  <a16:creationId xmlns:a16="http://schemas.microsoft.com/office/drawing/2014/main" id="{1CB5BB1B-0EA4-4B81-9884-16D926C443DF}"/>
                </a:ext>
              </a:extLst>
            </p:cNvPr>
            <p:cNvSpPr/>
            <p:nvPr/>
          </p:nvSpPr>
          <p:spPr>
            <a:xfrm>
              <a:off x="2969651" y="3355772"/>
              <a:ext cx="313728" cy="31372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97" name="直接连接符 96">
              <a:extLst>
                <a:ext uri="{FF2B5EF4-FFF2-40B4-BE49-F238E27FC236}">
                  <a16:creationId xmlns:a16="http://schemas.microsoft.com/office/drawing/2014/main" id="{5E2CCB55-F6DF-4DA5-A3C5-8FC5533D4DB0}"/>
                </a:ext>
              </a:extLst>
            </p:cNvPr>
            <p:cNvCxnSpPr>
              <a:cxnSpLocks/>
              <a:stCxn id="103" idx="7"/>
              <a:endCxn id="102" idx="3"/>
            </p:cNvCxnSpPr>
            <p:nvPr/>
          </p:nvCxnSpPr>
          <p:spPr>
            <a:xfrm flipV="1">
              <a:off x="4454896" y="3937284"/>
              <a:ext cx="575912" cy="405628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接连接符 97">
              <a:extLst>
                <a:ext uri="{FF2B5EF4-FFF2-40B4-BE49-F238E27FC236}">
                  <a16:creationId xmlns:a16="http://schemas.microsoft.com/office/drawing/2014/main" id="{BF9FC434-783D-4483-9AE1-6721AD7273F5}"/>
                </a:ext>
              </a:extLst>
            </p:cNvPr>
            <p:cNvCxnSpPr>
              <a:cxnSpLocks/>
              <a:stCxn id="103" idx="0"/>
              <a:endCxn id="91" idx="4"/>
            </p:cNvCxnSpPr>
            <p:nvPr/>
          </p:nvCxnSpPr>
          <p:spPr>
            <a:xfrm flipV="1">
              <a:off x="4343977" y="3512636"/>
              <a:ext cx="0" cy="784332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接连接符 98">
              <a:extLst>
                <a:ext uri="{FF2B5EF4-FFF2-40B4-BE49-F238E27FC236}">
                  <a16:creationId xmlns:a16="http://schemas.microsoft.com/office/drawing/2014/main" id="{C3D99DCA-E708-42CE-8631-C64527188446}"/>
                </a:ext>
              </a:extLst>
            </p:cNvPr>
            <p:cNvCxnSpPr>
              <a:cxnSpLocks/>
              <a:stCxn id="91" idx="6"/>
              <a:endCxn id="102" idx="1"/>
            </p:cNvCxnSpPr>
            <p:nvPr/>
          </p:nvCxnSpPr>
          <p:spPr>
            <a:xfrm>
              <a:off x="4500841" y="3355772"/>
              <a:ext cx="529968" cy="359672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椭圆 99">
              <a:extLst>
                <a:ext uri="{FF2B5EF4-FFF2-40B4-BE49-F238E27FC236}">
                  <a16:creationId xmlns:a16="http://schemas.microsoft.com/office/drawing/2014/main" id="{4B71B724-156A-4458-AFF1-1C12E3E422B8}"/>
                </a:ext>
              </a:extLst>
            </p:cNvPr>
            <p:cNvSpPr/>
            <p:nvPr/>
          </p:nvSpPr>
          <p:spPr>
            <a:xfrm>
              <a:off x="2244068" y="3902084"/>
              <a:ext cx="313728" cy="313728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01" name="直接连接符 100">
              <a:extLst>
                <a:ext uri="{FF2B5EF4-FFF2-40B4-BE49-F238E27FC236}">
                  <a16:creationId xmlns:a16="http://schemas.microsoft.com/office/drawing/2014/main" id="{486B14E0-0D4F-46BC-9F09-601470FC6DE5}"/>
                </a:ext>
              </a:extLst>
            </p:cNvPr>
            <p:cNvCxnSpPr>
              <a:cxnSpLocks/>
              <a:stCxn id="96" idx="5"/>
              <a:endCxn id="103" idx="1"/>
            </p:cNvCxnSpPr>
            <p:nvPr/>
          </p:nvCxnSpPr>
          <p:spPr>
            <a:xfrm>
              <a:off x="3237435" y="3623556"/>
              <a:ext cx="995622" cy="719356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2" name="椭圆 101">
              <a:extLst>
                <a:ext uri="{FF2B5EF4-FFF2-40B4-BE49-F238E27FC236}">
                  <a16:creationId xmlns:a16="http://schemas.microsoft.com/office/drawing/2014/main" id="{341E6AC4-2AD8-4310-B6DE-A8F6EC6B2EA9}"/>
                </a:ext>
              </a:extLst>
            </p:cNvPr>
            <p:cNvSpPr/>
            <p:nvPr/>
          </p:nvSpPr>
          <p:spPr>
            <a:xfrm>
              <a:off x="4984864" y="3669500"/>
              <a:ext cx="313728" cy="313728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3" name="椭圆 102">
              <a:extLst>
                <a:ext uri="{FF2B5EF4-FFF2-40B4-BE49-F238E27FC236}">
                  <a16:creationId xmlns:a16="http://schemas.microsoft.com/office/drawing/2014/main" id="{DE7A5550-4B57-4FE3-ADF7-32E1A50E5326}"/>
                </a:ext>
              </a:extLst>
            </p:cNvPr>
            <p:cNvSpPr/>
            <p:nvPr/>
          </p:nvSpPr>
          <p:spPr>
            <a:xfrm>
              <a:off x="4187113" y="4296968"/>
              <a:ext cx="313728" cy="313728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标题 1">
            <a:extLst>
              <a:ext uri="{FF2B5EF4-FFF2-40B4-BE49-F238E27FC236}">
                <a16:creationId xmlns:a16="http://schemas.microsoft.com/office/drawing/2014/main" id="{25CB4614-C9E2-4D8F-8FDC-98F641F69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Interpretation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22C7680-594C-41ED-B1A2-B612C8BA37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grpSp>
        <p:nvGrpSpPr>
          <p:cNvPr id="74" name="组合 73">
            <a:extLst>
              <a:ext uri="{FF2B5EF4-FFF2-40B4-BE49-F238E27FC236}">
                <a16:creationId xmlns:a16="http://schemas.microsoft.com/office/drawing/2014/main" id="{D4A7D797-ABA3-4003-95D5-30C641D3AC89}"/>
              </a:ext>
            </a:extLst>
          </p:cNvPr>
          <p:cNvGrpSpPr/>
          <p:nvPr/>
        </p:nvGrpSpPr>
        <p:grpSpPr>
          <a:xfrm>
            <a:off x="4519428" y="2092700"/>
            <a:ext cx="4339552" cy="3693488"/>
            <a:chOff x="5169668" y="2529580"/>
            <a:chExt cx="4339552" cy="3693488"/>
          </a:xfrm>
        </p:grpSpPr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B81B6F46-E478-4E89-A082-BE24A6BCF4E4}"/>
                </a:ext>
              </a:extLst>
            </p:cNvPr>
            <p:cNvGrpSpPr/>
            <p:nvPr/>
          </p:nvGrpSpPr>
          <p:grpSpPr>
            <a:xfrm>
              <a:off x="5169668" y="2529580"/>
              <a:ext cx="2711814" cy="3693488"/>
              <a:chOff x="7257298" y="2216098"/>
              <a:chExt cx="2747615" cy="3742251"/>
            </a:xfrm>
          </p:grpSpPr>
          <p:grpSp>
            <p:nvGrpSpPr>
              <p:cNvPr id="21" name="组合 20">
                <a:extLst>
                  <a:ext uri="{FF2B5EF4-FFF2-40B4-BE49-F238E27FC236}">
                    <a16:creationId xmlns:a16="http://schemas.microsoft.com/office/drawing/2014/main" id="{5F6CA765-BDA3-49EB-B0F3-8BAF3E8CAFB6}"/>
                  </a:ext>
                </a:extLst>
              </p:cNvPr>
              <p:cNvGrpSpPr/>
              <p:nvPr/>
            </p:nvGrpSpPr>
            <p:grpSpPr>
              <a:xfrm>
                <a:off x="7864843" y="2216098"/>
                <a:ext cx="2140070" cy="3702923"/>
                <a:chOff x="137346" y="215697"/>
                <a:chExt cx="2241747" cy="3878853"/>
              </a:xfrm>
            </p:grpSpPr>
            <p:grpSp>
              <p:nvGrpSpPr>
                <p:cNvPr id="25" name="组合 24">
                  <a:extLst>
                    <a:ext uri="{FF2B5EF4-FFF2-40B4-BE49-F238E27FC236}">
                      <a16:creationId xmlns:a16="http://schemas.microsoft.com/office/drawing/2014/main" id="{A517052B-67A9-4EE0-AA3D-7B8F22BEC88E}"/>
                    </a:ext>
                  </a:extLst>
                </p:cNvPr>
                <p:cNvGrpSpPr/>
                <p:nvPr/>
              </p:nvGrpSpPr>
              <p:grpSpPr>
                <a:xfrm>
                  <a:off x="140268" y="215697"/>
                  <a:ext cx="2238825" cy="745343"/>
                  <a:chOff x="140268" y="342075"/>
                  <a:chExt cx="2238825" cy="745343"/>
                </a:xfrm>
              </p:grpSpPr>
              <p:sp>
                <p:nvSpPr>
                  <p:cNvPr id="62" name="椭圆 61">
                    <a:extLst>
                      <a:ext uri="{FF2B5EF4-FFF2-40B4-BE49-F238E27FC236}">
                        <a16:creationId xmlns:a16="http://schemas.microsoft.com/office/drawing/2014/main" id="{BDCBAC2F-E11F-40A4-B5B8-6B963A77658A}"/>
                      </a:ext>
                    </a:extLst>
                  </p:cNvPr>
                  <p:cNvSpPr/>
                  <p:nvPr/>
                </p:nvSpPr>
                <p:spPr>
                  <a:xfrm>
                    <a:off x="1564430" y="342075"/>
                    <a:ext cx="229948" cy="229948"/>
                  </a:xfrm>
                  <a:prstGeom prst="ellipse">
                    <a:avLst/>
                  </a:prstGeom>
                  <a:solidFill>
                    <a:schemeClr val="bg1"/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cxnSp>
                <p:nvCxnSpPr>
                  <p:cNvPr id="63" name="直接连接符 62">
                    <a:extLst>
                      <a:ext uri="{FF2B5EF4-FFF2-40B4-BE49-F238E27FC236}">
                        <a16:creationId xmlns:a16="http://schemas.microsoft.com/office/drawing/2014/main" id="{6108698F-8DA5-4D2B-B6A9-072B1B85F998}"/>
                      </a:ext>
                    </a:extLst>
                  </p:cNvPr>
                  <p:cNvCxnSpPr>
                    <a:cxnSpLocks/>
                    <a:stCxn id="67" idx="7"/>
                    <a:endCxn id="65" idx="3"/>
                  </p:cNvCxnSpPr>
                  <p:nvPr/>
                </p:nvCxnSpPr>
                <p:spPr>
                  <a:xfrm flipV="1">
                    <a:off x="336541" y="653322"/>
                    <a:ext cx="369221" cy="237823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headEnd type="none" w="med" len="med"/>
                    <a:tailEnd type="triangl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4" name="直接连接符 63">
                    <a:extLst>
                      <a:ext uri="{FF2B5EF4-FFF2-40B4-BE49-F238E27FC236}">
                        <a16:creationId xmlns:a16="http://schemas.microsoft.com/office/drawing/2014/main" id="{388EE30B-BFEA-4DBE-8572-F4F187CD2493}"/>
                      </a:ext>
                    </a:extLst>
                  </p:cNvPr>
                  <p:cNvCxnSpPr>
                    <a:cxnSpLocks/>
                    <a:stCxn id="65" idx="6"/>
                    <a:endCxn id="62" idx="2"/>
                  </p:cNvCxnSpPr>
                  <p:nvPr/>
                </p:nvCxnSpPr>
                <p:spPr>
                  <a:xfrm flipV="1">
                    <a:off x="902035" y="457049"/>
                    <a:ext cx="662395" cy="114974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headEnd type="none" w="med" len="med"/>
                    <a:tailEnd type="triangl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5" name="椭圆 64">
                    <a:extLst>
                      <a:ext uri="{FF2B5EF4-FFF2-40B4-BE49-F238E27FC236}">
                        <a16:creationId xmlns:a16="http://schemas.microsoft.com/office/drawing/2014/main" id="{3F6DB447-3AFA-44AD-9061-42E2170C6EA2}"/>
                      </a:ext>
                    </a:extLst>
                  </p:cNvPr>
                  <p:cNvSpPr/>
                  <p:nvPr/>
                </p:nvSpPr>
                <p:spPr>
                  <a:xfrm>
                    <a:off x="672087" y="457049"/>
                    <a:ext cx="229948" cy="229948"/>
                  </a:xfrm>
                  <a:prstGeom prst="ellipse">
                    <a:avLst/>
                  </a:prstGeom>
                  <a:noFill/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cxnSp>
                <p:nvCxnSpPr>
                  <p:cNvPr id="66" name="直接连接符 65">
                    <a:extLst>
                      <a:ext uri="{FF2B5EF4-FFF2-40B4-BE49-F238E27FC236}">
                        <a16:creationId xmlns:a16="http://schemas.microsoft.com/office/drawing/2014/main" id="{11688BA5-0F7F-4396-BA10-BDDAAE899891}"/>
                      </a:ext>
                    </a:extLst>
                  </p:cNvPr>
                  <p:cNvCxnSpPr>
                    <a:cxnSpLocks/>
                    <a:stCxn id="62" idx="6"/>
                    <a:endCxn id="68" idx="1"/>
                  </p:cNvCxnSpPr>
                  <p:nvPr/>
                </p:nvCxnSpPr>
                <p:spPr>
                  <a:xfrm>
                    <a:off x="1794378" y="457049"/>
                    <a:ext cx="388442" cy="263623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headEnd type="none" w="med" len="med"/>
                    <a:tailEnd type="triangl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7" name="椭圆 66">
                    <a:extLst>
                      <a:ext uri="{FF2B5EF4-FFF2-40B4-BE49-F238E27FC236}">
                        <a16:creationId xmlns:a16="http://schemas.microsoft.com/office/drawing/2014/main" id="{08459D52-300A-4DB4-9DB5-598AAF6EA9F1}"/>
                      </a:ext>
                    </a:extLst>
                  </p:cNvPr>
                  <p:cNvSpPr/>
                  <p:nvPr/>
                </p:nvSpPr>
                <p:spPr>
                  <a:xfrm>
                    <a:off x="140268" y="857470"/>
                    <a:ext cx="229948" cy="229948"/>
                  </a:xfrm>
                  <a:prstGeom prst="ellipse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 w="28575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8" name="椭圆 67">
                    <a:extLst>
                      <a:ext uri="{FF2B5EF4-FFF2-40B4-BE49-F238E27FC236}">
                        <a16:creationId xmlns:a16="http://schemas.microsoft.com/office/drawing/2014/main" id="{3A531E6F-0E9D-445A-9933-F5724FDF15A8}"/>
                      </a:ext>
                    </a:extLst>
                  </p:cNvPr>
                  <p:cNvSpPr/>
                  <p:nvPr/>
                </p:nvSpPr>
                <p:spPr>
                  <a:xfrm>
                    <a:off x="2149145" y="686997"/>
                    <a:ext cx="229948" cy="229948"/>
                  </a:xfrm>
                  <a:prstGeom prst="ellipse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 w="28575">
                    <a:solidFill>
                      <a:schemeClr val="accent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grpSp>
              <p:nvGrpSpPr>
                <p:cNvPr id="26" name="组合 25">
                  <a:extLst>
                    <a:ext uri="{FF2B5EF4-FFF2-40B4-BE49-F238E27FC236}">
                      <a16:creationId xmlns:a16="http://schemas.microsoft.com/office/drawing/2014/main" id="{A3304291-94D3-4398-BE71-42D8884FC488}"/>
                    </a:ext>
                  </a:extLst>
                </p:cNvPr>
                <p:cNvGrpSpPr/>
                <p:nvPr/>
              </p:nvGrpSpPr>
              <p:grpSpPr>
                <a:xfrm>
                  <a:off x="137346" y="906887"/>
                  <a:ext cx="2238825" cy="1034775"/>
                  <a:chOff x="140268" y="342075"/>
                  <a:chExt cx="2238825" cy="1034775"/>
                </a:xfrm>
              </p:grpSpPr>
              <p:sp>
                <p:nvSpPr>
                  <p:cNvPr id="53" name="椭圆 52">
                    <a:extLst>
                      <a:ext uri="{FF2B5EF4-FFF2-40B4-BE49-F238E27FC236}">
                        <a16:creationId xmlns:a16="http://schemas.microsoft.com/office/drawing/2014/main" id="{FFD04FA5-97C5-4AF6-AD2E-E2B3FABEA8F3}"/>
                      </a:ext>
                    </a:extLst>
                  </p:cNvPr>
                  <p:cNvSpPr/>
                  <p:nvPr/>
                </p:nvSpPr>
                <p:spPr>
                  <a:xfrm>
                    <a:off x="1564430" y="342075"/>
                    <a:ext cx="229948" cy="229948"/>
                  </a:xfrm>
                  <a:prstGeom prst="ellipse">
                    <a:avLst/>
                  </a:prstGeom>
                  <a:solidFill>
                    <a:schemeClr val="bg1"/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cxnSp>
                <p:nvCxnSpPr>
                  <p:cNvPr id="54" name="直接连接符 53">
                    <a:extLst>
                      <a:ext uri="{FF2B5EF4-FFF2-40B4-BE49-F238E27FC236}">
                        <a16:creationId xmlns:a16="http://schemas.microsoft.com/office/drawing/2014/main" id="{FEC581D3-4C2B-4EC1-A59C-2FAA8CA9788A}"/>
                      </a:ext>
                    </a:extLst>
                  </p:cNvPr>
                  <p:cNvCxnSpPr>
                    <a:cxnSpLocks/>
                    <a:stCxn id="59" idx="7"/>
                    <a:endCxn id="55" idx="3"/>
                  </p:cNvCxnSpPr>
                  <p:nvPr/>
                </p:nvCxnSpPr>
                <p:spPr>
                  <a:xfrm flipV="1">
                    <a:off x="336541" y="653322"/>
                    <a:ext cx="369221" cy="237823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headEnd type="none" w="med" len="med"/>
                    <a:tailEnd type="triangl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5" name="椭圆 54">
                    <a:extLst>
                      <a:ext uri="{FF2B5EF4-FFF2-40B4-BE49-F238E27FC236}">
                        <a16:creationId xmlns:a16="http://schemas.microsoft.com/office/drawing/2014/main" id="{0E1F0FCA-6D26-402A-87BD-C980072FD33C}"/>
                      </a:ext>
                    </a:extLst>
                  </p:cNvPr>
                  <p:cNvSpPr/>
                  <p:nvPr/>
                </p:nvSpPr>
                <p:spPr>
                  <a:xfrm>
                    <a:off x="672087" y="457049"/>
                    <a:ext cx="229948" cy="229948"/>
                  </a:xfrm>
                  <a:prstGeom prst="ellipse">
                    <a:avLst/>
                  </a:prstGeom>
                  <a:noFill/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6" name="椭圆 55">
                    <a:extLst>
                      <a:ext uri="{FF2B5EF4-FFF2-40B4-BE49-F238E27FC236}">
                        <a16:creationId xmlns:a16="http://schemas.microsoft.com/office/drawing/2014/main" id="{F714EBD2-2DC5-492A-9E32-7A4248410CFC}"/>
                      </a:ext>
                    </a:extLst>
                  </p:cNvPr>
                  <p:cNvSpPr/>
                  <p:nvPr/>
                </p:nvSpPr>
                <p:spPr>
                  <a:xfrm>
                    <a:off x="1564430" y="1146902"/>
                    <a:ext cx="229948" cy="229948"/>
                  </a:xfrm>
                  <a:prstGeom prst="ellipse">
                    <a:avLst/>
                  </a:prstGeom>
                  <a:solidFill>
                    <a:schemeClr val="bg1"/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cxnSp>
                <p:nvCxnSpPr>
                  <p:cNvPr id="57" name="直接连接符 56">
                    <a:extLst>
                      <a:ext uri="{FF2B5EF4-FFF2-40B4-BE49-F238E27FC236}">
                        <a16:creationId xmlns:a16="http://schemas.microsoft.com/office/drawing/2014/main" id="{52B23CBA-1B5B-48A1-B763-9035874CC75E}"/>
                      </a:ext>
                    </a:extLst>
                  </p:cNvPr>
                  <p:cNvCxnSpPr>
                    <a:cxnSpLocks/>
                    <a:stCxn id="56" idx="0"/>
                    <a:endCxn id="53" idx="4"/>
                  </p:cNvCxnSpPr>
                  <p:nvPr/>
                </p:nvCxnSpPr>
                <p:spPr>
                  <a:xfrm flipV="1">
                    <a:off x="1679404" y="572023"/>
                    <a:ext cx="0" cy="574879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headEnd type="none" w="med" len="med"/>
                    <a:tailEnd type="triangl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8" name="直接连接符 57">
                    <a:extLst>
                      <a:ext uri="{FF2B5EF4-FFF2-40B4-BE49-F238E27FC236}">
                        <a16:creationId xmlns:a16="http://schemas.microsoft.com/office/drawing/2014/main" id="{C72E6B1E-46CE-4B00-B660-F3EC206BAF18}"/>
                      </a:ext>
                    </a:extLst>
                  </p:cNvPr>
                  <p:cNvCxnSpPr>
                    <a:cxnSpLocks/>
                    <a:stCxn id="53" idx="6"/>
                    <a:endCxn id="61" idx="1"/>
                  </p:cNvCxnSpPr>
                  <p:nvPr/>
                </p:nvCxnSpPr>
                <p:spPr>
                  <a:xfrm>
                    <a:off x="1794378" y="457049"/>
                    <a:ext cx="388442" cy="263623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headEnd type="none" w="med" len="med"/>
                    <a:tailEnd type="triangl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9" name="椭圆 58">
                    <a:extLst>
                      <a:ext uri="{FF2B5EF4-FFF2-40B4-BE49-F238E27FC236}">
                        <a16:creationId xmlns:a16="http://schemas.microsoft.com/office/drawing/2014/main" id="{EBB24195-8469-42AB-BFB0-E53F2B11E2CB}"/>
                      </a:ext>
                    </a:extLst>
                  </p:cNvPr>
                  <p:cNvSpPr/>
                  <p:nvPr/>
                </p:nvSpPr>
                <p:spPr>
                  <a:xfrm>
                    <a:off x="140268" y="857470"/>
                    <a:ext cx="229948" cy="229948"/>
                  </a:xfrm>
                  <a:prstGeom prst="ellipse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 w="28575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cxnSp>
                <p:nvCxnSpPr>
                  <p:cNvPr id="60" name="直接连接符 59">
                    <a:extLst>
                      <a:ext uri="{FF2B5EF4-FFF2-40B4-BE49-F238E27FC236}">
                        <a16:creationId xmlns:a16="http://schemas.microsoft.com/office/drawing/2014/main" id="{C65DD5BC-D5D3-424E-B0E7-E35F0181FC11}"/>
                      </a:ext>
                    </a:extLst>
                  </p:cNvPr>
                  <p:cNvCxnSpPr>
                    <a:cxnSpLocks/>
                    <a:stCxn id="55" idx="5"/>
                    <a:endCxn id="56" idx="1"/>
                  </p:cNvCxnSpPr>
                  <p:nvPr/>
                </p:nvCxnSpPr>
                <p:spPr>
                  <a:xfrm>
                    <a:off x="868360" y="653322"/>
                    <a:ext cx="729745" cy="527255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headEnd type="none" w="med" len="med"/>
                    <a:tailEnd type="triangl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1" name="椭圆 60">
                    <a:extLst>
                      <a:ext uri="{FF2B5EF4-FFF2-40B4-BE49-F238E27FC236}">
                        <a16:creationId xmlns:a16="http://schemas.microsoft.com/office/drawing/2014/main" id="{E51176D3-5936-473A-B5E7-D39632F05A2A}"/>
                      </a:ext>
                    </a:extLst>
                  </p:cNvPr>
                  <p:cNvSpPr/>
                  <p:nvPr/>
                </p:nvSpPr>
                <p:spPr>
                  <a:xfrm>
                    <a:off x="2149145" y="686997"/>
                    <a:ext cx="229948" cy="229948"/>
                  </a:xfrm>
                  <a:prstGeom prst="ellipse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 w="28575">
                    <a:solidFill>
                      <a:schemeClr val="accent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grpSp>
              <p:nvGrpSpPr>
                <p:cNvPr id="27" name="组合 26">
                  <a:extLst>
                    <a:ext uri="{FF2B5EF4-FFF2-40B4-BE49-F238E27FC236}">
                      <a16:creationId xmlns:a16="http://schemas.microsoft.com/office/drawing/2014/main" id="{11E6ECAB-EB13-4B17-81C0-1850B132A9F7}"/>
                    </a:ext>
                  </a:extLst>
                </p:cNvPr>
                <p:cNvGrpSpPr/>
                <p:nvPr/>
              </p:nvGrpSpPr>
              <p:grpSpPr>
                <a:xfrm>
                  <a:off x="137346" y="1667674"/>
                  <a:ext cx="2238825" cy="919801"/>
                  <a:chOff x="140268" y="457049"/>
                  <a:chExt cx="2238825" cy="919801"/>
                </a:xfrm>
              </p:grpSpPr>
              <p:cxnSp>
                <p:nvCxnSpPr>
                  <p:cNvPr id="46" name="直接连接符 45">
                    <a:extLst>
                      <a:ext uri="{FF2B5EF4-FFF2-40B4-BE49-F238E27FC236}">
                        <a16:creationId xmlns:a16="http://schemas.microsoft.com/office/drawing/2014/main" id="{6A88C129-288F-42E0-9025-F220E100A94F}"/>
                      </a:ext>
                    </a:extLst>
                  </p:cNvPr>
                  <p:cNvCxnSpPr>
                    <a:cxnSpLocks/>
                    <a:stCxn id="50" idx="7"/>
                    <a:endCxn id="47" idx="3"/>
                  </p:cNvCxnSpPr>
                  <p:nvPr/>
                </p:nvCxnSpPr>
                <p:spPr>
                  <a:xfrm flipV="1">
                    <a:off x="336541" y="653322"/>
                    <a:ext cx="369221" cy="237823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headEnd type="none" w="med" len="med"/>
                    <a:tailEnd type="triangl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7" name="椭圆 46">
                    <a:extLst>
                      <a:ext uri="{FF2B5EF4-FFF2-40B4-BE49-F238E27FC236}">
                        <a16:creationId xmlns:a16="http://schemas.microsoft.com/office/drawing/2014/main" id="{1D041B90-567D-4E6E-9724-A35065AD4200}"/>
                      </a:ext>
                    </a:extLst>
                  </p:cNvPr>
                  <p:cNvSpPr/>
                  <p:nvPr/>
                </p:nvSpPr>
                <p:spPr>
                  <a:xfrm>
                    <a:off x="672087" y="457049"/>
                    <a:ext cx="229948" cy="229948"/>
                  </a:xfrm>
                  <a:prstGeom prst="ellipse">
                    <a:avLst/>
                  </a:prstGeom>
                  <a:noFill/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8" name="椭圆 47">
                    <a:extLst>
                      <a:ext uri="{FF2B5EF4-FFF2-40B4-BE49-F238E27FC236}">
                        <a16:creationId xmlns:a16="http://schemas.microsoft.com/office/drawing/2014/main" id="{6D8C9130-B296-4D4B-A66A-2B555D09C98B}"/>
                      </a:ext>
                    </a:extLst>
                  </p:cNvPr>
                  <p:cNvSpPr/>
                  <p:nvPr/>
                </p:nvSpPr>
                <p:spPr>
                  <a:xfrm>
                    <a:off x="1564430" y="1146902"/>
                    <a:ext cx="229948" cy="229948"/>
                  </a:xfrm>
                  <a:prstGeom prst="ellipse">
                    <a:avLst/>
                  </a:prstGeom>
                  <a:solidFill>
                    <a:schemeClr val="bg1"/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cxnSp>
                <p:nvCxnSpPr>
                  <p:cNvPr id="49" name="直接连接符 48">
                    <a:extLst>
                      <a:ext uri="{FF2B5EF4-FFF2-40B4-BE49-F238E27FC236}">
                        <a16:creationId xmlns:a16="http://schemas.microsoft.com/office/drawing/2014/main" id="{CF68C9DC-8C3A-4983-85A7-9E2FA5B4F5B7}"/>
                      </a:ext>
                    </a:extLst>
                  </p:cNvPr>
                  <p:cNvCxnSpPr>
                    <a:cxnSpLocks/>
                    <a:stCxn id="48" idx="7"/>
                    <a:endCxn id="52" idx="3"/>
                  </p:cNvCxnSpPr>
                  <p:nvPr/>
                </p:nvCxnSpPr>
                <p:spPr>
                  <a:xfrm flipV="1">
                    <a:off x="1760703" y="883270"/>
                    <a:ext cx="422117" cy="297307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headEnd type="none" w="med" len="med"/>
                    <a:tailEnd type="triangl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0" name="椭圆 49">
                    <a:extLst>
                      <a:ext uri="{FF2B5EF4-FFF2-40B4-BE49-F238E27FC236}">
                        <a16:creationId xmlns:a16="http://schemas.microsoft.com/office/drawing/2014/main" id="{1BB3D163-2F24-4E43-A478-4701B3DC4C61}"/>
                      </a:ext>
                    </a:extLst>
                  </p:cNvPr>
                  <p:cNvSpPr/>
                  <p:nvPr/>
                </p:nvSpPr>
                <p:spPr>
                  <a:xfrm>
                    <a:off x="140268" y="857470"/>
                    <a:ext cx="229948" cy="229948"/>
                  </a:xfrm>
                  <a:prstGeom prst="ellipse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 w="28575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cxnSp>
                <p:nvCxnSpPr>
                  <p:cNvPr id="51" name="直接连接符 50">
                    <a:extLst>
                      <a:ext uri="{FF2B5EF4-FFF2-40B4-BE49-F238E27FC236}">
                        <a16:creationId xmlns:a16="http://schemas.microsoft.com/office/drawing/2014/main" id="{807EB384-5CD1-4AA1-8F25-F933C852C9A4}"/>
                      </a:ext>
                    </a:extLst>
                  </p:cNvPr>
                  <p:cNvCxnSpPr>
                    <a:cxnSpLocks/>
                    <a:stCxn id="47" idx="5"/>
                    <a:endCxn id="48" idx="1"/>
                  </p:cNvCxnSpPr>
                  <p:nvPr/>
                </p:nvCxnSpPr>
                <p:spPr>
                  <a:xfrm>
                    <a:off x="868360" y="653322"/>
                    <a:ext cx="729745" cy="527255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headEnd type="none" w="med" len="med"/>
                    <a:tailEnd type="triangl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2" name="椭圆 51">
                    <a:extLst>
                      <a:ext uri="{FF2B5EF4-FFF2-40B4-BE49-F238E27FC236}">
                        <a16:creationId xmlns:a16="http://schemas.microsoft.com/office/drawing/2014/main" id="{0EDD4118-1194-48F3-BACC-461E082DF28A}"/>
                      </a:ext>
                    </a:extLst>
                  </p:cNvPr>
                  <p:cNvSpPr/>
                  <p:nvPr/>
                </p:nvSpPr>
                <p:spPr>
                  <a:xfrm>
                    <a:off x="2149145" y="686997"/>
                    <a:ext cx="229948" cy="229948"/>
                  </a:xfrm>
                  <a:prstGeom prst="ellipse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 w="28575">
                    <a:solidFill>
                      <a:schemeClr val="accent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grpSp>
              <p:nvGrpSpPr>
                <p:cNvPr id="28" name="组合 27">
                  <a:extLst>
                    <a:ext uri="{FF2B5EF4-FFF2-40B4-BE49-F238E27FC236}">
                      <a16:creationId xmlns:a16="http://schemas.microsoft.com/office/drawing/2014/main" id="{41274298-9697-4E34-9D28-2F26F3E383F8}"/>
                    </a:ext>
                  </a:extLst>
                </p:cNvPr>
                <p:cNvGrpSpPr/>
                <p:nvPr/>
              </p:nvGrpSpPr>
              <p:grpSpPr>
                <a:xfrm>
                  <a:off x="139727" y="2350668"/>
                  <a:ext cx="2238825" cy="1034775"/>
                  <a:chOff x="140268" y="457049"/>
                  <a:chExt cx="2238825" cy="1034775"/>
                </a:xfrm>
              </p:grpSpPr>
              <p:sp>
                <p:nvSpPr>
                  <p:cNvPr id="37" name="椭圆 36">
                    <a:extLst>
                      <a:ext uri="{FF2B5EF4-FFF2-40B4-BE49-F238E27FC236}">
                        <a16:creationId xmlns:a16="http://schemas.microsoft.com/office/drawing/2014/main" id="{E076C733-CACD-40B0-A48B-657CFFB1E361}"/>
                      </a:ext>
                    </a:extLst>
                  </p:cNvPr>
                  <p:cNvSpPr/>
                  <p:nvPr/>
                </p:nvSpPr>
                <p:spPr>
                  <a:xfrm>
                    <a:off x="753386" y="1261876"/>
                    <a:ext cx="229948" cy="229948"/>
                  </a:xfrm>
                  <a:prstGeom prst="ellipse">
                    <a:avLst/>
                  </a:prstGeom>
                  <a:solidFill>
                    <a:schemeClr val="bg1"/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cxnSp>
                <p:nvCxnSpPr>
                  <p:cNvPr id="38" name="直接连接符 37">
                    <a:extLst>
                      <a:ext uri="{FF2B5EF4-FFF2-40B4-BE49-F238E27FC236}">
                        <a16:creationId xmlns:a16="http://schemas.microsoft.com/office/drawing/2014/main" id="{EEA847D2-6DB4-4C93-BC50-9684FABE626A}"/>
                      </a:ext>
                    </a:extLst>
                  </p:cNvPr>
                  <p:cNvCxnSpPr>
                    <a:cxnSpLocks/>
                    <a:stCxn id="41" idx="4"/>
                    <a:endCxn id="37" idx="0"/>
                  </p:cNvCxnSpPr>
                  <p:nvPr/>
                </p:nvCxnSpPr>
                <p:spPr>
                  <a:xfrm>
                    <a:off x="787061" y="686997"/>
                    <a:ext cx="81299" cy="574879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headEnd type="none" w="med" len="med"/>
                    <a:tailEnd type="triangl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9" name="直接连接符 38">
                    <a:extLst>
                      <a:ext uri="{FF2B5EF4-FFF2-40B4-BE49-F238E27FC236}">
                        <a16:creationId xmlns:a16="http://schemas.microsoft.com/office/drawing/2014/main" id="{0D0CF6D7-6712-4400-9D5A-43585DADC7BA}"/>
                      </a:ext>
                    </a:extLst>
                  </p:cNvPr>
                  <p:cNvCxnSpPr>
                    <a:cxnSpLocks/>
                    <a:stCxn id="44" idx="7"/>
                    <a:endCxn id="41" idx="3"/>
                  </p:cNvCxnSpPr>
                  <p:nvPr/>
                </p:nvCxnSpPr>
                <p:spPr>
                  <a:xfrm flipV="1">
                    <a:off x="336541" y="653322"/>
                    <a:ext cx="369221" cy="237823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headEnd type="none" w="med" len="med"/>
                    <a:tailEnd type="triangl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0" name="直接连接符 39">
                    <a:extLst>
                      <a:ext uri="{FF2B5EF4-FFF2-40B4-BE49-F238E27FC236}">
                        <a16:creationId xmlns:a16="http://schemas.microsoft.com/office/drawing/2014/main" id="{15F39742-DF8C-4082-86F8-3C0880486229}"/>
                      </a:ext>
                    </a:extLst>
                  </p:cNvPr>
                  <p:cNvCxnSpPr>
                    <a:cxnSpLocks/>
                    <a:stCxn id="37" idx="6"/>
                    <a:endCxn id="42" idx="2"/>
                  </p:cNvCxnSpPr>
                  <p:nvPr/>
                </p:nvCxnSpPr>
                <p:spPr>
                  <a:xfrm flipV="1">
                    <a:off x="983334" y="1261876"/>
                    <a:ext cx="581096" cy="114974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headEnd type="none" w="med" len="med"/>
                    <a:tailEnd type="triangl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1" name="椭圆 40">
                    <a:extLst>
                      <a:ext uri="{FF2B5EF4-FFF2-40B4-BE49-F238E27FC236}">
                        <a16:creationId xmlns:a16="http://schemas.microsoft.com/office/drawing/2014/main" id="{CA8EBA3B-C1F2-4047-9170-EF76CD73A15F}"/>
                      </a:ext>
                    </a:extLst>
                  </p:cNvPr>
                  <p:cNvSpPr/>
                  <p:nvPr/>
                </p:nvSpPr>
                <p:spPr>
                  <a:xfrm>
                    <a:off x="672087" y="457049"/>
                    <a:ext cx="229948" cy="229948"/>
                  </a:xfrm>
                  <a:prstGeom prst="ellipse">
                    <a:avLst/>
                  </a:prstGeom>
                  <a:noFill/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2" name="椭圆 41">
                    <a:extLst>
                      <a:ext uri="{FF2B5EF4-FFF2-40B4-BE49-F238E27FC236}">
                        <a16:creationId xmlns:a16="http://schemas.microsoft.com/office/drawing/2014/main" id="{D9CFA8C1-C445-4455-B417-7A09350173C3}"/>
                      </a:ext>
                    </a:extLst>
                  </p:cNvPr>
                  <p:cNvSpPr/>
                  <p:nvPr/>
                </p:nvSpPr>
                <p:spPr>
                  <a:xfrm>
                    <a:off x="1564430" y="1146902"/>
                    <a:ext cx="229948" cy="229948"/>
                  </a:xfrm>
                  <a:prstGeom prst="ellipse">
                    <a:avLst/>
                  </a:prstGeom>
                  <a:solidFill>
                    <a:schemeClr val="bg1"/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cxnSp>
                <p:nvCxnSpPr>
                  <p:cNvPr id="43" name="直接连接符 42">
                    <a:extLst>
                      <a:ext uri="{FF2B5EF4-FFF2-40B4-BE49-F238E27FC236}">
                        <a16:creationId xmlns:a16="http://schemas.microsoft.com/office/drawing/2014/main" id="{399F1E3D-CDA2-4699-96F8-CE9142704BA8}"/>
                      </a:ext>
                    </a:extLst>
                  </p:cNvPr>
                  <p:cNvCxnSpPr>
                    <a:cxnSpLocks/>
                    <a:stCxn id="42" idx="7"/>
                    <a:endCxn id="45" idx="3"/>
                  </p:cNvCxnSpPr>
                  <p:nvPr/>
                </p:nvCxnSpPr>
                <p:spPr>
                  <a:xfrm flipV="1">
                    <a:off x="1760703" y="883270"/>
                    <a:ext cx="422117" cy="297307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headEnd type="none" w="med" len="med"/>
                    <a:tailEnd type="triangl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4" name="椭圆 43">
                    <a:extLst>
                      <a:ext uri="{FF2B5EF4-FFF2-40B4-BE49-F238E27FC236}">
                        <a16:creationId xmlns:a16="http://schemas.microsoft.com/office/drawing/2014/main" id="{CF57BFE4-814C-4203-8C42-395522B7CA8C}"/>
                      </a:ext>
                    </a:extLst>
                  </p:cNvPr>
                  <p:cNvSpPr/>
                  <p:nvPr/>
                </p:nvSpPr>
                <p:spPr>
                  <a:xfrm>
                    <a:off x="140268" y="857470"/>
                    <a:ext cx="229948" cy="229948"/>
                  </a:xfrm>
                  <a:prstGeom prst="ellipse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 w="28575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5" name="椭圆 44">
                    <a:extLst>
                      <a:ext uri="{FF2B5EF4-FFF2-40B4-BE49-F238E27FC236}">
                        <a16:creationId xmlns:a16="http://schemas.microsoft.com/office/drawing/2014/main" id="{8B0C541E-B6E8-4E4A-A239-8ECA365B69CB}"/>
                      </a:ext>
                    </a:extLst>
                  </p:cNvPr>
                  <p:cNvSpPr/>
                  <p:nvPr/>
                </p:nvSpPr>
                <p:spPr>
                  <a:xfrm>
                    <a:off x="2149145" y="686997"/>
                    <a:ext cx="229948" cy="229948"/>
                  </a:xfrm>
                  <a:prstGeom prst="ellipse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 w="28575">
                    <a:solidFill>
                      <a:schemeClr val="accent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grpSp>
              <p:nvGrpSpPr>
                <p:cNvPr id="29" name="组合 28">
                  <a:extLst>
                    <a:ext uri="{FF2B5EF4-FFF2-40B4-BE49-F238E27FC236}">
                      <a16:creationId xmlns:a16="http://schemas.microsoft.com/office/drawing/2014/main" id="{33199333-0360-4797-8CEF-76F6BBE7EA23}"/>
                    </a:ext>
                  </a:extLst>
                </p:cNvPr>
                <p:cNvGrpSpPr/>
                <p:nvPr/>
              </p:nvGrpSpPr>
              <p:grpSpPr>
                <a:xfrm>
                  <a:off x="137346" y="3289723"/>
                  <a:ext cx="2238825" cy="804827"/>
                  <a:chOff x="140268" y="686997"/>
                  <a:chExt cx="2238825" cy="804827"/>
                </a:xfrm>
              </p:grpSpPr>
              <p:sp>
                <p:nvSpPr>
                  <p:cNvPr id="30" name="椭圆 29">
                    <a:extLst>
                      <a:ext uri="{FF2B5EF4-FFF2-40B4-BE49-F238E27FC236}">
                        <a16:creationId xmlns:a16="http://schemas.microsoft.com/office/drawing/2014/main" id="{1B4EE491-A112-4582-8F6D-9983834B2AA0}"/>
                      </a:ext>
                    </a:extLst>
                  </p:cNvPr>
                  <p:cNvSpPr/>
                  <p:nvPr/>
                </p:nvSpPr>
                <p:spPr>
                  <a:xfrm>
                    <a:off x="753386" y="1261876"/>
                    <a:ext cx="229948" cy="229948"/>
                  </a:xfrm>
                  <a:prstGeom prst="ellipse">
                    <a:avLst/>
                  </a:prstGeom>
                  <a:solidFill>
                    <a:schemeClr val="bg1"/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cxnSp>
                <p:nvCxnSpPr>
                  <p:cNvPr id="31" name="直接连接符 30">
                    <a:extLst>
                      <a:ext uri="{FF2B5EF4-FFF2-40B4-BE49-F238E27FC236}">
                        <a16:creationId xmlns:a16="http://schemas.microsoft.com/office/drawing/2014/main" id="{1CAC3F40-FAAB-406D-826A-1F28DC5D48A7}"/>
                      </a:ext>
                    </a:extLst>
                  </p:cNvPr>
                  <p:cNvCxnSpPr>
                    <a:cxnSpLocks/>
                    <a:stCxn id="30" idx="6"/>
                    <a:endCxn id="33" idx="2"/>
                  </p:cNvCxnSpPr>
                  <p:nvPr/>
                </p:nvCxnSpPr>
                <p:spPr>
                  <a:xfrm flipV="1">
                    <a:off x="983334" y="1261876"/>
                    <a:ext cx="581096" cy="114974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headEnd type="none" w="med" len="med"/>
                    <a:tailEnd type="triangl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" name="直接连接符 31">
                    <a:extLst>
                      <a:ext uri="{FF2B5EF4-FFF2-40B4-BE49-F238E27FC236}">
                        <a16:creationId xmlns:a16="http://schemas.microsoft.com/office/drawing/2014/main" id="{AB68F655-3CFF-41A3-AF07-980DDBA61749}"/>
                      </a:ext>
                    </a:extLst>
                  </p:cNvPr>
                  <p:cNvCxnSpPr>
                    <a:cxnSpLocks/>
                    <a:stCxn id="35" idx="5"/>
                    <a:endCxn id="30" idx="2"/>
                  </p:cNvCxnSpPr>
                  <p:nvPr/>
                </p:nvCxnSpPr>
                <p:spPr>
                  <a:xfrm>
                    <a:off x="336541" y="1053743"/>
                    <a:ext cx="416845" cy="323107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headEnd type="none" w="med" len="med"/>
                    <a:tailEnd type="triangl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3" name="椭圆 32">
                    <a:extLst>
                      <a:ext uri="{FF2B5EF4-FFF2-40B4-BE49-F238E27FC236}">
                        <a16:creationId xmlns:a16="http://schemas.microsoft.com/office/drawing/2014/main" id="{CBE466C9-4B88-4053-8290-120114AE152C}"/>
                      </a:ext>
                    </a:extLst>
                  </p:cNvPr>
                  <p:cNvSpPr/>
                  <p:nvPr/>
                </p:nvSpPr>
                <p:spPr>
                  <a:xfrm>
                    <a:off x="1564430" y="1146902"/>
                    <a:ext cx="229948" cy="229948"/>
                  </a:xfrm>
                  <a:prstGeom prst="ellipse">
                    <a:avLst/>
                  </a:prstGeom>
                  <a:solidFill>
                    <a:schemeClr val="bg1"/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cxnSp>
                <p:nvCxnSpPr>
                  <p:cNvPr id="34" name="直接连接符 33">
                    <a:extLst>
                      <a:ext uri="{FF2B5EF4-FFF2-40B4-BE49-F238E27FC236}">
                        <a16:creationId xmlns:a16="http://schemas.microsoft.com/office/drawing/2014/main" id="{C32D5428-B578-4E1E-86E6-6204FF87814B}"/>
                      </a:ext>
                    </a:extLst>
                  </p:cNvPr>
                  <p:cNvCxnSpPr>
                    <a:cxnSpLocks/>
                    <a:stCxn id="33" idx="7"/>
                    <a:endCxn id="36" idx="3"/>
                  </p:cNvCxnSpPr>
                  <p:nvPr/>
                </p:nvCxnSpPr>
                <p:spPr>
                  <a:xfrm flipV="1">
                    <a:off x="1760703" y="883270"/>
                    <a:ext cx="422117" cy="297307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headEnd type="none" w="med" len="med"/>
                    <a:tailEnd type="triangl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5" name="椭圆 34">
                    <a:extLst>
                      <a:ext uri="{FF2B5EF4-FFF2-40B4-BE49-F238E27FC236}">
                        <a16:creationId xmlns:a16="http://schemas.microsoft.com/office/drawing/2014/main" id="{7CF78931-8FEE-41C8-82BF-84EBFFE11102}"/>
                      </a:ext>
                    </a:extLst>
                  </p:cNvPr>
                  <p:cNvSpPr/>
                  <p:nvPr/>
                </p:nvSpPr>
                <p:spPr>
                  <a:xfrm>
                    <a:off x="140268" y="857470"/>
                    <a:ext cx="229948" cy="229948"/>
                  </a:xfrm>
                  <a:prstGeom prst="ellipse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 w="28575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6" name="椭圆 35">
                    <a:extLst>
                      <a:ext uri="{FF2B5EF4-FFF2-40B4-BE49-F238E27FC236}">
                        <a16:creationId xmlns:a16="http://schemas.microsoft.com/office/drawing/2014/main" id="{EE14F857-BD6B-4D40-82EF-1FDBFBEDB2E8}"/>
                      </a:ext>
                    </a:extLst>
                  </p:cNvPr>
                  <p:cNvSpPr/>
                  <p:nvPr/>
                </p:nvSpPr>
                <p:spPr>
                  <a:xfrm>
                    <a:off x="2149145" y="686997"/>
                    <a:ext cx="229948" cy="229948"/>
                  </a:xfrm>
                  <a:prstGeom prst="ellipse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 w="28575">
                    <a:solidFill>
                      <a:schemeClr val="accent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</p:grpSp>
          <p:sp>
            <p:nvSpPr>
              <p:cNvPr id="22" name="左大括号 21">
                <a:extLst>
                  <a:ext uri="{FF2B5EF4-FFF2-40B4-BE49-F238E27FC236}">
                    <a16:creationId xmlns:a16="http://schemas.microsoft.com/office/drawing/2014/main" id="{28574D9D-4864-433F-9622-499ED5CDF32C}"/>
                  </a:ext>
                </a:extLst>
              </p:cNvPr>
              <p:cNvSpPr/>
              <p:nvPr/>
            </p:nvSpPr>
            <p:spPr>
              <a:xfrm>
                <a:off x="7257298" y="2255426"/>
                <a:ext cx="279902" cy="3702923"/>
              </a:xfrm>
              <a:prstGeom prst="leftBrace">
                <a:avLst>
                  <a:gd name="adj1" fmla="val 43830"/>
                  <a:gd name="adj2" fmla="val 50000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69" name="文本框 68">
              <a:extLst>
                <a:ext uri="{FF2B5EF4-FFF2-40B4-BE49-F238E27FC236}">
                  <a16:creationId xmlns:a16="http://schemas.microsoft.com/office/drawing/2014/main" id="{6BBCB437-45E3-4B65-80D0-F71E42945168}"/>
                </a:ext>
              </a:extLst>
            </p:cNvPr>
            <p:cNvSpPr txBox="1"/>
            <p:nvPr/>
          </p:nvSpPr>
          <p:spPr>
            <a:xfrm>
              <a:off x="8291965" y="2594910"/>
              <a:ext cx="12042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ea typeface="楷体" panose="02010609060101010101" pitchFamily="49" charset="-122"/>
                </a:rPr>
                <a:t>0.04</a:t>
              </a:r>
              <a:endParaRPr lang="zh-CN" altLang="en-US" sz="2400" dirty="0">
                <a:ea typeface="楷体" panose="02010609060101010101" pitchFamily="49" charset="-122"/>
              </a:endParaRPr>
            </a:p>
          </p:txBody>
        </p:sp>
        <p:sp>
          <p:nvSpPr>
            <p:cNvPr id="70" name="文本框 69">
              <a:extLst>
                <a:ext uri="{FF2B5EF4-FFF2-40B4-BE49-F238E27FC236}">
                  <a16:creationId xmlns:a16="http://schemas.microsoft.com/office/drawing/2014/main" id="{F1AC8AA8-0426-4C42-98EE-B1761731EB4E}"/>
                </a:ext>
              </a:extLst>
            </p:cNvPr>
            <p:cNvSpPr txBox="1"/>
            <p:nvPr/>
          </p:nvSpPr>
          <p:spPr>
            <a:xfrm>
              <a:off x="8300699" y="3347516"/>
              <a:ext cx="12042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ea typeface="楷体" panose="02010609060101010101" pitchFamily="49" charset="-122"/>
                </a:rPr>
                <a:t>0.21</a:t>
              </a:r>
              <a:endParaRPr lang="zh-CN" altLang="en-US" sz="2400" dirty="0">
                <a:ea typeface="楷体" panose="02010609060101010101" pitchFamily="49" charset="-122"/>
              </a:endParaRPr>
            </a:p>
          </p:txBody>
        </p:sp>
        <p:sp>
          <p:nvSpPr>
            <p:cNvPr id="71" name="文本框 70">
              <a:extLst>
                <a:ext uri="{FF2B5EF4-FFF2-40B4-BE49-F238E27FC236}">
                  <a16:creationId xmlns:a16="http://schemas.microsoft.com/office/drawing/2014/main" id="{55A10B84-870C-48BC-9AB6-A6B28398DDB7}"/>
                </a:ext>
              </a:extLst>
            </p:cNvPr>
            <p:cNvSpPr txBox="1"/>
            <p:nvPr/>
          </p:nvSpPr>
          <p:spPr>
            <a:xfrm>
              <a:off x="8291965" y="4100122"/>
              <a:ext cx="12042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ea typeface="楷体" panose="02010609060101010101" pitchFamily="49" charset="-122"/>
                </a:rPr>
                <a:t>0.03</a:t>
              </a:r>
              <a:endParaRPr lang="zh-CN" altLang="en-US" sz="2400" dirty="0">
                <a:ea typeface="楷体" panose="02010609060101010101" pitchFamily="49" charset="-122"/>
              </a:endParaRPr>
            </a:p>
          </p:txBody>
        </p:sp>
        <p:sp>
          <p:nvSpPr>
            <p:cNvPr id="72" name="文本框 71">
              <a:extLst>
                <a:ext uri="{FF2B5EF4-FFF2-40B4-BE49-F238E27FC236}">
                  <a16:creationId xmlns:a16="http://schemas.microsoft.com/office/drawing/2014/main" id="{D301446A-9C3D-4076-B3E7-CDF4EC2C53EE}"/>
                </a:ext>
              </a:extLst>
            </p:cNvPr>
            <p:cNvSpPr txBox="1"/>
            <p:nvPr/>
          </p:nvSpPr>
          <p:spPr>
            <a:xfrm>
              <a:off x="8291965" y="4837805"/>
              <a:ext cx="12042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ea typeface="楷体" panose="02010609060101010101" pitchFamily="49" charset="-122"/>
                </a:rPr>
                <a:t>0.40</a:t>
              </a:r>
              <a:endParaRPr lang="zh-CN" altLang="en-US" sz="2400" dirty="0">
                <a:ea typeface="楷体" panose="02010609060101010101" pitchFamily="49" charset="-122"/>
              </a:endParaRPr>
            </a:p>
          </p:txBody>
        </p:sp>
        <p:sp>
          <p:nvSpPr>
            <p:cNvPr id="73" name="文本框 72">
              <a:extLst>
                <a:ext uri="{FF2B5EF4-FFF2-40B4-BE49-F238E27FC236}">
                  <a16:creationId xmlns:a16="http://schemas.microsoft.com/office/drawing/2014/main" id="{B42C1D2A-9B5A-4499-8F5E-213A0A25DDDE}"/>
                </a:ext>
              </a:extLst>
            </p:cNvPr>
            <p:cNvSpPr txBox="1"/>
            <p:nvPr/>
          </p:nvSpPr>
          <p:spPr>
            <a:xfrm>
              <a:off x="8305008" y="5575488"/>
              <a:ext cx="12042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ea typeface="楷体" panose="02010609060101010101" pitchFamily="49" charset="-122"/>
                </a:rPr>
                <a:t>0.01</a:t>
              </a:r>
              <a:endParaRPr lang="zh-CN" altLang="en-US" sz="2400" dirty="0">
                <a:ea typeface="楷体" panose="02010609060101010101" pitchFamily="49" charset="-122"/>
              </a:endParaRPr>
            </a:p>
          </p:txBody>
        </p:sp>
      </p:grpSp>
      <p:sp>
        <p:nvSpPr>
          <p:cNvPr id="76" name="文本框 75">
            <a:extLst>
              <a:ext uri="{FF2B5EF4-FFF2-40B4-BE49-F238E27FC236}">
                <a16:creationId xmlns:a16="http://schemas.microsoft.com/office/drawing/2014/main" id="{18392C9E-5D97-4B71-A817-16F4ABF7DC81}"/>
              </a:ext>
            </a:extLst>
          </p:cNvPr>
          <p:cNvSpPr txBox="1"/>
          <p:nvPr/>
        </p:nvSpPr>
        <p:spPr>
          <a:xfrm>
            <a:off x="9151576" y="3660010"/>
            <a:ext cx="268144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/>
              <a:t>path interpretations</a:t>
            </a:r>
            <a:endParaRPr lang="zh-CN" altLang="en-US" sz="2400" dirty="0"/>
          </a:p>
        </p:txBody>
      </p:sp>
      <p:cxnSp>
        <p:nvCxnSpPr>
          <p:cNvPr id="80" name="直接箭头连接符 79">
            <a:extLst>
              <a:ext uri="{FF2B5EF4-FFF2-40B4-BE49-F238E27FC236}">
                <a16:creationId xmlns:a16="http://schemas.microsoft.com/office/drawing/2014/main" id="{E94DB1DD-351B-4F24-BE6C-E0F4F6745714}"/>
              </a:ext>
            </a:extLst>
          </p:cNvPr>
          <p:cNvCxnSpPr>
            <a:cxnSpLocks/>
          </p:cNvCxnSpPr>
          <p:nvPr/>
        </p:nvCxnSpPr>
        <p:spPr>
          <a:xfrm flipH="1">
            <a:off x="8522185" y="4215453"/>
            <a:ext cx="553478" cy="482762"/>
          </a:xfrm>
          <a:prstGeom prst="straightConnector1">
            <a:avLst/>
          </a:prstGeom>
          <a:ln w="762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接箭头连接符 83">
            <a:extLst>
              <a:ext uri="{FF2B5EF4-FFF2-40B4-BE49-F238E27FC236}">
                <a16:creationId xmlns:a16="http://schemas.microsoft.com/office/drawing/2014/main" id="{B70DE21C-66D7-4946-BE8E-B059870A886B}"/>
              </a:ext>
            </a:extLst>
          </p:cNvPr>
          <p:cNvCxnSpPr>
            <a:cxnSpLocks/>
          </p:cNvCxnSpPr>
          <p:nvPr/>
        </p:nvCxnSpPr>
        <p:spPr>
          <a:xfrm flipH="1" flipV="1">
            <a:off x="8522185" y="3114688"/>
            <a:ext cx="553476" cy="433694"/>
          </a:xfrm>
          <a:prstGeom prst="straightConnector1">
            <a:avLst/>
          </a:prstGeom>
          <a:ln w="762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文本框 76">
            <a:extLst>
              <a:ext uri="{FF2B5EF4-FFF2-40B4-BE49-F238E27FC236}">
                <a16:creationId xmlns:a16="http://schemas.microsoft.com/office/drawing/2014/main" id="{E6C8807C-BC8F-4A9D-9327-D2F08B2B14B6}"/>
              </a:ext>
            </a:extLst>
          </p:cNvPr>
          <p:cNvSpPr txBox="1"/>
          <p:nvPr/>
        </p:nvSpPr>
        <p:spPr>
          <a:xfrm>
            <a:off x="838200" y="6058261"/>
            <a:ext cx="108641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dirty="0" err="1">
                <a:solidFill>
                  <a:srgbClr val="222222"/>
                </a:solidFill>
                <a:effectLst/>
              </a:rPr>
              <a:t>Zhaocheng</a:t>
            </a:r>
            <a:r>
              <a:rPr lang="en-US" altLang="zh-CN" b="0" i="0" dirty="0">
                <a:solidFill>
                  <a:srgbClr val="222222"/>
                </a:solidFill>
                <a:effectLst/>
              </a:rPr>
              <a:t> Zhu, et al. Neural </a:t>
            </a:r>
            <a:r>
              <a:rPr lang="en-US" altLang="zh-CN" dirty="0">
                <a:solidFill>
                  <a:srgbClr val="222222"/>
                </a:solidFill>
              </a:rPr>
              <a:t>B</a:t>
            </a:r>
            <a:r>
              <a:rPr lang="en-US" altLang="zh-CN" b="0" i="0" dirty="0">
                <a:solidFill>
                  <a:srgbClr val="222222"/>
                </a:solidFill>
                <a:effectLst/>
              </a:rPr>
              <a:t>ellman-Ford </a:t>
            </a:r>
            <a:r>
              <a:rPr lang="en-US" altLang="zh-CN" dirty="0">
                <a:solidFill>
                  <a:srgbClr val="222222"/>
                </a:solidFill>
              </a:rPr>
              <a:t>N</a:t>
            </a:r>
            <a:r>
              <a:rPr lang="en-US" altLang="zh-CN" b="0" i="0" dirty="0">
                <a:solidFill>
                  <a:srgbClr val="222222"/>
                </a:solidFill>
                <a:effectLst/>
              </a:rPr>
              <a:t>etworks: A general graph neural network framework for link prediction. </a:t>
            </a:r>
            <a:r>
              <a:rPr lang="en-US" altLang="zh-CN" b="0" i="1" dirty="0" err="1">
                <a:solidFill>
                  <a:srgbClr val="222222"/>
                </a:solidFill>
                <a:effectLst/>
              </a:rPr>
              <a:t>NeurIPS</a:t>
            </a:r>
            <a:r>
              <a:rPr lang="en-US" altLang="zh-CN" dirty="0">
                <a:solidFill>
                  <a:srgbClr val="222222"/>
                </a:solidFill>
              </a:rPr>
              <a:t> 2021.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7107423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B29590-F16A-4473-B85F-30BFDCD0F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Results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92DFBD1-5B43-4502-808A-B9EA926736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Knowledge graph completion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B75063B-C2C3-4CAE-BD85-ABEEAD5923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515" y="2373582"/>
            <a:ext cx="11252887" cy="394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91366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8DE9A7F2-6E7A-4146-977B-6A536E54FD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556" y="2699132"/>
            <a:ext cx="11252887" cy="2624668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562621A5-4A0E-4102-B629-2F38645675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Results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CF3AFB2-CBC0-41F6-967E-7516DD8DA6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Inductive relation prediction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7963993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B29590-F16A-4473-B85F-30BFDCD0F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Results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92DFBD1-5B43-4502-808A-B9EA926736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Homogeneous link prediction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AD89374-E0B8-4B15-BF5F-C66DD4CC3C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556" y="2325884"/>
            <a:ext cx="11252887" cy="4238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94274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27F7F6-A79B-4667-8DE3-D8F8B1160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Interpretation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7E5938D-AC68-44C2-B663-27E9BB3AAF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FB15k-237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6075701-88B9-4838-B473-543596A6AF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9145" y="2473847"/>
            <a:ext cx="9933709" cy="3300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84245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2169D2-6FA5-409C-BEBC-D874C63C9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Interpretation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D793B00-4BF4-4FAF-8ECD-9CE4B7BAE3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7409" y="2337117"/>
            <a:ext cx="5871260" cy="3955703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14EBE01B-89EE-47D9-9CC5-F0B8600D69DE}"/>
              </a:ext>
            </a:extLst>
          </p:cNvPr>
          <p:cNvSpPr/>
          <p:nvPr/>
        </p:nvSpPr>
        <p:spPr>
          <a:xfrm>
            <a:off x="3142641" y="6292820"/>
            <a:ext cx="562686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000" dirty="0">
                <a:hlinkClick r:id="rId4"/>
              </a:rPr>
              <a:t>https://deepgraphlearning.github.io/project/reasoning</a:t>
            </a:r>
            <a:endParaRPr lang="zh-CN" altLang="en-US" sz="2000" dirty="0"/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18C93E8F-7029-40DC-877D-E3F5E1F1A6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altLang="zh-CN" b="0" i="0" dirty="0">
                <a:latin typeface="+mj-lt"/>
              </a:rPr>
              <a:t>p(France | Winnie the Pooh, release region)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6754080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19A91A-E30D-4DD7-A6C1-63F4008D95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Summary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B76A8AE-E83C-470D-9E09-2A643A7F0C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Generalize/transfer to unseen graphs with the same semantics</a:t>
                </a:r>
              </a:p>
              <a:p>
                <a:r>
                  <a:rPr lang="en-US" altLang="zh-CN" dirty="0"/>
                  <a:t>Interpret predictions via top weighted paths</a:t>
                </a:r>
              </a:p>
              <a:p>
                <a:r>
                  <a:rPr lang="en-US" altLang="zh-CN" dirty="0"/>
                  <a:t>Scalable compared to path-based methods and GNNs</a:t>
                </a:r>
              </a:p>
              <a:p>
                <a:r>
                  <a:rPr lang="en-US" altLang="zh-CN" dirty="0"/>
                  <a:t>Super parameter-efficient compared to popular embedding methods</a:t>
                </a:r>
              </a:p>
              <a:p>
                <a:pPr lvl="1"/>
                <a:r>
                  <a:rPr lang="en-US" altLang="zh-CN" dirty="0"/>
                  <a:t>Embedding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𝒱</m:t>
                                </m:r>
                              </m:e>
                            </m:d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ℛ</m:t>
                                </m:r>
                              </m:e>
                            </m:d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</m:oMath>
                </a14:m>
                <a:r>
                  <a:rPr lang="en-US" altLang="zh-CN" dirty="0"/>
                  <a:t>    e.g., 45GB for OGB-LSC</a:t>
                </a:r>
              </a:p>
              <a:p>
                <a:pPr lvl="1"/>
                <a:r>
                  <a:rPr lang="en-US" altLang="zh-CN" dirty="0" err="1"/>
                  <a:t>NBFNet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ℛ</m:t>
                            </m:r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altLang="zh-CN" dirty="0"/>
                  <a:t>       e.g., 60MB for OGB-LSC</a:t>
                </a:r>
              </a:p>
              <a:p>
                <a:endParaRPr lang="en-US" altLang="zh-CN" dirty="0"/>
              </a:p>
              <a:p>
                <a:r>
                  <a:rPr lang="en-US" altLang="zh-CN" dirty="0"/>
                  <a:t>Verified in OGB </a:t>
                </a:r>
                <a:r>
                  <a:rPr lang="en-US" altLang="zh-CN"/>
                  <a:t>large-scale challenge </a:t>
                </a:r>
                <a:r>
                  <a:rPr lang="en-US" altLang="zh-CN" dirty="0"/>
                  <a:t>(rank 12 out of 39 teams)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B76A8AE-E83C-470D-9E09-2A643A7F0C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7723BD86-BB91-45A9-8E2E-10BAA54BA781}"/>
              </a:ext>
            </a:extLst>
          </p:cNvPr>
          <p:cNvSpPr txBox="1"/>
          <p:nvPr/>
        </p:nvSpPr>
        <p:spPr>
          <a:xfrm>
            <a:off x="838200" y="6058261"/>
            <a:ext cx="108641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dirty="0" err="1">
                <a:solidFill>
                  <a:srgbClr val="222222"/>
                </a:solidFill>
                <a:effectLst/>
              </a:rPr>
              <a:t>Zhaocheng</a:t>
            </a:r>
            <a:r>
              <a:rPr lang="en-US" altLang="zh-CN" b="0" i="0" dirty="0">
                <a:solidFill>
                  <a:srgbClr val="222222"/>
                </a:solidFill>
                <a:effectLst/>
              </a:rPr>
              <a:t> Zhu, et al. Neural </a:t>
            </a:r>
            <a:r>
              <a:rPr lang="en-US" altLang="zh-CN" dirty="0">
                <a:solidFill>
                  <a:srgbClr val="222222"/>
                </a:solidFill>
              </a:rPr>
              <a:t>B</a:t>
            </a:r>
            <a:r>
              <a:rPr lang="en-US" altLang="zh-CN" b="0" i="0" dirty="0">
                <a:solidFill>
                  <a:srgbClr val="222222"/>
                </a:solidFill>
                <a:effectLst/>
              </a:rPr>
              <a:t>ellman-Ford </a:t>
            </a:r>
            <a:r>
              <a:rPr lang="en-US" altLang="zh-CN" dirty="0">
                <a:solidFill>
                  <a:srgbClr val="222222"/>
                </a:solidFill>
              </a:rPr>
              <a:t>N</a:t>
            </a:r>
            <a:r>
              <a:rPr lang="en-US" altLang="zh-CN" b="0" i="0" dirty="0">
                <a:solidFill>
                  <a:srgbClr val="222222"/>
                </a:solidFill>
                <a:effectLst/>
              </a:rPr>
              <a:t>etworks: A general graph neural network framework for link prediction. </a:t>
            </a:r>
            <a:r>
              <a:rPr lang="en-US" altLang="zh-CN" b="0" i="1" dirty="0" err="1">
                <a:solidFill>
                  <a:srgbClr val="222222"/>
                </a:solidFill>
                <a:effectLst/>
              </a:rPr>
              <a:t>NeurIPS</a:t>
            </a:r>
            <a:r>
              <a:rPr lang="en-US" altLang="zh-CN" dirty="0">
                <a:solidFill>
                  <a:srgbClr val="222222"/>
                </a:solidFill>
              </a:rPr>
              <a:t> 2021.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0643673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9B4A74-8E67-BE4A-ABF9-E33C55FDB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CN" dirty="0"/>
              <a:t>Beyond Chain-like Rules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528AFC-8F04-224A-9FC6-6261724787FA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25625"/>
            <a:ext cx="6887817" cy="4351338"/>
          </a:xfrm>
        </p:spPr>
        <p:txBody>
          <a:bodyPr/>
          <a:lstStyle/>
          <a:p>
            <a:r>
              <a:rPr lang="en-CN" dirty="0"/>
              <a:t>Tree-like rules:</a:t>
            </a:r>
          </a:p>
          <a:p>
            <a:pPr lvl="1"/>
            <a:r>
              <a:rPr lang="en-US" dirty="0"/>
              <a:t>Learn to Explain Efficiently via Neural Logic Inductive Learning</a:t>
            </a:r>
          </a:p>
          <a:p>
            <a:pPr lvl="1"/>
            <a:endParaRPr lang="en-CN" dirty="0"/>
          </a:p>
          <a:p>
            <a:r>
              <a:rPr lang="en-CN" dirty="0"/>
              <a:t>Graph-lile rules:</a:t>
            </a:r>
          </a:p>
          <a:p>
            <a:pPr lvl="1"/>
            <a:r>
              <a:rPr lang="en-US" dirty="0"/>
              <a:t>Differentiable Learning of Graph-like Logical Rules from Knowledge Graphs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4239A0-7D8D-C642-92F9-EBB2E70D2C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2151" y="2300275"/>
            <a:ext cx="5118100" cy="26289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B1E56649-9CD7-41ED-B45A-896342747FDD}"/>
              </a:ext>
            </a:extLst>
          </p:cNvPr>
          <p:cNvSpPr txBox="1"/>
          <p:nvPr/>
        </p:nvSpPr>
        <p:spPr>
          <a:xfrm>
            <a:off x="838200" y="5672797"/>
            <a:ext cx="105156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dirty="0">
                <a:solidFill>
                  <a:srgbClr val="222222"/>
                </a:solidFill>
                <a:effectLst/>
              </a:rPr>
              <a:t>Yuan Yang, and Le Song. Learn to explain efficiently via neural logic inductive learning. </a:t>
            </a:r>
            <a:r>
              <a:rPr lang="en-US" altLang="zh-CN" i="1" dirty="0">
                <a:solidFill>
                  <a:srgbClr val="222222"/>
                </a:solidFill>
              </a:rPr>
              <a:t>ICLR</a:t>
            </a:r>
            <a:r>
              <a:rPr lang="en-US" altLang="zh-CN" b="0" i="0" dirty="0">
                <a:solidFill>
                  <a:srgbClr val="222222"/>
                </a:solidFill>
                <a:effectLst/>
              </a:rPr>
              <a:t> 2020.</a:t>
            </a:r>
          </a:p>
          <a:p>
            <a:r>
              <a:rPr lang="en-US" altLang="zh-CN" b="0" i="0" dirty="0">
                <a:solidFill>
                  <a:srgbClr val="222222"/>
                </a:solidFill>
                <a:effectLst/>
              </a:rPr>
              <a:t>Hongzhi Shi, </a:t>
            </a:r>
            <a:r>
              <a:rPr lang="en-US" altLang="zh-CN" b="0" i="0" dirty="0" err="1">
                <a:solidFill>
                  <a:srgbClr val="222222"/>
                </a:solidFill>
                <a:effectLst/>
              </a:rPr>
              <a:t>Quanming</a:t>
            </a:r>
            <a:r>
              <a:rPr lang="en-US" altLang="zh-CN" b="0" i="0" dirty="0">
                <a:solidFill>
                  <a:srgbClr val="222222"/>
                </a:solidFill>
                <a:effectLst/>
              </a:rPr>
              <a:t> Yao and Yong Li. Differentiable Learning of Graph-like Logical Rules from Knowledge Graphs. </a:t>
            </a:r>
            <a:r>
              <a:rPr lang="en-US" altLang="zh-CN" b="0" i="1" dirty="0">
                <a:solidFill>
                  <a:srgbClr val="222222"/>
                </a:solidFill>
                <a:effectLst/>
              </a:rPr>
              <a:t>ICLR </a:t>
            </a:r>
            <a:r>
              <a:rPr lang="en-US" altLang="zh-CN" b="0" i="1" dirty="0" err="1">
                <a:solidFill>
                  <a:srgbClr val="222222"/>
                </a:solidFill>
                <a:effectLst/>
              </a:rPr>
              <a:t>openreview</a:t>
            </a:r>
            <a:r>
              <a:rPr lang="en-US" altLang="zh-CN" b="0" dirty="0">
                <a:solidFill>
                  <a:srgbClr val="222222"/>
                </a:solidFill>
                <a:effectLst/>
              </a:rPr>
              <a:t> 2021.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3941707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65EDD9-D28A-3B42-8CFD-B06E5C66B4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Other Rule Learning Approaches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99F00D-6418-7345-9327-84BC7F020E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N" dirty="0"/>
              <a:t>Path ranking (Lao and Cohen, 2010)</a:t>
            </a:r>
            <a:endParaRPr lang="en-US" dirty="0"/>
          </a:p>
          <a:p>
            <a:r>
              <a:rPr lang="en-US" altLang="zh-CN" dirty="0"/>
              <a:t>AMIE+ (</a:t>
            </a:r>
            <a:r>
              <a:rPr lang="en-US" altLang="zh-CN" dirty="0" err="1"/>
              <a:t>Galárraga</a:t>
            </a:r>
            <a:r>
              <a:rPr lang="en-US" altLang="zh-CN" dirty="0"/>
              <a:t> et al. 2015)</a:t>
            </a:r>
            <a:endParaRPr lang="en-CN" dirty="0"/>
          </a:p>
          <a:p>
            <a:r>
              <a:rPr lang="en-CN" dirty="0"/>
              <a:t>DIVA (Chen et al. 2018)</a:t>
            </a:r>
            <a:endParaRPr lang="en-US" dirty="0"/>
          </a:p>
          <a:p>
            <a:r>
              <a:rPr lang="en-CN" altLang="zh-CN" dirty="0"/>
              <a:t>Neural logic machines (Dong et al. 2019)</a:t>
            </a:r>
          </a:p>
          <a:p>
            <a:r>
              <a:rPr lang="en-US" altLang="zh-CN" dirty="0"/>
              <a:t>Relation-set following (Cohen et al, 2019)</a:t>
            </a:r>
          </a:p>
          <a:p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37035162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872C67-6212-4BE4-9CB0-AAA4783BA6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Source Codes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D6CE4F5-304F-4A4F-A1CB-0FD64C484A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NTP: </a:t>
            </a:r>
            <a:r>
              <a:rPr lang="en-US" altLang="zh-CN" dirty="0">
                <a:hlinkClick r:id="rId2"/>
              </a:rPr>
              <a:t>https://github.com/uclnlp/ntp</a:t>
            </a:r>
            <a:endParaRPr lang="en-US" altLang="zh-CN" dirty="0"/>
          </a:p>
          <a:p>
            <a:r>
              <a:rPr lang="en-US" altLang="zh-CN" dirty="0" err="1"/>
              <a:t>RNNLogic</a:t>
            </a:r>
            <a:r>
              <a:rPr lang="en-US" altLang="zh-CN" dirty="0"/>
              <a:t>: </a:t>
            </a:r>
            <a:r>
              <a:rPr lang="en-US" altLang="zh-CN" dirty="0">
                <a:hlinkClick r:id="rId3"/>
              </a:rPr>
              <a:t>https://github.com/DeepGraphLearning/RNNLogic</a:t>
            </a:r>
            <a:endParaRPr lang="en-US" altLang="zh-CN" dirty="0"/>
          </a:p>
          <a:p>
            <a:r>
              <a:rPr lang="en-US" altLang="zh-CN" dirty="0" err="1"/>
              <a:t>NeuralLP</a:t>
            </a:r>
            <a:r>
              <a:rPr lang="en-US" altLang="zh-CN" dirty="0"/>
              <a:t>: </a:t>
            </a:r>
            <a:r>
              <a:rPr lang="en-US" altLang="zh-CN" dirty="0">
                <a:hlinkClick r:id="rId4"/>
              </a:rPr>
              <a:t>https://github.com/fanyangxyz/Neural-LP</a:t>
            </a:r>
            <a:endParaRPr lang="en-US" altLang="zh-CN" dirty="0"/>
          </a:p>
          <a:p>
            <a:r>
              <a:rPr lang="en-US" altLang="zh-CN" dirty="0" err="1"/>
              <a:t>DeepPath</a:t>
            </a:r>
            <a:r>
              <a:rPr lang="en-US" altLang="zh-CN" dirty="0"/>
              <a:t>: </a:t>
            </a:r>
            <a:r>
              <a:rPr lang="en-US" altLang="zh-CN" dirty="0">
                <a:hlinkClick r:id="rId5"/>
              </a:rPr>
              <a:t>https://github.com/xwhan/DeepPath</a:t>
            </a:r>
            <a:endParaRPr lang="en-US" altLang="zh-CN" dirty="0"/>
          </a:p>
          <a:p>
            <a:r>
              <a:rPr lang="en-US" altLang="zh-CN" dirty="0" err="1"/>
              <a:t>NBFNet</a:t>
            </a:r>
            <a:r>
              <a:rPr lang="en-US" altLang="zh-CN" dirty="0"/>
              <a:t>: </a:t>
            </a:r>
            <a:r>
              <a:rPr lang="en-US" altLang="zh-CN" dirty="0">
                <a:hlinkClick r:id="rId6"/>
              </a:rPr>
              <a:t>https://github.com/DeepGraphLearning/NBFNet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6155757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365E21-D03D-D242-943B-814889A059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CN" dirty="0"/>
              <a:t>Differentiable IL</a:t>
            </a:r>
            <a:r>
              <a:rPr lang="en-US" dirty="0"/>
              <a:t>P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E9005C-6A8E-5540-B4D6-EC40D79B4179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CN" dirty="0"/>
              <a:t>Key ideas:</a:t>
            </a:r>
            <a:endParaRPr lang="en-CN" sz="2800" dirty="0"/>
          </a:p>
          <a:p>
            <a:pPr lvl="1"/>
            <a:r>
              <a:rPr lang="en-CN" dirty="0"/>
              <a:t>Generate </a:t>
            </a:r>
            <a:r>
              <a:rPr lang="en-CN" b="1" dirty="0">
                <a:solidFill>
                  <a:srgbClr val="0000FF"/>
                </a:solidFill>
              </a:rPr>
              <a:t>candidate logic rules</a:t>
            </a:r>
            <a:r>
              <a:rPr lang="en-CN" dirty="0"/>
              <a:t> according to pre-defined templates</a:t>
            </a:r>
            <a:endParaRPr lang="en-CN" sz="2000" dirty="0"/>
          </a:p>
          <a:p>
            <a:pPr lvl="1"/>
            <a:endParaRPr lang="en-US" dirty="0"/>
          </a:p>
          <a:p>
            <a:pPr lvl="1"/>
            <a:r>
              <a:rPr lang="en-CN" dirty="0"/>
              <a:t>Assign a scalar weight to each candidate rule</a:t>
            </a:r>
            <a:endParaRPr lang="en-CN" sz="2000" b="1" dirty="0">
              <a:solidFill>
                <a:srgbClr val="0000FF"/>
              </a:solidFill>
            </a:endParaRPr>
          </a:p>
          <a:p>
            <a:pPr lvl="1"/>
            <a:endParaRPr lang="en-US" dirty="0"/>
          </a:p>
          <a:p>
            <a:pPr lvl="1"/>
            <a:r>
              <a:rPr lang="en-CN" dirty="0"/>
              <a:t>Perform </a:t>
            </a:r>
            <a:r>
              <a:rPr lang="en-CN" b="1" dirty="0">
                <a:solidFill>
                  <a:srgbClr val="0000FF"/>
                </a:solidFill>
              </a:rPr>
              <a:t>differentiable forward chaining</a:t>
            </a:r>
            <a:r>
              <a:rPr lang="en-CN" dirty="0"/>
              <a:t> for reasoning</a:t>
            </a:r>
            <a:endParaRPr lang="en-CN" sz="2000" dirty="0"/>
          </a:p>
          <a:p>
            <a:pPr lvl="1"/>
            <a:endParaRPr lang="en-US" dirty="0"/>
          </a:p>
          <a:p>
            <a:pPr lvl="1"/>
            <a:r>
              <a:rPr lang="en-CN" dirty="0"/>
              <a:t>Choose </a:t>
            </a:r>
            <a:r>
              <a:rPr lang="en-CN" b="1" dirty="0">
                <a:solidFill>
                  <a:srgbClr val="0000FF"/>
                </a:solidFill>
              </a:rPr>
              <a:t>rules with large weights</a:t>
            </a:r>
            <a:r>
              <a:rPr lang="en-CN" dirty="0"/>
              <a:t> as useful ones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0286641-D440-45FA-88B1-B29DEB619F55}"/>
              </a:ext>
            </a:extLst>
          </p:cNvPr>
          <p:cNvSpPr txBox="1"/>
          <p:nvPr/>
        </p:nvSpPr>
        <p:spPr>
          <a:xfrm>
            <a:off x="838200" y="6070013"/>
            <a:ext cx="10515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dirty="0">
                <a:solidFill>
                  <a:srgbClr val="222222"/>
                </a:solidFill>
                <a:effectLst/>
              </a:rPr>
              <a:t>Richard Evans and Edward </a:t>
            </a:r>
            <a:r>
              <a:rPr lang="en-US" altLang="zh-CN" b="0" i="0" dirty="0" err="1">
                <a:solidFill>
                  <a:srgbClr val="222222"/>
                </a:solidFill>
                <a:effectLst/>
              </a:rPr>
              <a:t>Grefenstette</a:t>
            </a:r>
            <a:r>
              <a:rPr lang="en-US" altLang="zh-CN" b="0" i="0" dirty="0">
                <a:solidFill>
                  <a:srgbClr val="222222"/>
                </a:solidFill>
                <a:effectLst/>
              </a:rPr>
              <a:t>. Learning explanatory rules from noisy data. </a:t>
            </a:r>
            <a:r>
              <a:rPr lang="en-US" altLang="zh-CN" b="0" i="1" dirty="0">
                <a:solidFill>
                  <a:srgbClr val="222222"/>
                </a:solidFill>
                <a:effectLst/>
              </a:rPr>
              <a:t>JAIR</a:t>
            </a:r>
            <a:r>
              <a:rPr lang="en-US" altLang="zh-CN" b="0" dirty="0">
                <a:solidFill>
                  <a:srgbClr val="222222"/>
                </a:solidFill>
                <a:effectLst/>
              </a:rPr>
              <a:t> 2018.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338416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365E21-D03D-D242-943B-814889A059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CN" dirty="0"/>
              <a:t>Differentiable ILP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0E9005C-6A8E-5540-B4D6-EC40D79B4179}"/>
                  </a:ext>
                </a:extLst>
              </p:cNvPr>
              <p:cNvSpPr>
                <a:spLocks noGrp="1"/>
              </p:cNvSpPr>
              <p:nvPr>
                <p:ph idx="4294967295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CN" dirty="0"/>
                  <a:t>A differentiable extension of inductive logic programming:</a:t>
                </a:r>
              </a:p>
              <a:p>
                <a:pPr lvl="1"/>
                <a:r>
                  <a:rPr lang="en-CN" dirty="0"/>
                  <a:t>Inductive logic programming:</a:t>
                </a:r>
              </a:p>
              <a:p>
                <a:pPr lvl="2"/>
                <a:r>
                  <a:rPr lang="en-CN" sz="2400" dirty="0"/>
                  <a:t>The value of each ground atom is discrete (true</a:t>
                </a:r>
                <a:r>
                  <a:rPr lang="en-US" sz="2400" dirty="0"/>
                  <a:t>, </a:t>
                </a:r>
                <a:r>
                  <a:rPr lang="en-CN" sz="2400" dirty="0"/>
                  <a:t>false)</a:t>
                </a:r>
              </a:p>
              <a:p>
                <a:pPr lvl="2"/>
                <a:r>
                  <a:rPr lang="en-CN" sz="2400" dirty="0"/>
                  <a:t>The logic operators are discrete (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¬</m:t>
                    </m:r>
                  </m:oMath>
                </a14:m>
                <a:r>
                  <a:rPr lang="en-CN" sz="2400" dirty="0"/>
                  <a:t>,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∧</m:t>
                    </m:r>
                  </m:oMath>
                </a14:m>
                <a:r>
                  <a:rPr lang="en-CN" sz="2400" dirty="0"/>
                  <a:t>,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∨</m:t>
                    </m:r>
                  </m:oMath>
                </a14:m>
                <a:r>
                  <a:rPr lang="en-CN" sz="2400" dirty="0"/>
                  <a:t>)</a:t>
                </a:r>
              </a:p>
              <a:p>
                <a:pPr lvl="1"/>
                <a:endParaRPr lang="en-CN" dirty="0"/>
              </a:p>
              <a:p>
                <a:pPr lvl="1"/>
                <a:r>
                  <a:rPr lang="en-CN" dirty="0"/>
                  <a:t>Differentiable ILP:</a:t>
                </a:r>
              </a:p>
              <a:p>
                <a:pPr lvl="2"/>
                <a:r>
                  <a:rPr lang="en-CN" sz="2400" dirty="0"/>
                  <a:t>Approximate the value of ground atoms with a continuous value in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endParaRPr lang="en-CN" sz="2400" dirty="0"/>
              </a:p>
              <a:p>
                <a:pPr lvl="2"/>
                <a:r>
                  <a:rPr lang="en-CN" sz="2400" dirty="0"/>
                  <a:t>Approximate logic operators with differentiable operators</a:t>
                </a:r>
              </a:p>
              <a:p>
                <a:pPr lvl="3"/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∨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≈</m:t>
                    </m:r>
                    <m:func>
                      <m:func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max</m:t>
                        </m:r>
                      </m:fName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</m:func>
                  </m:oMath>
                </a14:m>
                <a:r>
                  <a:rPr lang="en-CN" sz="2400" dirty="0"/>
                  <a:t>   or  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∨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CN" sz="2400" dirty="0"/>
                  <a:t>   with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endParaRPr lang="en-CA" sz="2400" dirty="0"/>
              </a:p>
              <a:p>
                <a:pPr lvl="3"/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∧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CA" sz="2400" dirty="0"/>
              </a:p>
              <a:p>
                <a:pPr lvl="3"/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¬</m:t>
                    </m:r>
                  </m:oMath>
                </a14:m>
                <a:r>
                  <a:rPr lang="zh-CN" alt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=1−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CA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0E9005C-6A8E-5540-B4D6-EC40D79B41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4294967295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2"/>
                <a:stretch>
                  <a:fillRect l="-1043" t="-33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3C509235-7858-4A49-8174-F879382FD599}"/>
              </a:ext>
            </a:extLst>
          </p:cNvPr>
          <p:cNvSpPr txBox="1"/>
          <p:nvPr/>
        </p:nvSpPr>
        <p:spPr>
          <a:xfrm>
            <a:off x="838200" y="6070013"/>
            <a:ext cx="10515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dirty="0">
                <a:solidFill>
                  <a:srgbClr val="222222"/>
                </a:solidFill>
                <a:effectLst/>
              </a:rPr>
              <a:t>Richard Evans and Edward </a:t>
            </a:r>
            <a:r>
              <a:rPr lang="en-US" altLang="zh-CN" b="0" i="0" dirty="0" err="1">
                <a:solidFill>
                  <a:srgbClr val="222222"/>
                </a:solidFill>
                <a:effectLst/>
              </a:rPr>
              <a:t>Grefenstette</a:t>
            </a:r>
            <a:r>
              <a:rPr lang="en-US" altLang="zh-CN" b="0" i="0" dirty="0">
                <a:solidFill>
                  <a:srgbClr val="222222"/>
                </a:solidFill>
                <a:effectLst/>
              </a:rPr>
              <a:t>. Learning explanatory rules from noisy data. </a:t>
            </a:r>
            <a:r>
              <a:rPr lang="en-US" altLang="zh-CN" b="0" i="1" dirty="0">
                <a:solidFill>
                  <a:srgbClr val="222222"/>
                </a:solidFill>
                <a:effectLst/>
              </a:rPr>
              <a:t>JAIR</a:t>
            </a:r>
            <a:r>
              <a:rPr lang="en-US" altLang="zh-CN" b="0" dirty="0">
                <a:solidFill>
                  <a:srgbClr val="222222"/>
                </a:solidFill>
                <a:effectLst/>
              </a:rPr>
              <a:t> 2018.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812349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365E21-D03D-D242-943B-814889A059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CN" dirty="0"/>
              <a:t>Differentiable ILP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0E9005C-6A8E-5540-B4D6-EC40D79B4179}"/>
                  </a:ext>
                </a:extLst>
              </p:cNvPr>
              <p:cNvSpPr>
                <a:spLocks noGrp="1"/>
              </p:cNvSpPr>
              <p:nvPr>
                <p:ph idx="4294967295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Apply forward chaining and all the candidate logic rules to the given facts, yielding a collection of new facts and predicted values.</a:t>
                </a:r>
              </a:p>
              <a:p>
                <a:pPr lvl="1"/>
                <a:r>
                  <a:rPr lang="en-US" dirty="0"/>
                  <a:t>Example:</a:t>
                </a:r>
              </a:p>
              <a:p>
                <a:pPr lvl="2"/>
                <a:r>
                  <a:rPr lang="en-CN" sz="2400" dirty="0"/>
                  <a:t>Rules:</a:t>
                </a:r>
              </a:p>
              <a:p>
                <a:pPr lvl="3"/>
                <a:r>
                  <a:rPr lang="en-US" sz="2000" dirty="0"/>
                  <a:t>R1: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𝑁𝑎𝑡𝑖𝑜𝑛𝑎𝑙𝑖𝑡𝑦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𝐵𝑜𝑟𝑛𝐼𝑛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</m:e>
                    </m:d>
                  </m:oMath>
                </a14:m>
                <a:r>
                  <a:rPr lang="en-US" sz="2000" i="1" dirty="0"/>
                  <a:t>   R2: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𝑁𝑎𝑡𝑖𝑜𝑛𝑎𝑙𝑖𝑡𝑦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𝐿𝑖𝑣𝑒𝐼𝑛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</m:oMath>
                </a14:m>
                <a:endParaRPr lang="en-CN" sz="2000" i="1" dirty="0"/>
              </a:p>
              <a:p>
                <a:pPr lvl="2"/>
                <a:r>
                  <a:rPr lang="en-CN" sz="2400" dirty="0"/>
                  <a:t>Given facts: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𝐵𝑜𝑟𝑛𝐼𝑛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𝐵𝑜𝑏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𝐶𝑎𝑛𝑎𝑑𝑎</m:t>
                        </m:r>
                      </m:e>
                    </m:d>
                  </m:oMath>
                </a14:m>
                <a:r>
                  <a:rPr lang="en-CN" sz="2000" dirty="0"/>
                  <a:t>  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𝐿𝑖𝑣𝑒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𝐼𝑛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𝐵𝑜𝑏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𝑈𝑆𝐴</m:t>
                        </m:r>
                      </m:e>
                    </m:d>
                  </m:oMath>
                </a14:m>
                <a:endParaRPr lang="en-CN" sz="2000" i="1" dirty="0"/>
              </a:p>
              <a:p>
                <a:pPr lvl="2"/>
                <a:r>
                  <a:rPr lang="en-CN" sz="2400" dirty="0"/>
                  <a:t>New facts: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𝑁𝑎𝑡𝑖𝑜𝑛𝑎𝑙𝑖𝑡𝑦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𝐵𝑜𝑏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𝐶𝑎𝑛𝑎𝑑𝑎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𝑁𝑎𝑡𝑖𝑜𝑛𝑎𝑙𝑖𝑡𝑦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𝐵𝑜𝑏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𝑈𝑆𝐴</m:t>
                        </m:r>
                      </m:e>
                    </m:d>
                  </m:oMath>
                </a14:m>
                <a:endParaRPr lang="en-US" i="1" dirty="0"/>
              </a:p>
              <a:p>
                <a:r>
                  <a:rPr lang="en-US" dirty="0"/>
                  <a:t>The value of each new fact is a function of rule weights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𝑣𝑎𝑙𝑢𝑒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𝑁𝑎𝑡𝑖𝑜𝑛𝑎𝑙𝑖𝑡𝑦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𝐵𝑜𝑏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𝐶𝑎𝑛𝑎𝑑𝑎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</m:d>
                  </m:oMath>
                </a14:m>
                <a:endParaRPr lang="en-US" i="1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𝑣𝑎𝑙𝑢𝑒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𝑁𝑎𝑡𝑖𝑜𝑛𝑎𝑙𝑖𝑡𝑦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𝐵𝑜𝑏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𝑈𝑆𝐴</m:t>
                            </m:r>
                          </m:e>
                        </m:d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</m:d>
                  </m:oMath>
                </a14:m>
                <a:endParaRPr lang="en-US" i="1" dirty="0"/>
              </a:p>
              <a:p>
                <a:pPr lvl="1"/>
                <a:endParaRPr lang="en-US" dirty="0"/>
              </a:p>
              <a:p>
                <a:pPr marL="457200" lvl="1" indent="0">
                  <a:buNone/>
                </a:pPr>
                <a:endParaRPr lang="en-C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0E9005C-6A8E-5540-B4D6-EC40D79B41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4294967295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FC230F19-4427-4C62-8CFC-FFB239E9F266}"/>
              </a:ext>
            </a:extLst>
          </p:cNvPr>
          <p:cNvSpPr txBox="1"/>
          <p:nvPr/>
        </p:nvSpPr>
        <p:spPr>
          <a:xfrm>
            <a:off x="838200" y="6070013"/>
            <a:ext cx="10515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dirty="0">
                <a:solidFill>
                  <a:srgbClr val="222222"/>
                </a:solidFill>
                <a:effectLst/>
              </a:rPr>
              <a:t>Richard Evans and Edward </a:t>
            </a:r>
            <a:r>
              <a:rPr lang="en-US" altLang="zh-CN" b="0" i="0" dirty="0" err="1">
                <a:solidFill>
                  <a:srgbClr val="222222"/>
                </a:solidFill>
                <a:effectLst/>
              </a:rPr>
              <a:t>Grefenstette</a:t>
            </a:r>
            <a:r>
              <a:rPr lang="en-US" altLang="zh-CN" b="0" i="0" dirty="0">
                <a:solidFill>
                  <a:srgbClr val="222222"/>
                </a:solidFill>
                <a:effectLst/>
              </a:rPr>
              <a:t>. Learning explanatory rules from noisy data. </a:t>
            </a:r>
            <a:r>
              <a:rPr lang="en-US" altLang="zh-CN" b="0" i="1" dirty="0">
                <a:solidFill>
                  <a:srgbClr val="222222"/>
                </a:solidFill>
                <a:effectLst/>
              </a:rPr>
              <a:t>JAIR</a:t>
            </a:r>
            <a:r>
              <a:rPr lang="en-US" altLang="zh-CN" b="0" dirty="0">
                <a:solidFill>
                  <a:srgbClr val="222222"/>
                </a:solidFill>
                <a:effectLst/>
              </a:rPr>
              <a:t> 2018.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501494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3838</Words>
  <Application>Microsoft Macintosh PowerPoint</Application>
  <PresentationFormat>Widescreen</PresentationFormat>
  <Paragraphs>634</Paragraphs>
  <Slides>69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6" baseType="lpstr">
      <vt:lpstr>Google Sans</vt:lpstr>
      <vt:lpstr>Arial</vt:lpstr>
      <vt:lpstr>Calibri</vt:lpstr>
      <vt:lpstr>Calibri Light</vt:lpstr>
      <vt:lpstr>Cambria Math</vt:lpstr>
      <vt:lpstr>Times New Roman</vt:lpstr>
      <vt:lpstr>Office Theme</vt:lpstr>
      <vt:lpstr>Reasoning on Knowledge Graphs: Symbolic or Neural?</vt:lpstr>
      <vt:lpstr>Roadmap</vt:lpstr>
      <vt:lpstr>Learning Logic Rules</vt:lpstr>
      <vt:lpstr>Inductive Logic Programming</vt:lpstr>
      <vt:lpstr>Inductive Logic Programming</vt:lpstr>
      <vt:lpstr>Limitations of Traditional ILP</vt:lpstr>
      <vt:lpstr>Differentiable ILP</vt:lpstr>
      <vt:lpstr>Differentiable ILP</vt:lpstr>
      <vt:lpstr>Differentiable ILP</vt:lpstr>
      <vt:lpstr>Differentiable ILP</vt:lpstr>
      <vt:lpstr>Neural Theorem Prover</vt:lpstr>
      <vt:lpstr>Neural Theorem Prover</vt:lpstr>
      <vt:lpstr>RNNLogic</vt:lpstr>
      <vt:lpstr>Chain-like Rules</vt:lpstr>
      <vt:lpstr>Probabilistic Formalization</vt:lpstr>
      <vt:lpstr>Rule Generator p_θ (z│q)</vt:lpstr>
      <vt:lpstr>Rule Generator p_θ (z│q)</vt:lpstr>
      <vt:lpstr>Reasoning Predictor p_w (a│G,q,z)</vt:lpstr>
      <vt:lpstr>Reasoning Predictor p_w (a│G,q,z)</vt:lpstr>
      <vt:lpstr>Optimization</vt:lpstr>
      <vt:lpstr>Optimization E-step</vt:lpstr>
      <vt:lpstr>Optimization E-step</vt:lpstr>
      <vt:lpstr>Optimization M-step</vt:lpstr>
      <vt:lpstr>Workflow of EM</vt:lpstr>
      <vt:lpstr>Experimental Setup</vt:lpstr>
      <vt:lpstr>Main Results on FB15k-237 and WN18RR</vt:lpstr>
      <vt:lpstr>Main Results on Kinship and UMLS</vt:lpstr>
      <vt:lpstr>Performace w.r.t. the Number of Rules</vt:lpstr>
      <vt:lpstr>Case Study</vt:lpstr>
      <vt:lpstr>More Examples of Learned Rules</vt:lpstr>
      <vt:lpstr>Limitations of Stochastic Logic Programming</vt:lpstr>
      <vt:lpstr>NeuralLP</vt:lpstr>
      <vt:lpstr>NeuralLP</vt:lpstr>
      <vt:lpstr>NeuralLP</vt:lpstr>
      <vt:lpstr>NeuralLP</vt:lpstr>
      <vt:lpstr>NeuralLP</vt:lpstr>
      <vt:lpstr>NeuralLP</vt:lpstr>
      <vt:lpstr>NeuralLP</vt:lpstr>
      <vt:lpstr>DeepPath</vt:lpstr>
      <vt:lpstr>DeepPath</vt:lpstr>
      <vt:lpstr>DeepPath</vt:lpstr>
      <vt:lpstr>Neural Bellman-Ford Networks</vt:lpstr>
      <vt:lpstr>Path Formulation</vt:lpstr>
      <vt:lpstr>Path Formulation</vt:lpstr>
      <vt:lpstr>Path Formulation</vt:lpstr>
      <vt:lpstr>Path Formulation</vt:lpstr>
      <vt:lpstr>Path Formulation</vt:lpstr>
      <vt:lpstr>Make It Better</vt:lpstr>
      <vt:lpstr>Dynamic Programming</vt:lpstr>
      <vt:lpstr>Dynamic Programming</vt:lpstr>
      <vt:lpstr>Dynamic Programming</vt:lpstr>
      <vt:lpstr>Dynamic Programming</vt:lpstr>
      <vt:lpstr>Dynamic Programming</vt:lpstr>
      <vt:lpstr>Dynamic Programming</vt:lpstr>
      <vt:lpstr>Dynamic Programming</vt:lpstr>
      <vt:lpstr>Generalized Bellman-Ford Algorithm</vt:lpstr>
      <vt:lpstr>Neural Parameterization</vt:lpstr>
      <vt:lpstr>Neural Parameterization</vt:lpstr>
      <vt:lpstr>Bi-directional BFS sampling</vt:lpstr>
      <vt:lpstr>Interpretation</vt:lpstr>
      <vt:lpstr>Results</vt:lpstr>
      <vt:lpstr>Results</vt:lpstr>
      <vt:lpstr>Results</vt:lpstr>
      <vt:lpstr>Interpretation</vt:lpstr>
      <vt:lpstr>Interpretation</vt:lpstr>
      <vt:lpstr>Summary</vt:lpstr>
      <vt:lpstr>Beyond Chain-like Rules</vt:lpstr>
      <vt:lpstr>Other Rule Learning Approaches</vt:lpstr>
      <vt:lpstr>Source Codes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Reasoning on Knowledge Graphs: Symbolic or Neural?</dc:title>
  <dc:creator>瞿 锰</dc:creator>
  <cp:lastModifiedBy>瞿 锰</cp:lastModifiedBy>
  <cp:revision>1</cp:revision>
  <dcterms:created xsi:type="dcterms:W3CDTF">2022-02-22T21:38:10Z</dcterms:created>
  <dcterms:modified xsi:type="dcterms:W3CDTF">2022-02-22T21:38:53Z</dcterms:modified>
</cp:coreProperties>
</file>